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9" r:id="rId13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72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0070" y="1417066"/>
            <a:ext cx="953185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8230" y="3332479"/>
            <a:ext cx="11035538" cy="1869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wpMlLKCgb4?feature=oembed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lww.com/jbjsjournal/Abstract/2022/06010/Distracted_Driving_Among_Patients_with_Trauma.3.aspx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bli.co/blog/codigo-de-transito-brasileiro-2022/" TargetMode="External"/><Relationship Id="rId2" Type="http://schemas.openxmlformats.org/officeDocument/2006/relationships/hyperlink" Target="https://abramet.com.b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bli.co/blog/direcao-defensiva-principais-beneficios/" TargetMode="External"/><Relationship Id="rId2" Type="http://schemas.openxmlformats.org/officeDocument/2006/relationships/hyperlink" Target="https://www.cobli.co/blog/lei-do-motorista-descans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339" y="1772488"/>
            <a:ext cx="8836660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791335" marR="5080" indent="-1779270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Antes</a:t>
            </a:r>
            <a:r>
              <a:rPr spc="1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45" dirty="0"/>
              <a:t>sair,</a:t>
            </a:r>
            <a:r>
              <a:rPr spc="5" dirty="0"/>
              <a:t> </a:t>
            </a:r>
            <a:r>
              <a:rPr spc="-5" dirty="0"/>
              <a:t>deixe</a:t>
            </a:r>
            <a:r>
              <a:rPr spc="20" dirty="0"/>
              <a:t> </a:t>
            </a:r>
            <a:r>
              <a:rPr spc="-5" dirty="0"/>
              <a:t>tudo</a:t>
            </a:r>
            <a:r>
              <a:rPr spc="-10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um</a:t>
            </a:r>
            <a:r>
              <a:rPr spc="15" dirty="0"/>
              <a:t> </a:t>
            </a:r>
            <a:r>
              <a:rPr spc="-5" dirty="0"/>
              <a:t>jeito </a:t>
            </a:r>
            <a:r>
              <a:rPr spc="-1100" dirty="0"/>
              <a:t> </a:t>
            </a:r>
            <a:r>
              <a:rPr spc="-5" dirty="0"/>
              <a:t>confortável</a:t>
            </a:r>
            <a:r>
              <a:rPr spc="30" dirty="0"/>
              <a:t> </a:t>
            </a:r>
            <a:r>
              <a:rPr spc="-5" dirty="0"/>
              <a:t>para</a:t>
            </a:r>
            <a:r>
              <a:rPr spc="-10" dirty="0"/>
              <a:t> </a:t>
            </a:r>
            <a:r>
              <a:rPr spc="-5" dirty="0"/>
              <a:t>você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4460" y="3291027"/>
            <a:ext cx="9385300" cy="12661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60"/>
              </a:spcBef>
            </a:pPr>
            <a:r>
              <a:rPr sz="2200" spc="-5" dirty="0">
                <a:latin typeface="Arial MT"/>
                <a:cs typeface="Arial MT"/>
              </a:rPr>
              <a:t>Antes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iniciar 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trajeto,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arrume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tudo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precisa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evitar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distrações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enquanto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dirige,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 err="1">
                <a:latin typeface="Arial MT"/>
                <a:cs typeface="Arial MT"/>
              </a:rPr>
              <a:t>como</a:t>
            </a:r>
            <a:r>
              <a:rPr lang="pt-BR" sz="2200" dirty="0">
                <a:latin typeface="Arial MT"/>
                <a:cs typeface="Arial MT"/>
              </a:rPr>
              <a:t> ajustar os retrovisores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banco,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escolher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trajeto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GPS,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regular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temperatura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</a:t>
            </a:r>
            <a:r>
              <a:rPr sz="2200" dirty="0">
                <a:latin typeface="Arial MT"/>
                <a:cs typeface="Arial MT"/>
              </a:rPr>
              <a:t> ar-condicionado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 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que mais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você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julgar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necessário.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353" y="5818835"/>
            <a:ext cx="1411188" cy="8652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266AF-15D3-6BFF-5BD4-BA124F66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AE7A8A-6329-37D0-3375-A943A4191B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Câmera 3">
            <a:extLst>
              <a:ext uri="{FF2B5EF4-FFF2-40B4-BE49-F238E27FC236}">
                <a16:creationId xmlns:a16="http://schemas.microsoft.com/office/drawing/2014/main" id="{03A38B0D-623E-43F3-BC02-70A5360F3A5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5" name="Mídia Online 4" title="DasAuto-Os perigos do Celular ao Volante">
            <a:hlinkClick r:id="" action="ppaction://media"/>
            <a:extLst>
              <a:ext uri="{FF2B5EF4-FFF2-40B4-BE49-F238E27FC236}">
                <a16:creationId xmlns:a16="http://schemas.microsoft.com/office/drawing/2014/main" id="{BA719F29-68B8-974E-A8F5-6BD75D76C6D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2225" y="0"/>
            <a:ext cx="1214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4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5394" y="410083"/>
            <a:ext cx="645541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Como</a:t>
            </a:r>
            <a:r>
              <a:rPr spc="-25" dirty="0"/>
              <a:t> </a:t>
            </a:r>
            <a:r>
              <a:rPr spc="-5" dirty="0"/>
              <a:t>diminuir e</a:t>
            </a:r>
            <a:r>
              <a:rPr spc="-25" dirty="0"/>
              <a:t> </a:t>
            </a:r>
            <a:r>
              <a:rPr spc="-5" dirty="0"/>
              <a:t>aumentar </a:t>
            </a:r>
            <a:r>
              <a:rPr spc="-1095"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spc="-5" dirty="0"/>
              <a:t>segurança</a:t>
            </a:r>
            <a:r>
              <a:rPr spc="10" dirty="0"/>
              <a:t> </a:t>
            </a:r>
            <a:r>
              <a:rPr spc="-5" dirty="0"/>
              <a:t>no</a:t>
            </a:r>
            <a:r>
              <a:rPr spc="-25" dirty="0"/>
              <a:t> </a:t>
            </a:r>
            <a:r>
              <a:rPr spc="-5" dirty="0"/>
              <a:t>trânsito?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28800" y="1752600"/>
            <a:ext cx="7948295" cy="40800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128270">
              <a:lnSpc>
                <a:spcPct val="90000"/>
              </a:lnSpc>
              <a:spcBef>
                <a:spcPts val="359"/>
              </a:spcBef>
            </a:pPr>
            <a:r>
              <a:rPr sz="2200" spc="-5" dirty="0">
                <a:latin typeface="Arial MT"/>
                <a:cs typeface="Arial MT"/>
              </a:rPr>
              <a:t>A distração no trânsito é uma das principais causas de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acidentes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mundo.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Segundo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revista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científica </a:t>
            </a:r>
            <a:r>
              <a:rPr sz="2200" spc="-5" dirty="0" err="1">
                <a:latin typeface="Arial MT"/>
                <a:cs typeface="Arial MT"/>
              </a:rPr>
              <a:t>canadense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lang="pt-BR" sz="2200" dirty="0">
                <a:latin typeface="Arial MT"/>
                <a:cs typeface="Arial MT"/>
              </a:rPr>
              <a:t>Jornal </a:t>
            </a:r>
            <a:r>
              <a:rPr lang="pt-BR" sz="2200" dirty="0" err="1">
                <a:latin typeface="Arial MT"/>
                <a:cs typeface="Arial MT"/>
              </a:rPr>
              <a:t>of</a:t>
            </a:r>
            <a:r>
              <a:rPr lang="pt-BR" sz="2200" dirty="0">
                <a:latin typeface="Arial MT"/>
                <a:cs typeface="Arial MT"/>
              </a:rPr>
              <a:t> </a:t>
            </a:r>
            <a:r>
              <a:rPr lang="pt-BR" sz="2200" dirty="0" err="1">
                <a:latin typeface="Arial MT"/>
                <a:cs typeface="Arial MT"/>
              </a:rPr>
              <a:t>Bone</a:t>
            </a:r>
            <a:r>
              <a:rPr lang="pt-BR" sz="2200" dirty="0">
                <a:latin typeface="Arial MT"/>
                <a:cs typeface="Arial MT"/>
              </a:rPr>
              <a:t> </a:t>
            </a:r>
            <a:r>
              <a:rPr lang="pt-BR" sz="2200" dirty="0" err="1">
                <a:latin typeface="Arial MT"/>
                <a:cs typeface="Arial MT"/>
              </a:rPr>
              <a:t>and</a:t>
            </a:r>
            <a:r>
              <a:rPr lang="pt-BR" sz="2200" dirty="0">
                <a:latin typeface="Arial MT"/>
                <a:cs typeface="Arial MT"/>
              </a:rPr>
              <a:t> Joint </a:t>
            </a:r>
            <a:r>
              <a:rPr lang="pt-BR" sz="2200" dirty="0" err="1">
                <a:latin typeface="Arial MT"/>
                <a:cs typeface="Arial MT"/>
              </a:rPr>
              <a:t>Surgery</a:t>
            </a:r>
            <a:r>
              <a:rPr lang="pt-BR" sz="2200" dirty="0">
                <a:latin typeface="Arial MT"/>
                <a:cs typeface="Arial MT"/>
              </a:rPr>
              <a:t>, 18% dos acidentes com veículos são causados pela distração ao volante.</a:t>
            </a:r>
            <a:r>
              <a:rPr sz="2200" spc="15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endParaRPr lang="pt-BR" sz="2200" spc="15" dirty="0">
              <a:latin typeface="Arial" panose="020B0604020202020204" pitchFamily="34" charset="0"/>
              <a:cs typeface="Arial" panose="020B0604020202020204" pitchFamily="34" charset="0"/>
              <a:hlinkClick r:id="rId3"/>
            </a:endParaRPr>
          </a:p>
          <a:p>
            <a:pPr marL="12700" marR="128270">
              <a:lnSpc>
                <a:spcPct val="90000"/>
              </a:lnSpc>
              <a:spcBef>
                <a:spcPts val="359"/>
              </a:spcBef>
            </a:pPr>
            <a:r>
              <a:rPr lang="pt-BR" sz="2200" spc="-5" dirty="0">
                <a:latin typeface="Arial" panose="020B0604020202020204" pitchFamily="34" charset="0"/>
                <a:cs typeface="Arial" panose="020B0604020202020204" pitchFamily="34" charset="0"/>
              </a:rPr>
              <a:t>Isso quer </a:t>
            </a:r>
            <a:r>
              <a:rPr sz="2200" spc="-5" dirty="0" err="1">
                <a:latin typeface="Arial MT"/>
                <a:cs typeface="Arial MT"/>
              </a:rPr>
              <a:t>dizer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que,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 err="1">
                <a:latin typeface="Arial MT"/>
                <a:cs typeface="Arial MT"/>
              </a:rPr>
              <a:t>cada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25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 err="1">
                <a:latin typeface="Arial MT"/>
                <a:cs typeface="Arial MT"/>
              </a:rPr>
              <a:t>segundos</a:t>
            </a:r>
            <a:r>
              <a:rPr sz="2200" spc="-5" dirty="0">
                <a:latin typeface="Arial MT"/>
                <a:cs typeface="Arial MT"/>
              </a:rPr>
              <a:t>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 err="1">
                <a:latin typeface="Arial MT"/>
                <a:cs typeface="Arial MT"/>
              </a:rPr>
              <a:t>desatenção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 err="1">
                <a:latin typeface="Arial MT"/>
                <a:cs typeface="Arial MT"/>
              </a:rPr>
              <a:t>mata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 err="1">
                <a:latin typeface="Arial MT"/>
                <a:cs typeface="Arial MT"/>
              </a:rPr>
              <a:t>pessoa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 err="1">
                <a:latin typeface="Arial MT"/>
                <a:cs typeface="Arial MT"/>
              </a:rPr>
              <a:t>deixa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 err="1">
                <a:latin typeface="Arial MT"/>
                <a:cs typeface="Arial MT"/>
              </a:rPr>
              <a:t>outras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58 </a:t>
            </a:r>
            <a:r>
              <a:rPr sz="2200" spc="-5" dirty="0" err="1">
                <a:latin typeface="Arial MT"/>
                <a:cs typeface="Arial MT"/>
              </a:rPr>
              <a:t>pessoas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 err="1">
                <a:latin typeface="Arial MT"/>
                <a:cs typeface="Arial MT"/>
              </a:rPr>
              <a:t>feridas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12700" marR="5080">
              <a:lnSpc>
                <a:spcPts val="2380"/>
              </a:lnSpc>
              <a:spcBef>
                <a:spcPts val="30"/>
              </a:spcBef>
            </a:pPr>
            <a:r>
              <a:rPr sz="2200" spc="-10" dirty="0">
                <a:latin typeface="Arial MT"/>
                <a:cs typeface="Arial MT"/>
              </a:rPr>
              <a:t>Uma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olhadinha no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celular,</a:t>
            </a:r>
            <a:r>
              <a:rPr sz="2200" spc="-5" dirty="0">
                <a:latin typeface="Arial MT"/>
                <a:cs typeface="Arial MT"/>
              </a:rPr>
              <a:t> mudar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estação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rádio,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atender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uma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ligação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ou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até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mudar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rota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GPS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são atitudes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simples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corriqueiras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podem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desviar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atenção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causar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acidentes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graves.</a:t>
            </a:r>
          </a:p>
          <a:p>
            <a:pPr marL="12700">
              <a:lnSpc>
                <a:spcPts val="2195"/>
              </a:lnSpc>
            </a:pPr>
            <a:r>
              <a:rPr sz="2200" spc="-30" dirty="0">
                <a:latin typeface="Arial MT"/>
                <a:cs typeface="Arial MT"/>
              </a:rPr>
              <a:t>V</a:t>
            </a:r>
            <a:r>
              <a:rPr lang="pt-BR" sz="2200" spc="-30" dirty="0">
                <a:latin typeface="Arial MT"/>
                <a:cs typeface="Arial MT"/>
              </a:rPr>
              <a:t>amos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conhecer mais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sobre </a:t>
            </a:r>
            <a:r>
              <a:rPr sz="2200" spc="-5" dirty="0">
                <a:latin typeface="Arial MT"/>
                <a:cs typeface="Arial MT"/>
              </a:rPr>
              <a:t>os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principais</a:t>
            </a:r>
            <a:r>
              <a:rPr sz="2200" spc="-5" dirty="0">
                <a:latin typeface="Arial MT"/>
                <a:cs typeface="Arial MT"/>
              </a:rPr>
              <a:t> riscos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desatenção</a:t>
            </a:r>
          </a:p>
          <a:p>
            <a:pPr marL="12700" marR="280035">
              <a:lnSpc>
                <a:spcPts val="2380"/>
              </a:lnSpc>
              <a:spcBef>
                <a:spcPts val="170"/>
              </a:spcBef>
            </a:pPr>
            <a:r>
              <a:rPr sz="2200" spc="-5" dirty="0">
                <a:latin typeface="Arial MT"/>
                <a:cs typeface="Arial MT"/>
              </a:rPr>
              <a:t>no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trânsito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entender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importância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uma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direção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segura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consciente.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353" y="5818835"/>
            <a:ext cx="1411188" cy="8652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450" y="457327"/>
            <a:ext cx="834961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Dirigir:</a:t>
            </a:r>
            <a:r>
              <a:rPr spc="-10" dirty="0"/>
              <a:t> </a:t>
            </a:r>
            <a:r>
              <a:rPr spc="-5" dirty="0"/>
              <a:t>uma</a:t>
            </a:r>
            <a:r>
              <a:rPr spc="20" dirty="0"/>
              <a:t> </a:t>
            </a:r>
            <a:r>
              <a:rPr spc="-5" dirty="0"/>
              <a:t>atividade que não tem </a:t>
            </a:r>
            <a:r>
              <a:rPr spc="-1100" dirty="0"/>
              <a:t> </a:t>
            </a:r>
            <a:r>
              <a:rPr spc="-10" dirty="0"/>
              <a:t>nada</a:t>
            </a:r>
            <a:r>
              <a:rPr spc="5" dirty="0"/>
              <a:t> </a:t>
            </a:r>
            <a:r>
              <a:rPr spc="-5" dirty="0"/>
              <a:t>de trivial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7450" y="2023110"/>
            <a:ext cx="9277350" cy="3407086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59"/>
              </a:spcBef>
            </a:pPr>
            <a:r>
              <a:rPr sz="2200" spc="-5" dirty="0">
                <a:latin typeface="Arial MT"/>
                <a:cs typeface="Arial MT"/>
              </a:rPr>
              <a:t>Quem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dirige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muito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tempo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costuma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achar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está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cem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cento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 </a:t>
            </a:r>
            <a:r>
              <a:rPr sz="2200" dirty="0">
                <a:latin typeface="Arial MT"/>
                <a:cs typeface="Arial MT"/>
              </a:rPr>
              <a:t>controle </a:t>
            </a:r>
            <a:r>
              <a:rPr sz="2200" spc="-5" dirty="0">
                <a:latin typeface="Arial MT"/>
                <a:cs typeface="Arial MT"/>
              </a:rPr>
              <a:t>da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atividade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pode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conduzir</a:t>
            </a:r>
            <a:r>
              <a:rPr sz="2200" spc="-5" dirty="0">
                <a:latin typeface="Arial MT"/>
                <a:cs typeface="Arial MT"/>
              </a:rPr>
              <a:t> até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dirty="0">
                <a:latin typeface="Arial MT"/>
                <a:cs typeface="Arial MT"/>
              </a:rPr>
              <a:t> olhos </a:t>
            </a:r>
            <a:r>
              <a:rPr sz="2200" spc="-5" dirty="0">
                <a:latin typeface="Arial MT"/>
                <a:cs typeface="Arial MT"/>
              </a:rPr>
              <a:t>fechados, </a:t>
            </a:r>
            <a:r>
              <a:rPr sz="2200" dirty="0">
                <a:latin typeface="Arial MT"/>
                <a:cs typeface="Arial MT"/>
              </a:rPr>
              <a:t>não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é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mesmo?</a:t>
            </a:r>
            <a:endParaRPr sz="2200" dirty="0">
              <a:latin typeface="Arial MT"/>
              <a:cs typeface="Arial MT"/>
            </a:endParaRPr>
          </a:p>
          <a:p>
            <a:pPr marL="12700" marR="51435">
              <a:lnSpc>
                <a:spcPct val="90000"/>
              </a:lnSpc>
            </a:pPr>
            <a:r>
              <a:rPr sz="2200" spc="-5" dirty="0">
                <a:latin typeface="Arial MT"/>
                <a:cs typeface="Arial MT"/>
              </a:rPr>
              <a:t>Mas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apesar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facilidade, dirigir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é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uma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atividade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intelectual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utiliza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oito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inteligências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humano: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 MT"/>
                <a:cs typeface="Arial MT"/>
              </a:rPr>
              <a:t>comunicação,</a:t>
            </a:r>
            <a:r>
              <a:rPr sz="2200" b="1" spc="1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 MT"/>
                <a:cs typeface="Arial MT"/>
              </a:rPr>
              <a:t>raciocínio </a:t>
            </a:r>
            <a:r>
              <a:rPr sz="2200" b="1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 MT"/>
                <a:cs typeface="Arial MT"/>
              </a:rPr>
              <a:t>lógico,</a:t>
            </a:r>
            <a:r>
              <a:rPr sz="2200" b="1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 MT"/>
                <a:cs typeface="Arial MT"/>
              </a:rPr>
              <a:t>noção</a:t>
            </a:r>
            <a:r>
              <a:rPr sz="2200" b="1" spc="1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 MT"/>
                <a:cs typeface="Arial MT"/>
              </a:rPr>
              <a:t>de</a:t>
            </a:r>
            <a:r>
              <a:rPr sz="2200" b="1" spc="3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 MT"/>
                <a:cs typeface="Arial MT"/>
              </a:rPr>
              <a:t>espaço,</a:t>
            </a:r>
            <a:r>
              <a:rPr sz="2200" b="1" spc="1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 MT"/>
                <a:cs typeface="Arial MT"/>
              </a:rPr>
              <a:t>coordenação</a:t>
            </a:r>
            <a:r>
              <a:rPr sz="2200" b="1" spc="2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 MT"/>
                <a:cs typeface="Arial MT"/>
              </a:rPr>
              <a:t>motora,</a:t>
            </a:r>
            <a:r>
              <a:rPr sz="2200" b="1" spc="4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 MT"/>
                <a:cs typeface="Arial MT"/>
              </a:rPr>
              <a:t>autoconhecimento</a:t>
            </a:r>
            <a:r>
              <a:rPr sz="2200" b="1" spc="2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 MT"/>
                <a:cs typeface="Arial MT"/>
              </a:rPr>
              <a:t>e </a:t>
            </a:r>
            <a:r>
              <a:rPr sz="2200" b="1" spc="-59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 MT"/>
                <a:cs typeface="Arial MT"/>
              </a:rPr>
              <a:t>compreensão,</a:t>
            </a:r>
            <a:r>
              <a:rPr sz="2200" b="1" spc="5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 MT"/>
                <a:cs typeface="Arial MT"/>
              </a:rPr>
              <a:t>interpretação</a:t>
            </a:r>
            <a:r>
              <a:rPr sz="2200" b="1" spc="3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 MT"/>
                <a:cs typeface="Arial MT"/>
              </a:rPr>
              <a:t>dos</a:t>
            </a:r>
            <a:r>
              <a:rPr sz="2200" b="1" spc="2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 MT"/>
                <a:cs typeface="Arial MT"/>
              </a:rPr>
              <a:t>estímulos</a:t>
            </a:r>
            <a:r>
              <a:rPr sz="2200" b="1" spc="40" dirty="0">
                <a:latin typeface="Arial MT"/>
                <a:cs typeface="Arial MT"/>
              </a:rPr>
              <a:t> </a:t>
            </a:r>
            <a:r>
              <a:rPr sz="2200" b="1" dirty="0">
                <a:latin typeface="Arial MT"/>
                <a:cs typeface="Arial MT"/>
              </a:rPr>
              <a:t>sonoros,</a:t>
            </a:r>
            <a:r>
              <a:rPr sz="2200" b="1" spc="2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 MT"/>
                <a:cs typeface="Arial MT"/>
              </a:rPr>
              <a:t>relacionamento </a:t>
            </a:r>
            <a:r>
              <a:rPr sz="2200" b="1" spc="-59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 MT"/>
                <a:cs typeface="Arial MT"/>
              </a:rPr>
              <a:t>e</a:t>
            </a:r>
            <a:r>
              <a:rPr sz="2200" b="1" spc="-1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 MT"/>
                <a:cs typeface="Arial MT"/>
              </a:rPr>
              <a:t>localização</a:t>
            </a:r>
            <a:r>
              <a:rPr sz="2200" b="1" spc="-20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 MT"/>
                <a:cs typeface="Arial MT"/>
              </a:rPr>
              <a:t>ambiental.</a:t>
            </a:r>
            <a:endParaRPr sz="2200" b="1" dirty="0">
              <a:latin typeface="Arial MT"/>
              <a:cs typeface="Arial MT"/>
            </a:endParaRPr>
          </a:p>
          <a:p>
            <a:pPr marL="12700" marR="8255">
              <a:lnSpc>
                <a:spcPts val="2380"/>
              </a:lnSpc>
              <a:spcBef>
                <a:spcPts val="30"/>
              </a:spcBef>
            </a:pPr>
            <a:r>
              <a:rPr sz="2200" spc="-5" dirty="0">
                <a:latin typeface="Arial MT"/>
                <a:cs typeface="Arial MT"/>
              </a:rPr>
              <a:t>Por </a:t>
            </a:r>
            <a:r>
              <a:rPr sz="2200" dirty="0">
                <a:latin typeface="Arial MT"/>
                <a:cs typeface="Arial MT"/>
              </a:rPr>
              <a:t>isso, </a:t>
            </a:r>
            <a:r>
              <a:rPr sz="2200" spc="-5" dirty="0">
                <a:latin typeface="Arial MT"/>
                <a:cs typeface="Arial MT"/>
              </a:rPr>
              <a:t>por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mais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experiência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motorista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tenha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dirigir, 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evitar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distrações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redobrar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atenção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é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essencial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garantir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uma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condução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segura.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353" y="5818835"/>
            <a:ext cx="1411188" cy="8652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054" y="205231"/>
            <a:ext cx="7265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Tipos</a:t>
            </a:r>
            <a:r>
              <a:rPr spc="-15" dirty="0"/>
              <a:t> </a:t>
            </a:r>
            <a:r>
              <a:rPr spc="-5" dirty="0"/>
              <a:t>de</a:t>
            </a:r>
            <a:r>
              <a:rPr spc="-10" dirty="0"/>
              <a:t> </a:t>
            </a:r>
            <a:r>
              <a:rPr spc="-5" dirty="0"/>
              <a:t>distração</a:t>
            </a:r>
            <a:r>
              <a:rPr spc="10" dirty="0"/>
              <a:t> </a:t>
            </a:r>
            <a:r>
              <a:rPr spc="-5" dirty="0"/>
              <a:t>no</a:t>
            </a:r>
            <a:r>
              <a:rPr spc="-10" dirty="0"/>
              <a:t> </a:t>
            </a:r>
            <a:r>
              <a:rPr spc="-5" dirty="0"/>
              <a:t>trânsito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72132" y="858392"/>
            <a:ext cx="9751060" cy="5608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desatenções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conduzir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um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veículo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podem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divididas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quatro</a:t>
            </a:r>
            <a:r>
              <a:rPr sz="2200" u="heavy" spc="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tipos</a:t>
            </a:r>
            <a:r>
              <a:rPr sz="2200" dirty="0">
                <a:latin typeface="Arial MT"/>
                <a:cs typeface="Arial MT"/>
              </a:rPr>
              <a:t>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Arial MT"/>
              <a:cs typeface="Arial MT"/>
            </a:endParaRPr>
          </a:p>
          <a:p>
            <a:pPr marL="12700">
              <a:lnSpc>
                <a:spcPts val="2050"/>
              </a:lnSpc>
            </a:pPr>
            <a:r>
              <a:rPr sz="1800" b="1" spc="-5" dirty="0">
                <a:latin typeface="Arial"/>
                <a:cs typeface="Arial"/>
              </a:rPr>
              <a:t>1º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 err="1">
                <a:latin typeface="Arial"/>
                <a:cs typeface="Arial"/>
              </a:rPr>
              <a:t>Distração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visual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1800" spc="-5" dirty="0">
                <a:latin typeface="Arial MT"/>
                <a:cs typeface="Arial MT"/>
              </a:rPr>
              <a:t>Acontece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quando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visão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condutor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não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está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voltada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estrada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veículo.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Pode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ocorrer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1945"/>
              </a:lnSpc>
            </a:pP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três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maneiras:</a:t>
            </a:r>
            <a:endParaRPr sz="1800" dirty="0">
              <a:latin typeface="Arial MT"/>
              <a:cs typeface="Arial MT"/>
            </a:endParaRPr>
          </a:p>
          <a:p>
            <a:pPr marL="298450" marR="5080" indent="-285750">
              <a:lnSpc>
                <a:spcPts val="1939"/>
              </a:lnSpc>
              <a:spcBef>
                <a:spcPts val="145"/>
              </a:spcBef>
              <a:buFont typeface="Arial" panose="020B0604020202020204" pitchFamily="34" charset="0"/>
              <a:buChar char="•"/>
              <a:tabLst>
                <a:tab pos="384810" algn="l"/>
              </a:tabLst>
            </a:pPr>
            <a:r>
              <a:rPr sz="1800" spc="-5" dirty="0">
                <a:latin typeface="Arial MT"/>
                <a:cs typeface="Arial MT"/>
              </a:rPr>
              <a:t>Bloqueio</a:t>
            </a:r>
            <a:r>
              <a:rPr sz="1800" spc="3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</a:t>
            </a:r>
            <a:r>
              <a:rPr sz="1800" spc="3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campo</a:t>
            </a:r>
            <a:r>
              <a:rPr sz="1800" spc="3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3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visão:</a:t>
            </a:r>
            <a:r>
              <a:rPr sz="1800" spc="3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quando</a:t>
            </a:r>
            <a:r>
              <a:rPr sz="1800" spc="3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algum</a:t>
            </a:r>
            <a:r>
              <a:rPr sz="1800" spc="3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objeto</a:t>
            </a:r>
            <a:r>
              <a:rPr sz="1800" spc="3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</a:t>
            </a:r>
            <a:r>
              <a:rPr sz="1800" spc="3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vidros</a:t>
            </a:r>
            <a:r>
              <a:rPr sz="1800" spc="3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escurecidos,</a:t>
            </a:r>
            <a:r>
              <a:rPr sz="1800" spc="3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por</a:t>
            </a:r>
            <a:r>
              <a:rPr sz="1800" spc="3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exemplo,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comprometem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 visão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 reconhecimento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objetos,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obstáculos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via.</a:t>
            </a:r>
            <a:r>
              <a:rPr lang="pt-BR" sz="1800" spc="-5" dirty="0">
                <a:latin typeface="Arial MT"/>
                <a:cs typeface="Arial MT"/>
              </a:rPr>
              <a:t> </a:t>
            </a:r>
          </a:p>
          <a:p>
            <a:pPr marL="298450" marR="5080" indent="-285750">
              <a:lnSpc>
                <a:spcPts val="1939"/>
              </a:lnSpc>
              <a:spcBef>
                <a:spcPts val="145"/>
              </a:spcBef>
              <a:buFont typeface="Arial" panose="020B0604020202020204" pitchFamily="34" charset="0"/>
              <a:buChar char="•"/>
              <a:tabLst>
                <a:tab pos="384810" algn="l"/>
              </a:tabLst>
            </a:pPr>
            <a:r>
              <a:rPr sz="1800" spc="-5" dirty="0" err="1">
                <a:latin typeface="Arial MT"/>
                <a:cs typeface="Arial MT"/>
              </a:rPr>
              <a:t>Distração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por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objeto: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quando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algum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objeto,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celular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GPS,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tira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atenção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condutor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por um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 err="1">
                <a:latin typeface="Arial MT"/>
                <a:cs typeface="Arial MT"/>
              </a:rPr>
              <a:t>período</a:t>
            </a:r>
            <a:r>
              <a:rPr sz="1800" spc="-5" dirty="0">
                <a:latin typeface="Arial MT"/>
                <a:cs typeface="Arial MT"/>
              </a:rPr>
              <a:t>.</a:t>
            </a:r>
            <a:r>
              <a:rPr lang="pt-BR" sz="1800" spc="-5" dirty="0">
                <a:latin typeface="Arial MT"/>
                <a:cs typeface="Arial MT"/>
              </a:rPr>
              <a:t> </a:t>
            </a:r>
          </a:p>
          <a:p>
            <a:pPr marL="298450" marR="5080" indent="-285750">
              <a:lnSpc>
                <a:spcPts val="1939"/>
              </a:lnSpc>
              <a:spcBef>
                <a:spcPts val="145"/>
              </a:spcBef>
              <a:buFont typeface="Arial" panose="020B0604020202020204" pitchFamily="34" charset="0"/>
              <a:buChar char="•"/>
              <a:tabLst>
                <a:tab pos="384810" algn="l"/>
              </a:tabLst>
            </a:pPr>
            <a:r>
              <a:rPr sz="1800" spc="-5" dirty="0" err="1">
                <a:latin typeface="Arial MT"/>
                <a:cs typeface="Arial MT"/>
              </a:rPr>
              <a:t>Falta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atenção: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quando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motorista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distrai,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pensando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olha,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mas</a:t>
            </a:r>
            <a:r>
              <a:rPr sz="1800" spc="-5" dirty="0">
                <a:latin typeface="Arial MT"/>
                <a:cs typeface="Arial MT"/>
              </a:rPr>
              <a:t> não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vê.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050"/>
              </a:lnSpc>
              <a:spcBef>
                <a:spcPts val="1730"/>
              </a:spcBef>
            </a:pPr>
            <a:r>
              <a:rPr sz="1800" b="1" spc="-5" dirty="0">
                <a:latin typeface="Arial"/>
                <a:cs typeface="Arial"/>
              </a:rPr>
              <a:t>2º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Distração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auditiva</a:t>
            </a:r>
            <a:endParaRPr sz="1800" dirty="0">
              <a:latin typeface="Arial"/>
              <a:cs typeface="Arial"/>
            </a:endParaRPr>
          </a:p>
          <a:p>
            <a:pPr marL="12700" marR="322580">
              <a:lnSpc>
                <a:spcPts val="1939"/>
              </a:lnSpc>
              <a:spcBef>
                <a:spcPts val="140"/>
              </a:spcBef>
            </a:pPr>
            <a:r>
              <a:rPr sz="1800" spc="-5" dirty="0">
                <a:latin typeface="Arial MT"/>
                <a:cs typeface="Arial MT"/>
              </a:rPr>
              <a:t>Acontece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quando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condutor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foca</a:t>
            </a:r>
            <a:r>
              <a:rPr sz="1800" spc="-5" dirty="0">
                <a:latin typeface="Arial MT"/>
                <a:cs typeface="Arial MT"/>
              </a:rPr>
              <a:t> 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atenção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sons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 sinais,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como atender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uma chamada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 </a:t>
            </a:r>
            <a:r>
              <a:rPr sz="1800" spc="-20" dirty="0">
                <a:latin typeface="Arial MT"/>
                <a:cs typeface="Arial MT"/>
              </a:rPr>
              <a:t>celular,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ouvir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uma música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 conversar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 passageiro,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ao invés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 focar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 </a:t>
            </a:r>
            <a:r>
              <a:rPr sz="1800" dirty="0">
                <a:latin typeface="Arial MT"/>
                <a:cs typeface="Arial MT"/>
              </a:rPr>
              <a:t>via.</a:t>
            </a:r>
          </a:p>
          <a:p>
            <a:pPr marL="12700">
              <a:lnSpc>
                <a:spcPts val="2055"/>
              </a:lnSpc>
              <a:spcBef>
                <a:spcPts val="1705"/>
              </a:spcBef>
            </a:pPr>
            <a:r>
              <a:rPr sz="1800" b="1" spc="-5" dirty="0">
                <a:latin typeface="Arial"/>
                <a:cs typeface="Arial"/>
              </a:rPr>
              <a:t>3º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Distração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física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(ou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biomecânica)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55"/>
              </a:lnSpc>
            </a:pPr>
            <a:r>
              <a:rPr sz="1800" dirty="0">
                <a:latin typeface="Arial MT"/>
                <a:cs typeface="Arial MT"/>
              </a:rPr>
              <a:t>Ocorre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quando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motorista </a:t>
            </a:r>
            <a:r>
              <a:rPr sz="1800" dirty="0">
                <a:latin typeface="Arial MT"/>
                <a:cs typeface="Arial MT"/>
              </a:rPr>
              <a:t>tira</a:t>
            </a:r>
            <a:r>
              <a:rPr sz="1800" spc="-5" dirty="0">
                <a:latin typeface="Arial MT"/>
                <a:cs typeface="Arial MT"/>
              </a:rPr>
              <a:t> uma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duas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mãos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volante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para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manusear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algum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objeto.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050"/>
              </a:lnSpc>
              <a:spcBef>
                <a:spcPts val="1730"/>
              </a:spcBef>
            </a:pPr>
            <a:r>
              <a:rPr sz="1800" b="1" spc="-5" dirty="0">
                <a:latin typeface="Arial"/>
                <a:cs typeface="Arial"/>
              </a:rPr>
              <a:t>4º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Distração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cognitiva</a:t>
            </a:r>
            <a:endParaRPr sz="1800" dirty="0">
              <a:latin typeface="Arial"/>
              <a:cs typeface="Arial"/>
            </a:endParaRPr>
          </a:p>
          <a:p>
            <a:pPr marL="12700" marR="28575">
              <a:lnSpc>
                <a:spcPts val="1939"/>
              </a:lnSpc>
              <a:spcBef>
                <a:spcPts val="140"/>
              </a:spcBef>
            </a:pPr>
            <a:r>
              <a:rPr sz="1800" dirty="0">
                <a:latin typeface="Arial MT"/>
                <a:cs typeface="Arial MT"/>
              </a:rPr>
              <a:t>Ocorre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sempre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 condutor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perde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atenção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total </a:t>
            </a:r>
            <a:r>
              <a:rPr sz="1800" spc="-5" dirty="0">
                <a:latin typeface="Arial MT"/>
                <a:cs typeface="Arial MT"/>
              </a:rPr>
              <a:t>durante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condução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do veículo,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como falar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telefone,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conversar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 </a:t>
            </a:r>
            <a:r>
              <a:rPr sz="1800" spc="-5" dirty="0">
                <a:latin typeface="Arial MT"/>
                <a:cs typeface="Arial MT"/>
              </a:rPr>
              <a:t>o passageiro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ou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até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alterar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rota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 </a:t>
            </a:r>
            <a:r>
              <a:rPr sz="1800" dirty="0">
                <a:latin typeface="Arial MT"/>
                <a:cs typeface="Arial MT"/>
              </a:rPr>
              <a:t>GPS,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reduzindo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seu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tempo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reação.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6195633"/>
            <a:ext cx="990600" cy="6073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0264" y="1067257"/>
            <a:ext cx="9390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 ainda</a:t>
            </a:r>
            <a:r>
              <a:rPr spc="-25" dirty="0"/>
              <a:t> </a:t>
            </a:r>
            <a:r>
              <a:rPr spc="-5" dirty="0"/>
              <a:t>tem</a:t>
            </a:r>
            <a:r>
              <a:rPr spc="15" dirty="0"/>
              <a:t> </a:t>
            </a:r>
            <a:r>
              <a:rPr spc="-5" dirty="0"/>
              <a:t>a</a:t>
            </a:r>
            <a:r>
              <a:rPr spc="-10" dirty="0"/>
              <a:t> questão </a:t>
            </a:r>
            <a:r>
              <a:rPr spc="-5" dirty="0"/>
              <a:t>da </a:t>
            </a:r>
            <a:r>
              <a:rPr spc="-10" dirty="0"/>
              <a:t>velocidade…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1857" y="1948433"/>
            <a:ext cx="9599295" cy="36804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116205">
              <a:lnSpc>
                <a:spcPts val="2380"/>
              </a:lnSpc>
              <a:spcBef>
                <a:spcPts val="390"/>
              </a:spcBef>
            </a:pPr>
            <a:r>
              <a:rPr sz="2200" spc="-5" dirty="0">
                <a:latin typeface="Arial MT"/>
                <a:cs typeface="Arial MT"/>
              </a:rPr>
              <a:t>Apesar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desatenções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serem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divididas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tipos, </a:t>
            </a:r>
            <a:r>
              <a:rPr sz="2200" spc="-5" dirty="0">
                <a:latin typeface="Arial MT"/>
                <a:cs typeface="Arial MT"/>
              </a:rPr>
              <a:t>é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muito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comum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condutores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distraiam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mais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uma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simultaneamente,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ou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todas.</a:t>
            </a:r>
            <a:r>
              <a:rPr sz="2200" spc="-114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Além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disso,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distração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trânsito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pode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ainda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mais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perigosa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segundo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velocidade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 condição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via em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 veículo está.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195"/>
              </a:lnSpc>
            </a:pPr>
            <a:r>
              <a:rPr sz="2200" spc="-35" dirty="0">
                <a:latin typeface="Arial MT"/>
                <a:cs typeface="Arial MT"/>
              </a:rPr>
              <a:t>Você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sabe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quantos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metros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um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veículo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trafega,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segundo,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determinada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Arial MT"/>
                <a:cs typeface="Arial MT"/>
              </a:rPr>
              <a:t>velocidade? Confira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 seguir: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Arial MT"/>
                <a:cs typeface="Arial MT"/>
              </a:rPr>
              <a:t>1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segundo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50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km/h: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≈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14 metros;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Arial MT"/>
                <a:cs typeface="Arial MT"/>
              </a:rPr>
              <a:t>1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segundo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70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km/h: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≈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19 metros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;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Arial MT"/>
                <a:cs typeface="Arial MT"/>
              </a:rPr>
              <a:t>1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segundo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100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km/h: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≈ 28 metros;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375"/>
              </a:lnSpc>
            </a:pPr>
            <a:r>
              <a:rPr sz="2200" spc="-5" dirty="0">
                <a:latin typeface="Arial MT"/>
                <a:cs typeface="Arial MT"/>
              </a:rPr>
              <a:t>1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segundo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120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km/h: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≈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33 metros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.</a:t>
            </a:r>
            <a:endParaRPr sz="2200">
              <a:latin typeface="Arial MT"/>
              <a:cs typeface="Arial MT"/>
            </a:endParaRPr>
          </a:p>
          <a:p>
            <a:pPr marL="12700" marR="71755">
              <a:lnSpc>
                <a:spcPts val="2380"/>
              </a:lnSpc>
              <a:spcBef>
                <a:spcPts val="165"/>
              </a:spcBef>
            </a:pPr>
            <a:r>
              <a:rPr sz="2200" spc="-5" dirty="0">
                <a:latin typeface="Arial MT"/>
                <a:cs typeface="Arial MT"/>
              </a:rPr>
              <a:t>Aquela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simples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olhadinha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lado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pode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causar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um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acidente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grave.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Fique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atento!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353" y="5818835"/>
            <a:ext cx="1411188" cy="8652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2805" y="1612849"/>
            <a:ext cx="10049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Como</a:t>
            </a:r>
            <a:r>
              <a:rPr spc="5" dirty="0"/>
              <a:t> </a:t>
            </a:r>
            <a:r>
              <a:rPr spc="-5" dirty="0"/>
              <a:t>diminuir</a:t>
            </a:r>
            <a:r>
              <a:rPr spc="30" dirty="0"/>
              <a:t> </a:t>
            </a:r>
            <a:r>
              <a:rPr spc="-5" dirty="0"/>
              <a:t>a</a:t>
            </a:r>
            <a:r>
              <a:rPr spc="10" dirty="0"/>
              <a:t> </a:t>
            </a:r>
            <a:r>
              <a:rPr spc="-5" dirty="0"/>
              <a:t>desatenção</a:t>
            </a:r>
            <a:r>
              <a:rPr spc="30" dirty="0"/>
              <a:t> </a:t>
            </a:r>
            <a:r>
              <a:rPr spc="-5" dirty="0"/>
              <a:t>no</a:t>
            </a:r>
            <a:r>
              <a:rPr spc="10" dirty="0"/>
              <a:t> </a:t>
            </a:r>
            <a:r>
              <a:rPr spc="-5" dirty="0"/>
              <a:t>trânsito?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2805" y="2592781"/>
            <a:ext cx="10233025" cy="199477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34"/>
              </a:spcBef>
            </a:pP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gente sabe que </a:t>
            </a:r>
            <a:r>
              <a:rPr sz="2800" spc="-5" dirty="0">
                <a:latin typeface="Arial MT"/>
                <a:cs typeface="Arial MT"/>
              </a:rPr>
              <a:t>às </a:t>
            </a:r>
            <a:r>
              <a:rPr sz="2800" dirty="0">
                <a:latin typeface="Arial MT"/>
                <a:cs typeface="Arial MT"/>
              </a:rPr>
              <a:t>vezes </a:t>
            </a:r>
            <a:r>
              <a:rPr sz="2800" spc="-5" dirty="0">
                <a:latin typeface="Arial MT"/>
                <a:cs typeface="Arial MT"/>
              </a:rPr>
              <a:t>é </a:t>
            </a:r>
            <a:r>
              <a:rPr sz="2800" dirty="0">
                <a:latin typeface="Arial MT"/>
                <a:cs typeface="Arial MT"/>
              </a:rPr>
              <a:t>difícil </a:t>
            </a:r>
            <a:r>
              <a:rPr sz="2800" spc="-5" dirty="0">
                <a:latin typeface="Arial MT"/>
                <a:cs typeface="Arial MT"/>
              </a:rPr>
              <a:t>se </a:t>
            </a:r>
            <a:r>
              <a:rPr sz="2800" dirty="0">
                <a:latin typeface="Arial MT"/>
                <a:cs typeface="Arial MT"/>
              </a:rPr>
              <a:t>desconectar totalmente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dispositivos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eletrônicos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 </a:t>
            </a:r>
            <a:r>
              <a:rPr sz="2800" dirty="0">
                <a:latin typeface="Arial MT"/>
                <a:cs typeface="Arial MT"/>
              </a:rPr>
              <a:t>distrações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dia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dia,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mas </a:t>
            </a:r>
            <a:r>
              <a:rPr sz="2800" dirty="0">
                <a:latin typeface="Arial MT"/>
                <a:cs typeface="Arial MT"/>
              </a:rPr>
              <a:t> manter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uma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direção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atenta</a:t>
            </a:r>
            <a:r>
              <a:rPr sz="2800" spc="-5" dirty="0">
                <a:latin typeface="Arial MT"/>
                <a:cs typeface="Arial MT"/>
              </a:rPr>
              <a:t> é</a:t>
            </a:r>
            <a:r>
              <a:rPr sz="2800" dirty="0">
                <a:latin typeface="Arial MT"/>
                <a:cs typeface="Arial MT"/>
              </a:rPr>
              <a:t> essencial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diminuir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número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acidentes </a:t>
            </a:r>
            <a:r>
              <a:rPr sz="2800" spc="-5" dirty="0">
                <a:latin typeface="Arial MT"/>
                <a:cs typeface="Arial MT"/>
              </a:rPr>
              <a:t>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garantir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segurança.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Preparamos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algumas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dicas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para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ajudar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diminuir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distração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no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 err="1">
                <a:latin typeface="Arial MT"/>
                <a:cs typeface="Arial MT"/>
              </a:rPr>
              <a:t>trânsito</a:t>
            </a:r>
            <a:r>
              <a:rPr lang="pt-BR" sz="2800" dirty="0">
                <a:latin typeface="Arial MT"/>
                <a:cs typeface="Arial MT"/>
              </a:rPr>
              <a:t>!</a:t>
            </a:r>
            <a:endParaRPr sz="2800" dirty="0">
              <a:latin typeface="Arial MT"/>
              <a:cs typeface="Arial M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353" y="5818835"/>
            <a:ext cx="1411188" cy="8652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4927" y="547497"/>
            <a:ext cx="843153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" dirty="0"/>
              <a:t>Não</a:t>
            </a:r>
            <a:r>
              <a:rPr spc="-10" dirty="0"/>
              <a:t> </a:t>
            </a:r>
            <a:r>
              <a:rPr spc="-5" dirty="0"/>
              <a:t>use o celular</a:t>
            </a:r>
            <a:r>
              <a:rPr spc="5" dirty="0"/>
              <a:t> </a:t>
            </a:r>
            <a:r>
              <a:rPr spc="-10" dirty="0"/>
              <a:t>enquanto</a:t>
            </a:r>
            <a:r>
              <a:rPr spc="15" dirty="0"/>
              <a:t> </a:t>
            </a:r>
            <a:r>
              <a:rPr spc="-5" dirty="0"/>
              <a:t>estiver </a:t>
            </a:r>
            <a:r>
              <a:rPr spc="-1095" dirty="0"/>
              <a:t> </a:t>
            </a:r>
            <a:r>
              <a:rPr spc="-5" dirty="0"/>
              <a:t>dirigindo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5394" y="1989836"/>
            <a:ext cx="10325735" cy="39820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20065">
              <a:lnSpc>
                <a:spcPct val="90000"/>
              </a:lnSpc>
              <a:spcBef>
                <a:spcPts val="359"/>
              </a:spcBef>
            </a:pPr>
            <a:r>
              <a:rPr sz="2200" spc="-5" dirty="0">
                <a:latin typeface="Arial MT"/>
                <a:cs typeface="Arial MT"/>
              </a:rPr>
              <a:t>Segundo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levantamento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</a:t>
            </a:r>
            <a:r>
              <a:rPr sz="2200" spc="-100" dirty="0">
                <a:latin typeface="Arial MT"/>
                <a:cs typeface="Arial MT"/>
              </a:rPr>
              <a:t>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Abramet</a:t>
            </a:r>
            <a:r>
              <a:rPr sz="2200" spc="-5" dirty="0">
                <a:latin typeface="Arial MT"/>
                <a:cs typeface="Arial MT"/>
              </a:rPr>
              <a:t>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celular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é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principal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distração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</a:t>
            </a:r>
            <a:r>
              <a:rPr sz="2200" dirty="0">
                <a:latin typeface="Arial MT"/>
                <a:cs typeface="Arial MT"/>
              </a:rPr>
              <a:t> trânsito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brasileiro. </a:t>
            </a:r>
            <a:r>
              <a:rPr sz="2200" spc="-5" dirty="0">
                <a:latin typeface="Arial MT"/>
                <a:cs typeface="Arial MT"/>
              </a:rPr>
              <a:t>Mais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246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mil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motoristas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foram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multados,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2021,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usarem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celular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enquanto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dirigiam,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cerca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28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infrações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hora,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segundo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G1.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90000"/>
              </a:lnSpc>
            </a:pPr>
            <a:r>
              <a:rPr sz="2200" spc="-5" dirty="0">
                <a:latin typeface="Arial MT"/>
                <a:cs typeface="Arial MT"/>
              </a:rPr>
              <a:t>Apesar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não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considerado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um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crime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trânsito,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celular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enquanto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dirige é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proibido</a:t>
            </a:r>
            <a:r>
              <a:rPr sz="2200" dirty="0">
                <a:latin typeface="Arial MT"/>
                <a:cs typeface="Arial MT"/>
              </a:rPr>
              <a:t> pelo</a:t>
            </a:r>
            <a:r>
              <a:rPr sz="22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Código</a:t>
            </a:r>
            <a:r>
              <a:rPr sz="2200" u="heavy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de</a:t>
            </a:r>
            <a:r>
              <a:rPr sz="2200" u="heavy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22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Trânsito</a:t>
            </a:r>
            <a:r>
              <a:rPr sz="2200" spc="30" dirty="0">
                <a:solidFill>
                  <a:srgbClr val="0462C1"/>
                </a:solidFill>
                <a:latin typeface="Arial MT"/>
                <a:cs typeface="Arial MT"/>
                <a:hlinkClick r:id="rId3"/>
              </a:rPr>
              <a:t> </a:t>
            </a:r>
            <a:r>
              <a:rPr sz="2200" spc="-5" dirty="0">
                <a:latin typeface="Arial MT"/>
                <a:cs typeface="Arial MT"/>
              </a:rPr>
              <a:t>Brasileiro,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julgado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infração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gravíssima,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multa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valor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R$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293,47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aplicação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 7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pontos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CNH.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Para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evitar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prejuízos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principalmente,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comprometer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segurança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condutor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demais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cidadãos, é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importante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deixar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aparelho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desligado ou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avião,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para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evitar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distrações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não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cair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tentação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verificar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aquela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notificação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acabou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 </a:t>
            </a:r>
            <a:r>
              <a:rPr sz="2200" spc="-20" dirty="0">
                <a:latin typeface="Arial MT"/>
                <a:cs typeface="Arial MT"/>
              </a:rPr>
              <a:t>chegar.</a:t>
            </a:r>
            <a:endParaRPr sz="2200">
              <a:latin typeface="Arial MT"/>
              <a:cs typeface="Arial MT"/>
            </a:endParaRPr>
          </a:p>
          <a:p>
            <a:pPr marL="12700" marR="810895">
              <a:lnSpc>
                <a:spcPct val="90000"/>
              </a:lnSpc>
            </a:pP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ligações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viva-voz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também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devem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ser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evitadas,</a:t>
            </a:r>
            <a:r>
              <a:rPr sz="2200" dirty="0">
                <a:latin typeface="Arial MT"/>
                <a:cs typeface="Arial MT"/>
              </a:rPr>
              <a:t> pois como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já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falamos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anteriormente,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distração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cognitiva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reduz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atenção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via,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podendo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causar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acidentes.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353" y="5818835"/>
            <a:ext cx="1411188" cy="8652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1769" y="967486"/>
            <a:ext cx="8012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Não</a:t>
            </a:r>
            <a:r>
              <a:rPr dirty="0"/>
              <a:t> </a:t>
            </a:r>
            <a:r>
              <a:rPr spc="-5" dirty="0"/>
              <a:t>consuma</a:t>
            </a:r>
            <a:r>
              <a:rPr spc="5" dirty="0"/>
              <a:t> </a:t>
            </a:r>
            <a:r>
              <a:rPr spc="-5" dirty="0"/>
              <a:t>bebidas</a:t>
            </a:r>
            <a:r>
              <a:rPr spc="10" dirty="0"/>
              <a:t> </a:t>
            </a:r>
            <a:r>
              <a:rPr spc="-5" dirty="0"/>
              <a:t>ou</a:t>
            </a:r>
            <a:r>
              <a:rPr spc="-15" dirty="0"/>
              <a:t> </a:t>
            </a:r>
            <a:r>
              <a:rPr spc="-5" dirty="0"/>
              <a:t>drogas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1769" y="1732533"/>
            <a:ext cx="9752330" cy="434149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0"/>
              </a:spcBef>
            </a:pPr>
            <a:r>
              <a:rPr sz="2200" spc="-60" dirty="0">
                <a:latin typeface="Arial MT"/>
                <a:cs typeface="Arial MT"/>
              </a:rPr>
              <a:t>Todo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mundo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sabe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bebida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alcoólica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ou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drogas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entorpecentes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não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combinam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direção,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pois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afetam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diretamente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 sistema cognitivo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condutor,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deixando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tempo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reação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lento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 </a:t>
            </a:r>
            <a:r>
              <a:rPr sz="2200" dirty="0">
                <a:latin typeface="Arial MT"/>
                <a:cs typeface="Arial MT"/>
              </a:rPr>
              <a:t>afetando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percepção.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205"/>
              </a:lnSpc>
            </a:pPr>
            <a:r>
              <a:rPr sz="2200" spc="-5" dirty="0">
                <a:latin typeface="Arial MT"/>
                <a:cs typeface="Arial MT"/>
              </a:rPr>
              <a:t>Além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risco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segurança,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b="1" spc="-5" dirty="0">
                <a:latin typeface="Arial"/>
                <a:cs typeface="Arial"/>
              </a:rPr>
              <a:t>o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valor da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multa para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quem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dirige</a:t>
            </a:r>
            <a:endParaRPr sz="2200">
              <a:latin typeface="Arial"/>
              <a:cs typeface="Arial"/>
            </a:endParaRPr>
          </a:p>
          <a:p>
            <a:pPr marL="12700" marR="200660">
              <a:lnSpc>
                <a:spcPts val="2380"/>
              </a:lnSpc>
              <a:spcBef>
                <a:spcPts val="165"/>
              </a:spcBef>
            </a:pPr>
            <a:r>
              <a:rPr sz="2200" b="1" spc="-5" dirty="0">
                <a:latin typeface="Arial"/>
                <a:cs typeface="Arial"/>
              </a:rPr>
              <a:t>embriagado</a:t>
            </a:r>
            <a:r>
              <a:rPr sz="2200" b="1" spc="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é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de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R$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2.934,70</a:t>
            </a:r>
            <a:r>
              <a:rPr sz="2200" spc="-5" dirty="0">
                <a:latin typeface="Arial MT"/>
                <a:cs typeface="Arial MT"/>
              </a:rPr>
              <a:t>.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motorista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também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perde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direito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dirigir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um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ano.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000" b="1" spc="-5" dirty="0">
                <a:latin typeface="Arial"/>
                <a:cs typeface="Arial"/>
              </a:rPr>
              <a:t>Atenção</a:t>
            </a:r>
            <a:r>
              <a:rPr sz="4000" b="1" spc="1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para</a:t>
            </a:r>
            <a:r>
              <a:rPr sz="4000" b="1" spc="1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o</a:t>
            </a:r>
            <a:r>
              <a:rPr sz="4000" b="1" spc="-1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uso</a:t>
            </a:r>
            <a:r>
              <a:rPr sz="4000" b="1" spc="-1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de</a:t>
            </a:r>
            <a:r>
              <a:rPr sz="4000" b="1" spc="1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medicamentos</a:t>
            </a:r>
            <a:endParaRPr sz="4000">
              <a:latin typeface="Arial"/>
              <a:cs typeface="Arial"/>
            </a:endParaRPr>
          </a:p>
          <a:p>
            <a:pPr marL="12700" marR="81915">
              <a:lnSpc>
                <a:spcPts val="2380"/>
              </a:lnSpc>
              <a:spcBef>
                <a:spcPts val="1450"/>
              </a:spcBef>
            </a:pPr>
            <a:r>
              <a:rPr sz="2200" spc="-5" dirty="0">
                <a:latin typeface="Arial MT"/>
                <a:cs typeface="Arial MT"/>
              </a:rPr>
              <a:t>Alguns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medicamentos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também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podem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comprometer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cognição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motorista,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diminuindo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tempo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percepção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 reação. </a:t>
            </a:r>
            <a:r>
              <a:rPr sz="2200" spc="-5" dirty="0">
                <a:latin typeface="Arial MT"/>
                <a:cs typeface="Arial MT"/>
              </a:rPr>
              <a:t>Por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isso,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caso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 </a:t>
            </a:r>
            <a:r>
              <a:rPr sz="2200" dirty="0">
                <a:latin typeface="Arial MT"/>
                <a:cs typeface="Arial MT"/>
              </a:rPr>
              <a:t> remédios,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vale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pena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bula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entender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possíveis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reações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antes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dirigir.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353" y="5818835"/>
            <a:ext cx="1411188" cy="8652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0401" y="1009904"/>
            <a:ext cx="7731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Fique</a:t>
            </a:r>
            <a:r>
              <a:rPr spc="-15" dirty="0"/>
              <a:t> </a:t>
            </a:r>
            <a:r>
              <a:rPr spc="-5" dirty="0"/>
              <a:t>atento</a:t>
            </a:r>
            <a:r>
              <a:rPr spc="30" dirty="0"/>
              <a:t> </a:t>
            </a:r>
            <a:r>
              <a:rPr spc="-5" dirty="0"/>
              <a:t>ao</a:t>
            </a:r>
            <a:r>
              <a:rPr spc="-10" dirty="0"/>
              <a:t> </a:t>
            </a:r>
            <a:r>
              <a:rPr spc="-5" dirty="0"/>
              <a:t>sono</a:t>
            </a:r>
            <a:r>
              <a:rPr spc="5" dirty="0"/>
              <a:t> </a:t>
            </a:r>
            <a:r>
              <a:rPr spc="-5" dirty="0"/>
              <a:t>e</a:t>
            </a:r>
            <a:r>
              <a:rPr spc="-10" dirty="0"/>
              <a:t> </a:t>
            </a:r>
            <a:r>
              <a:rPr spc="-5" dirty="0"/>
              <a:t>cansaço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0401" y="1807210"/>
            <a:ext cx="9820910" cy="411734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59"/>
              </a:spcBef>
            </a:pPr>
            <a:r>
              <a:rPr sz="2200" spc="-5" dirty="0">
                <a:latin typeface="Arial MT"/>
                <a:cs typeface="Arial MT"/>
              </a:rPr>
              <a:t>Em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longos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trajetos, ter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um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cronograma</a:t>
            </a:r>
            <a:r>
              <a:rPr sz="2200" u="heavy" spc="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de</a:t>
            </a:r>
            <a:r>
              <a:rPr sz="22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parada</a:t>
            </a:r>
            <a:r>
              <a:rPr sz="2200" u="heavy" spc="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e</a:t>
            </a:r>
            <a:r>
              <a:rPr sz="22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descanso</a:t>
            </a:r>
            <a:r>
              <a:rPr sz="2200" spc="40" dirty="0">
                <a:solidFill>
                  <a:srgbClr val="0462C1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2200" spc="-5" dirty="0">
                <a:latin typeface="Arial MT"/>
                <a:cs typeface="Arial MT"/>
              </a:rPr>
              <a:t>é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essencial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para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recarregar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energias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evitar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cochilos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ou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distrações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trânsito.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Nesses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momentos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é </a:t>
            </a:r>
            <a:r>
              <a:rPr sz="2200" dirty="0">
                <a:latin typeface="Arial MT"/>
                <a:cs typeface="Arial MT"/>
              </a:rPr>
              <a:t>importante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reservar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um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tempo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fazer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dirty="0">
                <a:latin typeface="Arial MT"/>
                <a:cs typeface="Arial MT"/>
              </a:rPr>
              <a:t> refeições longe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volante,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outra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distração</a:t>
            </a:r>
            <a:r>
              <a:rPr sz="2200" spc="-5" dirty="0">
                <a:latin typeface="Arial MT"/>
                <a:cs typeface="Arial MT"/>
              </a:rPr>
              <a:t> muito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comum.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4000" b="1" spc="-5" dirty="0">
                <a:latin typeface="Arial"/>
                <a:cs typeface="Arial"/>
              </a:rPr>
              <a:t>Adote</a:t>
            </a:r>
            <a:r>
              <a:rPr sz="4000" b="1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uma</a:t>
            </a:r>
            <a:r>
              <a:rPr sz="4000" b="1" spc="2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direção</a:t>
            </a:r>
            <a:r>
              <a:rPr sz="4000" b="1" spc="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defensiva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2510"/>
              </a:lnSpc>
              <a:spcBef>
                <a:spcPts val="1305"/>
              </a:spcBef>
            </a:pPr>
            <a:r>
              <a:rPr sz="2200" spc="-5" dirty="0">
                <a:latin typeface="Arial MT"/>
                <a:cs typeface="Arial MT"/>
              </a:rPr>
              <a:t>Quando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motorista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adota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uma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direção</a:t>
            </a:r>
            <a:r>
              <a:rPr sz="22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22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defensiva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está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atento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via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tudo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ts val="2375"/>
              </a:lnSpc>
            </a:pPr>
            <a:r>
              <a:rPr sz="2200" dirty="0">
                <a:latin typeface="Arial MT"/>
                <a:cs typeface="Arial MT"/>
              </a:rPr>
              <a:t>que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acontece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redor.</a:t>
            </a:r>
            <a:endParaRPr sz="2200">
              <a:latin typeface="Arial MT"/>
              <a:cs typeface="Arial MT"/>
            </a:endParaRPr>
          </a:p>
          <a:p>
            <a:pPr marL="12700" marR="246379">
              <a:lnSpc>
                <a:spcPts val="2380"/>
              </a:lnSpc>
              <a:spcBef>
                <a:spcPts val="165"/>
              </a:spcBef>
            </a:pPr>
            <a:r>
              <a:rPr sz="2200" spc="-5" dirty="0">
                <a:latin typeface="Arial MT"/>
                <a:cs typeface="Arial MT"/>
              </a:rPr>
              <a:t>Outras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medidas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importantes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neste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sentido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são: </a:t>
            </a:r>
            <a:r>
              <a:rPr sz="2200" spc="-5" dirty="0">
                <a:latin typeface="Arial MT"/>
                <a:cs typeface="Arial MT"/>
              </a:rPr>
              <a:t>manter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distância segura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veículo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à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frente,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evitar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ultrapassagens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forçadas,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respeitar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limite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velocidade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reduzir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atenção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casos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extremos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como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chuva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neblina.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5924550"/>
            <a:ext cx="1296479" cy="7949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1115</Words>
  <Application>Microsoft Office PowerPoint</Application>
  <PresentationFormat>Widescreen</PresentationFormat>
  <Paragraphs>56</Paragraphs>
  <Slides>12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Arial MT</vt:lpstr>
      <vt:lpstr>Calibri</vt:lpstr>
      <vt:lpstr>Office Theme</vt:lpstr>
      <vt:lpstr>Apresentação do PowerPoint</vt:lpstr>
      <vt:lpstr>Como diminuir e aumentar  a segurança no trânsito?</vt:lpstr>
      <vt:lpstr>Dirigir: uma atividade que não tem  nada de trivial</vt:lpstr>
      <vt:lpstr>Tipos de distração no trânsito</vt:lpstr>
      <vt:lpstr>E ainda tem a questão da velocidade…</vt:lpstr>
      <vt:lpstr>Como diminuir a desatenção no trânsito?</vt:lpstr>
      <vt:lpstr>Não use o celular enquanto estiver  dirigindo</vt:lpstr>
      <vt:lpstr>Não consuma bebidas ou drogas</vt:lpstr>
      <vt:lpstr>Fique atento ao sono e cansaço</vt:lpstr>
      <vt:lpstr>Antes de sair, deixe tudo de um jeito  confortável para você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Mayte</dc:creator>
  <cp:lastModifiedBy>Ana Caroline</cp:lastModifiedBy>
  <cp:revision>7</cp:revision>
  <dcterms:created xsi:type="dcterms:W3CDTF">2023-09-15T14:31:40Z</dcterms:created>
  <dcterms:modified xsi:type="dcterms:W3CDTF">2024-12-11T10:59:37Z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2023-09-15T00:00:00Z</vt:filetime>
  </property>
</Properties>
</file>