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60" r:id="rId3"/>
    <p:sldId id="270" r:id="rId4"/>
    <p:sldId id="272" r:id="rId5"/>
    <p:sldId id="300" r:id="rId6"/>
    <p:sldId id="269" r:id="rId7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iviso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742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30070" y="1417066"/>
            <a:ext cx="953185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8230" y="3332479"/>
            <a:ext cx="11035538" cy="1869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cid:image002.png@01DA446A.E3048F80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HmMSbE82kk8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45" y="-77714"/>
            <a:ext cx="12192000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0" y="136843"/>
            <a:ext cx="5128895" cy="1736373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lang="pt-BR" spc="-5" dirty="0"/>
              <a:t>PICOS E LIMITES DE VELOCIDADES.</a:t>
            </a:r>
            <a:br>
              <a:rPr lang="pt-BR" spc="-5" dirty="0"/>
            </a:b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828800" y="1752600"/>
            <a:ext cx="7948295" cy="350864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128270">
              <a:lnSpc>
                <a:spcPct val="90000"/>
              </a:lnSpc>
              <a:spcBef>
                <a:spcPts val="359"/>
              </a:spcBef>
            </a:pPr>
            <a:endParaRPr sz="2200" dirty="0">
              <a:latin typeface="Arial MT"/>
              <a:cs typeface="Arial M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353" y="5818835"/>
            <a:ext cx="1411188" cy="86523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71BE50C-5A62-0C8B-62B3-1E8907DC9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" y="77716"/>
            <a:ext cx="2735091" cy="164402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2EB3EE6-3432-5304-72F2-44DAABC0FCA8}"/>
              </a:ext>
            </a:extLst>
          </p:cNvPr>
          <p:cNvPicPr>
            <a:picLocks noChangeAspect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413" y="1752600"/>
            <a:ext cx="7243880" cy="3945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C52019F-149C-FC1C-4A52-E3025C1B9EE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237" y="2753436"/>
            <a:ext cx="1766466" cy="23606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0264" y="1067257"/>
            <a:ext cx="9390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velocidade e os acidentes</a:t>
            </a:r>
            <a:endParaRPr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11857" y="1948433"/>
            <a:ext cx="9599295" cy="3127779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116205">
              <a:lnSpc>
                <a:spcPts val="2380"/>
              </a:lnSpc>
              <a:spcBef>
                <a:spcPts val="390"/>
              </a:spcBef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Quando um veículo está em alta velocidade, e o condutor comete um erro de direção, o impacto do acidente será ampliado em grande escala, onde assim maior será a quantidade de energia mecânica absorvida em uma colisão, o que tende a potencializar a existência de lesões graves e a obtenção de fatalidades.</a:t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Ao circular com uma velocidade considerada segura, o condutor amplia a capacidade de frenagem, e também minimiza a incidência da força de aceleração superior a que o corpo pode suportar, caso algo inesperado aconteça durante o percurso.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353" y="5818835"/>
            <a:ext cx="1411188" cy="8652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45C6D-8CAD-7180-394F-EE05F9F8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152400"/>
            <a:ext cx="8804530" cy="1231106"/>
          </a:xfrm>
        </p:spPr>
        <p:txBody>
          <a:bodyPr/>
          <a:lstStyle/>
          <a:p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fatores comuns para o excesso de velocidade: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3A3F57-66C5-53F3-EF90-F1A9D9C29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849" y="1600200"/>
            <a:ext cx="11440551" cy="3046988"/>
          </a:xfrm>
        </p:spPr>
        <p:txBody>
          <a:bodyPr/>
          <a:lstStyle/>
          <a:p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O tempo e metas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pressão sobre os motoristas com relação ao tempo de circulação e ao cumprimento de metas, acaba contribuindo para a incidência do excesso de velocidade. Com o objetivo de cumprir o horário determinado, aumentar a sua produtividade e realizar a entrega com rapidez, vocês acabam negligenciando a segurança e ultrapassam os limites de velocidade imposto pela empresa de 85km. E toda essa pressão acaba afetando o estado físico e mental do motorista, contribuindo para a constituição de sujeitos estressados e com a consistência da direção agressiva, e fragilidade na percepção do trânsito.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715956-BAFD-9166-9BF9-F52D2CE1BFC9}"/>
              </a:ext>
            </a:extLst>
          </p:cNvPr>
          <p:cNvSpPr txBox="1"/>
          <p:nvPr/>
        </p:nvSpPr>
        <p:spPr>
          <a:xfrm>
            <a:off x="522848" y="4419600"/>
            <a:ext cx="11440551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O excesso de autoconfiança</a:t>
            </a:r>
            <a:b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Alguns motoristas se consideram bons condutores e até mesmo acima da média em relação às suas habilidades de direção e, diante desta razão, não consideram perigoso realizar ultrapassagens e exceder limites de velocidade, se expondo assim aos diversos perigos e riscos desnecessários no trânsito.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39944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01B28-0681-EB4A-733B-25F410EB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76200"/>
            <a:ext cx="9531858" cy="1231106"/>
          </a:xfrm>
        </p:spPr>
        <p:txBody>
          <a:bodyPr/>
          <a:lstStyle/>
          <a:p>
            <a:br>
              <a:rPr lang="pt-BR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pt-BR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Política de Segurança - Velocidade </a:t>
            </a:r>
            <a:endParaRPr lang="pt-BR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F599CF-B8C6-7563-68CB-07E373298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307306"/>
            <a:ext cx="11741658" cy="5416868"/>
          </a:xfrm>
        </p:spPr>
        <p:txBody>
          <a:bodyPr/>
          <a:lstStyle/>
          <a:p>
            <a:pPr algn="l"/>
            <a:endParaRPr lang="pt-BR" sz="16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Na </a:t>
            </a:r>
            <a:r>
              <a:rPr lang="pt-BR" sz="16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Transval</a:t>
            </a:r>
            <a:r>
              <a:rPr lang="pt-BR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a segurança nas estradas é uma prioridade inegociável. Para garantir um ambiente rodoviário seguro e o bem-estar de nossos motoristas e de todos os envolvidos em nossas operações, estabelecemos procedimentos de controle de velocidade rigorosos. </a:t>
            </a:r>
          </a:p>
          <a:p>
            <a:r>
              <a:rPr lang="pt-BR" sz="16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1. Limites de Velocidade </a:t>
            </a:r>
            <a:endParaRPr lang="pt-BR" sz="16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Nossa empresa define os seguintes limites de velocidade máxima: </a:t>
            </a:r>
          </a:p>
          <a:p>
            <a:r>
              <a:rPr lang="pt-BR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79 km/h para condições normais em pista seca. </a:t>
            </a:r>
          </a:p>
          <a:p>
            <a:r>
              <a:rPr lang="pt-BR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60 km/h para condições de pista molhada, como em dias chuvosos. </a:t>
            </a:r>
          </a:p>
          <a:p>
            <a:r>
              <a:rPr lang="pt-BR" sz="16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2. Segurança Patrimonial </a:t>
            </a:r>
            <a:endParaRPr lang="pt-BR" sz="16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É responsabilidade de cada motorista cumprir estritamente essas orientações de velocidade. O não cumprimento desses limites pode resultar em medidas disciplinares apropriadas. </a:t>
            </a:r>
          </a:p>
          <a:p>
            <a:r>
              <a:rPr lang="pt-BR" sz="16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3. Controle de Velocidade </a:t>
            </a:r>
            <a:endParaRPr lang="pt-BR" sz="16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r>
              <a:rPr lang="pt-BR" sz="16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Transval</a:t>
            </a:r>
            <a:r>
              <a:rPr lang="pt-BR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realiza o controle de velocidade por meio de sistemas de rastreamento, incluindo o sistema NEW Enterprise (</a:t>
            </a:r>
            <a:r>
              <a:rPr lang="pt-BR" sz="16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Trucks</a:t>
            </a:r>
            <a:r>
              <a:rPr lang="pt-BR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sz="16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Control</a:t>
            </a:r>
            <a:r>
              <a:rPr lang="pt-BR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e T4S). O descumprimento dos limites de velocidade estabelecidos será registrado e monitorado de acordo com esses sistemas. </a:t>
            </a:r>
          </a:p>
          <a:p>
            <a:r>
              <a:rPr lang="pt-BR" sz="16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4. Medidas Administrativas </a:t>
            </a:r>
            <a:endParaRPr lang="pt-BR" sz="16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Quando ocorrer o não cumprimento das orientações de velocidade, a </a:t>
            </a:r>
            <a:r>
              <a:rPr lang="pt-BR" sz="16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Transval</a:t>
            </a:r>
            <a:r>
              <a:rPr lang="pt-BR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adotará medidas administrativas, comerciais e legais cabíveis. Isso pode incluir a aplicação de medidas disciplinares, ações comerciais adequadas e o cumprimento das leis de trânsito vigentes. </a:t>
            </a:r>
          </a:p>
          <a:p>
            <a:r>
              <a:rPr lang="pt-BR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Nosso compromisso com a segurança nas estradas é inegociável, e o cumprimento dos limites de velocidade é vital para garantir a integridade de nossos motoristas, a segurança de terceiros e a qualidade de nossos serviços. Cumprir essas diretrizes é essencial para mantermos nossa reputação como uma empresa comprometida com a responsabilidade e a segurança. 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25962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ídia Online 1" title="Campanha conscientiza população sobre importância das atitudes no trânsito">
            <a:hlinkClick r:id="" action="ppaction://media"/>
            <a:extLst>
              <a:ext uri="{FF2B5EF4-FFF2-40B4-BE49-F238E27FC236}">
                <a16:creationId xmlns:a16="http://schemas.microsoft.com/office/drawing/2014/main" id="{052111F3-EA63-93B7-BA05-42499E6998C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225" y="0"/>
            <a:ext cx="12147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6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555</Words>
  <Application>Microsoft Office PowerPoint</Application>
  <PresentationFormat>Widescreen</PresentationFormat>
  <Paragraphs>20</Paragraphs>
  <Slides>6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Arial MT</vt:lpstr>
      <vt:lpstr>Calibri</vt:lpstr>
      <vt:lpstr>Roboto</vt:lpstr>
      <vt:lpstr>Times New Roman</vt:lpstr>
      <vt:lpstr>Office Theme</vt:lpstr>
      <vt:lpstr>PICOS E LIMITES DE VELOCIDADES. </vt:lpstr>
      <vt:lpstr>A velocidade e os acidentes</vt:lpstr>
      <vt:lpstr>Os fatores comuns para o excesso de velocidade:</vt:lpstr>
      <vt:lpstr>  Política de Segurança - Velocidade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Mayte</dc:creator>
  <cp:lastModifiedBy>Ana Caroline</cp:lastModifiedBy>
  <cp:revision>12</cp:revision>
  <dcterms:created xsi:type="dcterms:W3CDTF">2023-09-15T14:31:40Z</dcterms:created>
  <dcterms:modified xsi:type="dcterms:W3CDTF">2024-12-11T11:03:19Z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2023-09-15T00:00:00Z</vt:filetime>
  </property>
</Properties>
</file>