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Alex Candid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0B242E-05A9-49DE-93F7-BA3D1506B074}">
  <a:tblStyle styleId="{130B242E-05A9-49DE-93F7-BA3D1506B0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3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19T18:18:10.089">
    <p:pos x="6000" y="0"/>
    <p:text>Melhorar qualidade da imagem (exportar como svg se possível)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4-19T21:37:39.474">
    <p:pos x="6000" y="0"/>
    <p:text>Fazer snippet do código com https://carbon.now.sh/?bg=rgba%28255%2C255%2C255%2C1%29&amp;t=a11y-dark&amp;wt=none&amp;l=auto&amp;width=680&amp;ds=true&amp;dsyoff=12px&amp;dsblur=26px&amp;wc=true&amp;wa=true&amp;pv=46px&amp;ph=31px&amp;ln=false&amp;fl=1&amp;fm=JetBrains+Mono&amp;fs=15px&amp;lh=133%25&amp;si=false&amp;es=2x&amp;wm=false&amp;code=SELECT%2520*%2520FROM%2520TABLE%253B%250AWHERE%2520*%2520&amp;tb=GDI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2e00917f3_1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2e00917f3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32e00917f3_1_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2e00917f3_1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2e00917f3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32e00917f3_1_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2e00917f3_1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2e00917f3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32e00917f3_1_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2e00917f3_1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2e00917f3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32e00917f3_1_1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17debbe96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17debbe9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FOR ATUALIZAR ALGO AQUI, ATUALIZE A EM INGLES TAMBÉM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https://docs.google.com/presentation/d/15X5_M4Z39eyeMSUXg3l8WuG28GlYeBCmngqzRtHtzws/edit#slide=id.ge886ba3bf1_0_1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e17debbe96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17debbe96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17debbe9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e17debbe96_0_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17debbe96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17debbe9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e17debbe96_0_1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17debbe96_0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17debbe9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e17debbe96_0_1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2da8166c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2da8166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32da8166c2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2da8166c2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2da8166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FOR ATUALIZAR ALGO AQUI, ATUALIZE A EM INGLES TAMBÉM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https://docs.google.com/presentation/d/15X5_M4Z39eyeMSUXg3l8WuG28GlYeBCmngqzRtHtzws/edit#slide=id.ge886ba3bf1_0_1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32da8166c2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17d4ce5f2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17d4ce5f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e17d4ce5f2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2da8166c2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32da8166c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32da8166c2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2da8166c2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32da8166c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32da8166c2_0_1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32da8166c2_0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32da8166c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32da8166c2_0_1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2da8166c2_0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2da8166c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32da8166c2_0_1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32e00917f3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32e00917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32e00917f3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2da8166c2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32da8166c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32da8166c2_0_1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32da8166c2_0_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32da8166c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232da8166c2_0_1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32da8166c2_0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32da8166c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32da8166c2_0_2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32e00917f3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32e00917f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232e00917f3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32da8166c2_0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32da8166c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32da8166c2_0_1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17debbe9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17debbe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FOR ATUALIZAR ALGO AQUI, ATUALIZE A EM INGLES TAMBÉM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https://docs.google.com/presentation/d/15X5_M4Z39eyeMSUXg3l8WuG28GlYeBCmngqzRtHtzws/edit#slide=id.ge886ba3bf1_0_1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e17debbe9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32da8166c2_0_2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32da8166c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232da8166c2_0_2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32e00917f3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32e00917f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232e00917f3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cb8a4526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cb8a4526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2e00917f3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2e00917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32e00917f3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2e00917f3_1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2e00917f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32e00917f3_1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2e00917f3_1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2e00917f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32e00917f3_1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2e00917f3_1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2e00917f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32e00917f3_1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2e00917f3_1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2e00917f3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32e00917f3_1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delo Slide CIn-UFPE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500"/>
              <a:buFont typeface="Proxima Nova"/>
              <a:buNone/>
              <a:defRPr b="1" sz="2500">
                <a:solidFill>
                  <a:srgbClr val="DB1E2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382459" y="4703623"/>
            <a:ext cx="1449841" cy="2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1820" y="-1"/>
            <a:ext cx="1920482" cy="5727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2.xml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1E2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-13425" y="0"/>
            <a:ext cx="9144000" cy="5143500"/>
          </a:xfrm>
          <a:prstGeom prst="rect">
            <a:avLst/>
          </a:prstGeom>
          <a:solidFill>
            <a:srgbClr val="DB1E2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333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Projeto GDI 2022.2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3535500" cy="15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FF"/>
                </a:solidFill>
              </a:rPr>
              <a:t>Discentes: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</a:rPr>
              <a:t>Alexandre Candido (acs11);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</a:rPr>
              <a:t>Luan Cavalcanti (ellc);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</a:rPr>
              <a:t>Marton Paulo (mpss2);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</a:rPr>
              <a:t>Rafael Henrique Ayres (rha);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</a:rPr>
              <a:t>Victor Souza (vbms)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725" y="4235451"/>
            <a:ext cx="1914568" cy="57087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4235438"/>
            <a:ext cx="36360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FF"/>
                </a:solidFill>
              </a:rPr>
              <a:t>Docente: </a:t>
            </a:r>
            <a:r>
              <a:rPr lang="pt-BR" sz="2000">
                <a:solidFill>
                  <a:srgbClr val="FFFFFF"/>
                </a:solidFill>
              </a:rPr>
              <a:t>Robson Fidalgo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212513"/>
            <a:ext cx="36360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FF"/>
                </a:solidFill>
              </a:rPr>
              <a:t>Indústria</a:t>
            </a:r>
            <a:r>
              <a:rPr b="1" lang="pt-BR" sz="2100">
                <a:solidFill>
                  <a:srgbClr val="FFFFFF"/>
                </a:solidFill>
              </a:rPr>
              <a:t> de Jogos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>
            <a:off x="312825" y="5750"/>
            <a:ext cx="2034000" cy="15120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type="ctrTitle"/>
          </p:nvPr>
        </p:nvSpPr>
        <p:spPr>
          <a:xfrm>
            <a:off x="272025" y="143100"/>
            <a:ext cx="2115600" cy="13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>
                <a:solidFill>
                  <a:schemeClr val="lt1"/>
                </a:solidFill>
              </a:rPr>
              <a:t>Relacionamento Unário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7202775" y="4658975"/>
            <a:ext cx="1779600" cy="4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7168" l="32125" r="24208" t="61183"/>
          <a:stretch/>
        </p:blipFill>
        <p:spPr>
          <a:xfrm rot="5400000">
            <a:off x="2941163" y="959462"/>
            <a:ext cx="4064674" cy="41672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22"/>
          <p:cNvSpPr/>
          <p:nvPr/>
        </p:nvSpPr>
        <p:spPr>
          <a:xfrm>
            <a:off x="3515393" y="1793121"/>
            <a:ext cx="2410225" cy="1041600"/>
          </a:xfrm>
          <a:custGeom>
            <a:rect b="b" l="l" r="r" t="t"/>
            <a:pathLst>
              <a:path extrusionOk="0" h="41664" w="96409">
                <a:moveTo>
                  <a:pt x="14839" y="637"/>
                </a:moveTo>
                <a:cubicBezTo>
                  <a:pt x="8607" y="2505"/>
                  <a:pt x="2792" y="7956"/>
                  <a:pt x="734" y="14128"/>
                </a:cubicBezTo>
                <a:cubicBezTo>
                  <a:pt x="-1311" y="20260"/>
                  <a:pt x="1254" y="29318"/>
                  <a:pt x="6867" y="32525"/>
                </a:cubicBezTo>
                <a:cubicBezTo>
                  <a:pt x="17449" y="38570"/>
                  <a:pt x="30648" y="38064"/>
                  <a:pt x="42741" y="39577"/>
                </a:cubicBezTo>
                <a:cubicBezTo>
                  <a:pt x="52583" y="40809"/>
                  <a:pt x="62860" y="42902"/>
                  <a:pt x="72483" y="40497"/>
                </a:cubicBezTo>
                <a:cubicBezTo>
                  <a:pt x="82868" y="37902"/>
                  <a:pt x="93496" y="29112"/>
                  <a:pt x="96092" y="18727"/>
                </a:cubicBezTo>
                <a:cubicBezTo>
                  <a:pt x="99692" y="4325"/>
                  <a:pt x="69193" y="4230"/>
                  <a:pt x="54392" y="3090"/>
                </a:cubicBezTo>
                <a:cubicBezTo>
                  <a:pt x="44692" y="2343"/>
                  <a:pt x="34944" y="2219"/>
                  <a:pt x="25264" y="1250"/>
                </a:cubicBezTo>
                <a:cubicBezTo>
                  <a:pt x="21093" y="832"/>
                  <a:pt x="15659" y="-1406"/>
                  <a:pt x="12692" y="1556"/>
                </a:cubicBezTo>
              </a:path>
            </a:pathLst>
          </a:custGeom>
          <a:noFill/>
          <a:ln cap="flat" cmpd="sng" w="19050">
            <a:solidFill>
              <a:srgbClr val="DB1E2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/>
          <p:nvPr/>
        </p:nvSpPr>
        <p:spPr>
          <a:xfrm>
            <a:off x="312825" y="5750"/>
            <a:ext cx="2034000" cy="15120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type="ctrTitle"/>
          </p:nvPr>
        </p:nvSpPr>
        <p:spPr>
          <a:xfrm>
            <a:off x="272025" y="143100"/>
            <a:ext cx="2115600" cy="13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>
                <a:solidFill>
                  <a:schemeClr val="lt1"/>
                </a:solidFill>
              </a:rPr>
              <a:t>Relacionamento Ternário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7202775" y="4658975"/>
            <a:ext cx="1779600" cy="4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25289" l="37181" r="19152" t="36346"/>
          <a:stretch/>
        </p:blipFill>
        <p:spPr>
          <a:xfrm rot="5400000">
            <a:off x="3383288" y="517337"/>
            <a:ext cx="4064674" cy="5051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23"/>
          <p:cNvSpPr/>
          <p:nvPr/>
        </p:nvSpPr>
        <p:spPr>
          <a:xfrm>
            <a:off x="2616117" y="1064357"/>
            <a:ext cx="5259975" cy="3561325"/>
          </a:xfrm>
          <a:custGeom>
            <a:rect b="b" l="l" r="r" t="t"/>
            <a:pathLst>
              <a:path extrusionOk="0" h="142453" w="210399">
                <a:moveTo>
                  <a:pt x="63994" y="35307"/>
                </a:moveTo>
                <a:cubicBezTo>
                  <a:pt x="63994" y="23213"/>
                  <a:pt x="65448" y="6033"/>
                  <a:pt x="76566" y="1272"/>
                </a:cubicBezTo>
                <a:cubicBezTo>
                  <a:pt x="86793" y="-3108"/>
                  <a:pt x="101502" y="4918"/>
                  <a:pt x="107227" y="14457"/>
                </a:cubicBezTo>
                <a:cubicBezTo>
                  <a:pt x="111490" y="21560"/>
                  <a:pt x="112410" y="32190"/>
                  <a:pt x="108147" y="39293"/>
                </a:cubicBezTo>
                <a:cubicBezTo>
                  <a:pt x="102233" y="49148"/>
                  <a:pt x="91410" y="55154"/>
                  <a:pt x="84231" y="64129"/>
                </a:cubicBezTo>
                <a:cubicBezTo>
                  <a:pt x="80738" y="68495"/>
                  <a:pt x="75527" y="75706"/>
                  <a:pt x="79019" y="80073"/>
                </a:cubicBezTo>
                <a:cubicBezTo>
                  <a:pt x="80634" y="82092"/>
                  <a:pt x="83818" y="82160"/>
                  <a:pt x="86377" y="82526"/>
                </a:cubicBezTo>
                <a:cubicBezTo>
                  <a:pt x="96191" y="83930"/>
                  <a:pt x="106442" y="84679"/>
                  <a:pt x="116119" y="82526"/>
                </a:cubicBezTo>
                <a:cubicBezTo>
                  <a:pt x="122815" y="81036"/>
                  <a:pt x="127932" y="75466"/>
                  <a:pt x="133290" y="71181"/>
                </a:cubicBezTo>
                <a:cubicBezTo>
                  <a:pt x="139136" y="66505"/>
                  <a:pt x="146171" y="62986"/>
                  <a:pt x="150767" y="57077"/>
                </a:cubicBezTo>
                <a:cubicBezTo>
                  <a:pt x="157245" y="48749"/>
                  <a:pt x="163573" y="40268"/>
                  <a:pt x="169164" y="31321"/>
                </a:cubicBezTo>
                <a:cubicBezTo>
                  <a:pt x="171223" y="28026"/>
                  <a:pt x="172677" y="23970"/>
                  <a:pt x="175910" y="21816"/>
                </a:cubicBezTo>
                <a:cubicBezTo>
                  <a:pt x="183054" y="17056"/>
                  <a:pt x="193775" y="18433"/>
                  <a:pt x="201665" y="21816"/>
                </a:cubicBezTo>
                <a:cubicBezTo>
                  <a:pt x="208103" y="24576"/>
                  <a:pt x="211463" y="34294"/>
                  <a:pt x="209944" y="41132"/>
                </a:cubicBezTo>
                <a:cubicBezTo>
                  <a:pt x="206993" y="54414"/>
                  <a:pt x="190912" y="60877"/>
                  <a:pt x="179589" y="68421"/>
                </a:cubicBezTo>
                <a:cubicBezTo>
                  <a:pt x="169127" y="75392"/>
                  <a:pt x="159696" y="83833"/>
                  <a:pt x="149234" y="90804"/>
                </a:cubicBezTo>
                <a:cubicBezTo>
                  <a:pt x="141641" y="95863"/>
                  <a:pt x="131025" y="92898"/>
                  <a:pt x="122252" y="95404"/>
                </a:cubicBezTo>
                <a:cubicBezTo>
                  <a:pt x="115006" y="97474"/>
                  <a:pt x="120742" y="112682"/>
                  <a:pt x="114280" y="116560"/>
                </a:cubicBezTo>
                <a:cubicBezTo>
                  <a:pt x="96595" y="127173"/>
                  <a:pt x="75337" y="130174"/>
                  <a:pt x="56022" y="137410"/>
                </a:cubicBezTo>
                <a:cubicBezTo>
                  <a:pt x="45207" y="141462"/>
                  <a:pt x="33159" y="143286"/>
                  <a:pt x="21681" y="142009"/>
                </a:cubicBezTo>
                <a:cubicBezTo>
                  <a:pt x="16382" y="141419"/>
                  <a:pt x="10208" y="141968"/>
                  <a:pt x="6044" y="138637"/>
                </a:cubicBezTo>
                <a:cubicBezTo>
                  <a:pt x="-2422" y="131865"/>
                  <a:pt x="-1198" y="115155"/>
                  <a:pt x="4817" y="106135"/>
                </a:cubicBezTo>
                <a:cubicBezTo>
                  <a:pt x="9117" y="99688"/>
                  <a:pt x="16094" y="95452"/>
                  <a:pt x="22294" y="90804"/>
                </a:cubicBezTo>
                <a:cubicBezTo>
                  <a:pt x="32441" y="83197"/>
                  <a:pt x="43195" y="75872"/>
                  <a:pt x="51116" y="65968"/>
                </a:cubicBezTo>
                <a:cubicBezTo>
                  <a:pt x="54199" y="62113"/>
                  <a:pt x="55322" y="57017"/>
                  <a:pt x="57862" y="52784"/>
                </a:cubicBezTo>
                <a:cubicBezTo>
                  <a:pt x="61192" y="47234"/>
                  <a:pt x="64914" y="41165"/>
                  <a:pt x="64914" y="34693"/>
                </a:cubicBezTo>
              </a:path>
            </a:pathLst>
          </a:custGeom>
          <a:noFill/>
          <a:ln cap="flat" cmpd="sng" w="19050">
            <a:solidFill>
              <a:srgbClr val="DB1E2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312825" y="5750"/>
            <a:ext cx="2034000" cy="15120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>
            <p:ph type="ctrTitle"/>
          </p:nvPr>
        </p:nvSpPr>
        <p:spPr>
          <a:xfrm>
            <a:off x="272025" y="143100"/>
            <a:ext cx="2115600" cy="13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>
                <a:solidFill>
                  <a:schemeClr val="lt1"/>
                </a:solidFill>
              </a:rPr>
              <a:t>Entidade Associativa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7202775" y="4658975"/>
            <a:ext cx="1779600" cy="4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34895" l="31876" r="24457" t="33455"/>
          <a:stretch/>
        </p:blipFill>
        <p:spPr>
          <a:xfrm rot="5400000">
            <a:off x="2941163" y="959462"/>
            <a:ext cx="4064674" cy="41672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24"/>
          <p:cNvSpPr/>
          <p:nvPr/>
        </p:nvSpPr>
        <p:spPr>
          <a:xfrm>
            <a:off x="2678528" y="1399268"/>
            <a:ext cx="4495500" cy="2901025"/>
          </a:xfrm>
          <a:custGeom>
            <a:rect b="b" l="l" r="r" t="t"/>
            <a:pathLst>
              <a:path extrusionOk="0" h="116041" w="179820">
                <a:moveTo>
                  <a:pt x="59659" y="31108"/>
                </a:moveTo>
                <a:cubicBezTo>
                  <a:pt x="51188" y="26873"/>
                  <a:pt x="52025" y="13462"/>
                  <a:pt x="45861" y="6272"/>
                </a:cubicBezTo>
                <a:cubicBezTo>
                  <a:pt x="41527" y="1217"/>
                  <a:pt x="33486" y="-414"/>
                  <a:pt x="26851" y="140"/>
                </a:cubicBezTo>
                <a:cubicBezTo>
                  <a:pt x="10200" y="1529"/>
                  <a:pt x="-5455" y="28735"/>
                  <a:pt x="2015" y="43680"/>
                </a:cubicBezTo>
                <a:cubicBezTo>
                  <a:pt x="12726" y="65109"/>
                  <a:pt x="37143" y="78422"/>
                  <a:pt x="59659" y="86606"/>
                </a:cubicBezTo>
                <a:cubicBezTo>
                  <a:pt x="70721" y="90627"/>
                  <a:pt x="80994" y="96682"/>
                  <a:pt x="92160" y="100404"/>
                </a:cubicBezTo>
                <a:cubicBezTo>
                  <a:pt x="100114" y="103055"/>
                  <a:pt x="108695" y="103206"/>
                  <a:pt x="116996" y="104390"/>
                </a:cubicBezTo>
                <a:cubicBezTo>
                  <a:pt x="122743" y="105209"/>
                  <a:pt x="127126" y="110219"/>
                  <a:pt x="132633" y="112055"/>
                </a:cubicBezTo>
                <a:cubicBezTo>
                  <a:pt x="141642" y="115059"/>
                  <a:pt x="151346" y="116041"/>
                  <a:pt x="160842" y="116041"/>
                </a:cubicBezTo>
                <a:cubicBezTo>
                  <a:pt x="166013" y="116041"/>
                  <a:pt x="172995" y="115625"/>
                  <a:pt x="175560" y="111135"/>
                </a:cubicBezTo>
                <a:cubicBezTo>
                  <a:pt x="180857" y="101863"/>
                  <a:pt x="182530" y="82895"/>
                  <a:pt x="172494" y="79247"/>
                </a:cubicBezTo>
                <a:cubicBezTo>
                  <a:pt x="162020" y="75440"/>
                  <a:pt x="149786" y="77520"/>
                  <a:pt x="139686" y="72808"/>
                </a:cubicBezTo>
                <a:cubicBezTo>
                  <a:pt x="136662" y="71397"/>
                  <a:pt x="132286" y="71194"/>
                  <a:pt x="130794" y="68209"/>
                </a:cubicBezTo>
                <a:cubicBezTo>
                  <a:pt x="129095" y="64812"/>
                  <a:pt x="131996" y="59483"/>
                  <a:pt x="135393" y="57784"/>
                </a:cubicBezTo>
                <a:cubicBezTo>
                  <a:pt x="139939" y="55510"/>
                  <a:pt x="145881" y="56616"/>
                  <a:pt x="150111" y="53798"/>
                </a:cubicBezTo>
                <a:cubicBezTo>
                  <a:pt x="152969" y="51894"/>
                  <a:pt x="156243" y="50347"/>
                  <a:pt x="158389" y="47666"/>
                </a:cubicBezTo>
                <a:cubicBezTo>
                  <a:pt x="160883" y="44550"/>
                  <a:pt x="159757" y="39172"/>
                  <a:pt x="157776" y="35707"/>
                </a:cubicBezTo>
                <a:cubicBezTo>
                  <a:pt x="153732" y="28635"/>
                  <a:pt x="142873" y="28363"/>
                  <a:pt x="134780" y="27429"/>
                </a:cubicBezTo>
                <a:cubicBezTo>
                  <a:pt x="119233" y="25635"/>
                  <a:pt x="103395" y="23645"/>
                  <a:pt x="87867" y="25589"/>
                </a:cubicBezTo>
                <a:cubicBezTo>
                  <a:pt x="78360" y="26779"/>
                  <a:pt x="69240" y="31108"/>
                  <a:pt x="59659" y="31108"/>
                </a:cubicBezTo>
              </a:path>
            </a:pathLst>
          </a:custGeom>
          <a:noFill/>
          <a:ln cap="flat" cmpd="sng" w="19050">
            <a:solidFill>
              <a:srgbClr val="DB1E2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>
            <a:off x="312825" y="5750"/>
            <a:ext cx="2034000" cy="15120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type="ctrTitle"/>
          </p:nvPr>
        </p:nvSpPr>
        <p:spPr>
          <a:xfrm>
            <a:off x="272025" y="143100"/>
            <a:ext cx="2115600" cy="13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>
                <a:solidFill>
                  <a:schemeClr val="lt1"/>
                </a:solidFill>
              </a:rPr>
              <a:t>Herança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7202775" y="4658975"/>
            <a:ext cx="1779600" cy="4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57176" l="16968" r="39365" t="11175"/>
          <a:stretch/>
        </p:blipFill>
        <p:spPr>
          <a:xfrm rot="5400000">
            <a:off x="2742463" y="1288437"/>
            <a:ext cx="4064674" cy="41672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p25"/>
          <p:cNvSpPr/>
          <p:nvPr/>
        </p:nvSpPr>
        <p:spPr>
          <a:xfrm>
            <a:off x="2991631" y="1797595"/>
            <a:ext cx="3447675" cy="1839675"/>
          </a:xfrm>
          <a:custGeom>
            <a:rect b="b" l="l" r="r" t="t"/>
            <a:pathLst>
              <a:path extrusionOk="0" h="73587" w="137907">
                <a:moveTo>
                  <a:pt x="22016" y="44585"/>
                </a:moveTo>
                <a:cubicBezTo>
                  <a:pt x="13273" y="48081"/>
                  <a:pt x="1903" y="63701"/>
                  <a:pt x="9138" y="69728"/>
                </a:cubicBezTo>
                <a:cubicBezTo>
                  <a:pt x="16227" y="75634"/>
                  <a:pt x="27633" y="73390"/>
                  <a:pt x="36734" y="71874"/>
                </a:cubicBezTo>
                <a:cubicBezTo>
                  <a:pt x="48735" y="69875"/>
                  <a:pt x="61097" y="69943"/>
                  <a:pt x="73221" y="70954"/>
                </a:cubicBezTo>
                <a:cubicBezTo>
                  <a:pt x="86680" y="72077"/>
                  <a:pt x="100190" y="72794"/>
                  <a:pt x="113695" y="72794"/>
                </a:cubicBezTo>
                <a:cubicBezTo>
                  <a:pt x="122433" y="72794"/>
                  <a:pt x="135489" y="70538"/>
                  <a:pt x="137611" y="62062"/>
                </a:cubicBezTo>
                <a:cubicBezTo>
                  <a:pt x="140897" y="48934"/>
                  <a:pt x="114863" y="47199"/>
                  <a:pt x="104803" y="38146"/>
                </a:cubicBezTo>
                <a:cubicBezTo>
                  <a:pt x="95663" y="29921"/>
                  <a:pt x="99024" y="11475"/>
                  <a:pt x="88552" y="5031"/>
                </a:cubicBezTo>
                <a:cubicBezTo>
                  <a:pt x="76928" y="-2122"/>
                  <a:pt x="61373" y="217"/>
                  <a:pt x="47772" y="1352"/>
                </a:cubicBezTo>
                <a:cubicBezTo>
                  <a:pt x="32844" y="2597"/>
                  <a:pt x="17003" y="5308"/>
                  <a:pt x="4539" y="13617"/>
                </a:cubicBezTo>
                <a:cubicBezTo>
                  <a:pt x="1333" y="15754"/>
                  <a:pt x="-591" y="20587"/>
                  <a:pt x="246" y="24348"/>
                </a:cubicBezTo>
                <a:cubicBezTo>
                  <a:pt x="937" y="27452"/>
                  <a:pt x="4147" y="29673"/>
                  <a:pt x="6992" y="31094"/>
                </a:cubicBezTo>
                <a:cubicBezTo>
                  <a:pt x="14956" y="35072"/>
                  <a:pt x="30896" y="28284"/>
                  <a:pt x="33054" y="36920"/>
                </a:cubicBezTo>
                <a:cubicBezTo>
                  <a:pt x="34238" y="41660"/>
                  <a:pt x="24857" y="42357"/>
                  <a:pt x="21403" y="45811"/>
                </a:cubicBezTo>
              </a:path>
            </a:pathLst>
          </a:custGeom>
          <a:noFill/>
          <a:ln cap="flat" cmpd="sng" w="19050">
            <a:solidFill>
              <a:srgbClr val="DB1E2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1125175" y="-886350"/>
            <a:ext cx="6916200" cy="6916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1017025" y="1855350"/>
            <a:ext cx="71325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40"/>
              <a:buFont typeface="Arial"/>
              <a:buNone/>
            </a:pPr>
            <a:r>
              <a:rPr b="1" lang="pt-BR" sz="3490">
                <a:solidFill>
                  <a:schemeClr val="lt1"/>
                </a:solidFill>
              </a:rPr>
              <a:t>Projeto Lógico</a:t>
            </a:r>
            <a:endParaRPr b="1" sz="349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/>
          <p:nvPr/>
        </p:nvSpPr>
        <p:spPr>
          <a:xfrm>
            <a:off x="312825" y="5750"/>
            <a:ext cx="2034000" cy="30927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 txBox="1"/>
          <p:nvPr>
            <p:ph type="ctrTitle"/>
          </p:nvPr>
        </p:nvSpPr>
        <p:spPr>
          <a:xfrm>
            <a:off x="428625" y="1725950"/>
            <a:ext cx="1848000" cy="13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>
                <a:solidFill>
                  <a:schemeClr val="lt1"/>
                </a:solidFill>
              </a:rPr>
              <a:t>Entidades Regulares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2459925" y="3311301"/>
            <a:ext cx="5721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Evento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pt-BR" u="sng">
                <a:latin typeface="Proxima Nova"/>
                <a:ea typeface="Proxima Nova"/>
                <a:cs typeface="Proxima Nova"/>
                <a:sym typeface="Proxima Nova"/>
              </a:rPr>
              <a:t>timeStamp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, nome);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2459925" y="273500"/>
            <a:ext cx="44541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Produtora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P_CNPJ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Endereço)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2459925" y="756400"/>
            <a:ext cx="57213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Desenvolvedora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d_cnpj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endereco, chefe_cnpj);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chefe_cnpj -&gt; </a:t>
            </a: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Desenvolvedora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(d_cnpj)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2459925" y="1454703"/>
            <a:ext cx="57213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Titulo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id_titulo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d_cnpj, tamanho, classificacao_indicativa);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d_cnpj -&gt; </a:t>
            </a: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Desenvolvedora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(d_cnpj)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2459925" y="3771301"/>
            <a:ext cx="5721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Patrocinador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id_patrocinador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premiacao);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2459925" y="2851302"/>
            <a:ext cx="5721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Usuario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id_usuario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,data_de_criacao_da_conta, tempo_de_participa);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7202775" y="4658975"/>
            <a:ext cx="1779600" cy="4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2459925" y="2153002"/>
            <a:ext cx="57213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Genero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id_titulo, genero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id_titulo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-&gt; </a:t>
            </a: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Titulo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id_titulo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/>
          <p:nvPr/>
        </p:nvSpPr>
        <p:spPr>
          <a:xfrm>
            <a:off x="312825" y="5750"/>
            <a:ext cx="2034000" cy="30927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 txBox="1"/>
          <p:nvPr>
            <p:ph type="ctrTitle"/>
          </p:nvPr>
        </p:nvSpPr>
        <p:spPr>
          <a:xfrm>
            <a:off x="428625" y="1725950"/>
            <a:ext cx="1848000" cy="13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>
                <a:solidFill>
                  <a:schemeClr val="lt1"/>
                </a:solidFill>
              </a:rPr>
              <a:t>Entidades Fracas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2459925" y="602100"/>
            <a:ext cx="46497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Pedido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numero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id_usuario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plataforma, valor)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id_usuario -&gt; </a:t>
            </a: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Usuario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id_usuario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7202775" y="4658975"/>
            <a:ext cx="1779600" cy="4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2459925" y="1360150"/>
            <a:ext cx="46497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PedidoTitulo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id_pedido,id_titulo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id_pedido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-&gt; </a:t>
            </a: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Pedido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(id_pedido)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id_titulo -&gt; </a:t>
            </a: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Titulo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(id_titulo)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/>
          <p:nvPr/>
        </p:nvSpPr>
        <p:spPr>
          <a:xfrm>
            <a:off x="312825" y="5750"/>
            <a:ext cx="2034000" cy="30927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 txBox="1"/>
          <p:nvPr>
            <p:ph type="ctrTitle"/>
          </p:nvPr>
        </p:nvSpPr>
        <p:spPr>
          <a:xfrm>
            <a:off x="428625" y="1725950"/>
            <a:ext cx="1848000" cy="13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00">
                <a:solidFill>
                  <a:schemeClr val="lt1"/>
                </a:solidFill>
              </a:rPr>
              <a:t>Superentidades e Subentidades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2459925" y="602100"/>
            <a:ext cx="4649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Conquista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requisitos, dificuldade)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2459925" y="1833988"/>
            <a:ext cx="46497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ConquistaJogo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conquista_id, titulo_id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titulo_id -&gt; </a:t>
            </a: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Titulo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(id)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conquista_id -&gt; </a:t>
            </a: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Conquista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(id)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2459925" y="2769713"/>
            <a:ext cx="46497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ConquistaLoja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conquista_id, 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time_stamp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titulo_id -&gt; </a:t>
            </a: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Titulo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(id)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time_stamp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-&gt; </a:t>
            </a: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Evento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time_stamp)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7202775" y="4658975"/>
            <a:ext cx="1779600" cy="4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 txBox="1"/>
          <p:nvPr/>
        </p:nvSpPr>
        <p:spPr>
          <a:xfrm>
            <a:off x="2459925" y="1110350"/>
            <a:ext cx="46497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Requisitos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requisitos)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-&gt; Conquista(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312825" y="5750"/>
            <a:ext cx="2034000" cy="30927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 txBox="1"/>
          <p:nvPr>
            <p:ph type="ctrTitle"/>
          </p:nvPr>
        </p:nvSpPr>
        <p:spPr>
          <a:xfrm>
            <a:off x="312825" y="1725950"/>
            <a:ext cx="1963800" cy="13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00">
                <a:solidFill>
                  <a:schemeClr val="lt1"/>
                </a:solidFill>
              </a:rPr>
              <a:t>Entidade Associativa e </a:t>
            </a:r>
            <a:r>
              <a:rPr lang="pt-BR" sz="1800">
                <a:solidFill>
                  <a:schemeClr val="lt1"/>
                </a:solidFill>
              </a:rPr>
              <a:t>Relacionamentos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2459925" y="1686350"/>
            <a:ext cx="60009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Campeonato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patro_id,titulo_id,usuario_id,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p_timeStamp,p_time1,p_time2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patro_id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-&gt; </a:t>
            </a: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Patrocinador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(id_patrocinador)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titulo_id -&gt; </a:t>
            </a: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Titulo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(id_titulo)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usuario_id -&gt; </a:t>
            </a: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Usuario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(id_usuario)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7202775" y="4658975"/>
            <a:ext cx="1779600" cy="4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 txBox="1"/>
          <p:nvPr/>
        </p:nvSpPr>
        <p:spPr>
          <a:xfrm>
            <a:off x="2459925" y="501500"/>
            <a:ext cx="46497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Possui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titulo_id,usuario_id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time_stamp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usuario_id -&gt; </a:t>
            </a: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Usuario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(id)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titulo_id -&gt; </a:t>
            </a: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Titulo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(id)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time_stamp 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-&gt; </a:t>
            </a: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Evento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time_stamp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2459925" y="2871200"/>
            <a:ext cx="60009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Desenvolve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d_cnpj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,p_cnpj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d_cnpj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-&gt; </a:t>
            </a: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Desenvolvedora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(d_cnpj)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p_cnpj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-&gt; </a:t>
            </a: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Produtora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(p_cnpj)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9904850" y="2871200"/>
            <a:ext cx="60009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Partida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ID_Titulo, ID_Usuario, ID_Patrocinador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,Time_Stamp, Time_1,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Time_2)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(ID_Titulo, ID_Usuario, ID_Patrocinador) -&gt; </a:t>
            </a:r>
            <a:endParaRPr u="sng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Campeonato(ID Título,ID_Usuario, ID_Patrocinador)</a:t>
            </a:r>
            <a:endParaRPr u="sng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/>
          <p:nvPr/>
        </p:nvSpPr>
        <p:spPr>
          <a:xfrm>
            <a:off x="1125175" y="-886350"/>
            <a:ext cx="6916200" cy="6916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1017025" y="1855350"/>
            <a:ext cx="71325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40"/>
              <a:buFont typeface="Arial"/>
              <a:buNone/>
            </a:pPr>
            <a:r>
              <a:rPr b="1" lang="pt-BR" sz="3490">
                <a:solidFill>
                  <a:schemeClr val="lt1"/>
                </a:solidFill>
              </a:rPr>
              <a:t>Projeto Físico</a:t>
            </a:r>
            <a:endParaRPr b="1" sz="349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680225" y="1574675"/>
            <a:ext cx="4958700" cy="3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>
                <a:solidFill>
                  <a:srgbClr val="888888"/>
                </a:solidFill>
              </a:rPr>
              <a:t>O projeto visa agregar informações sobre os vários atores envolvidos nos jogos digitais. Os jogadores, seus respectivos jogos e seu histórico de partidas, eventos e conquistas, informação sobre produtoras, seus jogos produzidos e quais equipes trabalharam no desenvolvimento. </a:t>
            </a:r>
            <a:endParaRPr b="0" sz="1400">
              <a:solidFill>
                <a:srgbClr val="888888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" y="-2875"/>
            <a:ext cx="3432009" cy="51492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2450925" y="454000"/>
            <a:ext cx="4067700" cy="739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type="ctrTitle"/>
          </p:nvPr>
        </p:nvSpPr>
        <p:spPr>
          <a:xfrm>
            <a:off x="2639725" y="498100"/>
            <a:ext cx="3699600" cy="6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00">
                <a:solidFill>
                  <a:schemeClr val="lt1"/>
                </a:solidFill>
              </a:rPr>
              <a:t>Overview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202775" y="4658975"/>
            <a:ext cx="1779600" cy="4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/>
          <p:nvPr/>
        </p:nvSpPr>
        <p:spPr>
          <a:xfrm>
            <a:off x="4572000" y="6375"/>
            <a:ext cx="4572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 txBox="1"/>
          <p:nvPr>
            <p:ph type="ctrTitle"/>
          </p:nvPr>
        </p:nvSpPr>
        <p:spPr>
          <a:xfrm>
            <a:off x="5091900" y="287975"/>
            <a:ext cx="35322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00">
                <a:solidFill>
                  <a:schemeClr val="lt1"/>
                </a:solidFill>
              </a:rPr>
              <a:t>Resultado</a:t>
            </a:r>
            <a:endParaRPr i="1" sz="3200">
              <a:solidFill>
                <a:schemeClr val="lt1"/>
              </a:solidFill>
            </a:endParaRPr>
          </a:p>
        </p:txBody>
      </p:sp>
      <p:sp>
        <p:nvSpPr>
          <p:cNvPr id="253" name="Google Shape;253;p32"/>
          <p:cNvSpPr txBox="1"/>
          <p:nvPr>
            <p:ph type="ctrTitle"/>
          </p:nvPr>
        </p:nvSpPr>
        <p:spPr>
          <a:xfrm>
            <a:off x="353875" y="287975"/>
            <a:ext cx="38949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00"/>
              <a:t>Subconsulta Escalar</a:t>
            </a:r>
            <a:endParaRPr i="1" sz="3100">
              <a:solidFill>
                <a:srgbClr val="DB1E2F"/>
              </a:solidFill>
            </a:endParaRPr>
          </a:p>
        </p:txBody>
      </p:sp>
      <p:sp>
        <p:nvSpPr>
          <p:cNvPr id="254" name="Google Shape;254;p32"/>
          <p:cNvSpPr txBox="1"/>
          <p:nvPr>
            <p:ph type="ctrTitle"/>
          </p:nvPr>
        </p:nvSpPr>
        <p:spPr>
          <a:xfrm>
            <a:off x="493850" y="1125275"/>
            <a:ext cx="3699300" cy="15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/>
              <a:t>Projeta usuários com tempo de participação maior que a média</a:t>
            </a:r>
            <a:endParaRPr b="0" sz="1600">
              <a:solidFill>
                <a:srgbClr val="DB1E2F"/>
              </a:solidFill>
            </a:endParaRPr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50" y="2571750"/>
            <a:ext cx="3935935" cy="2599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6" name="Google Shape;256;p32"/>
          <p:cNvGraphicFramePr/>
          <p:nvPr/>
        </p:nvGraphicFramePr>
        <p:xfrm>
          <a:off x="4856250" y="164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{130B242E-05A9-49DE-93F7-BA3D1506B074}</a:tableStyleId>
              </a:tblPr>
              <a:tblGrid>
                <a:gridCol w="1327800"/>
                <a:gridCol w="1327800"/>
                <a:gridCol w="1327800"/>
              </a:tblGrid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ID_USUARIO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DATA_DE_CRIACAO_DA_CONTA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TEMPO_DE_PARTICIPACAO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10/10/2010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25/07/2011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11530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19/05/2015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9800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/>
          <p:nvPr/>
        </p:nvSpPr>
        <p:spPr>
          <a:xfrm>
            <a:off x="4572000" y="6375"/>
            <a:ext cx="4572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 txBox="1"/>
          <p:nvPr>
            <p:ph type="ctrTitle"/>
          </p:nvPr>
        </p:nvSpPr>
        <p:spPr>
          <a:xfrm>
            <a:off x="5091900" y="287975"/>
            <a:ext cx="35322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00">
                <a:solidFill>
                  <a:schemeClr val="lt1"/>
                </a:solidFill>
              </a:rPr>
              <a:t>Resultado</a:t>
            </a:r>
            <a:endParaRPr i="1" sz="3200">
              <a:solidFill>
                <a:schemeClr val="lt1"/>
              </a:solidFill>
            </a:endParaRPr>
          </a:p>
        </p:txBody>
      </p:sp>
      <p:sp>
        <p:nvSpPr>
          <p:cNvPr id="264" name="Google Shape;264;p33"/>
          <p:cNvSpPr txBox="1"/>
          <p:nvPr>
            <p:ph type="ctrTitle"/>
          </p:nvPr>
        </p:nvSpPr>
        <p:spPr>
          <a:xfrm>
            <a:off x="353875" y="287975"/>
            <a:ext cx="38949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00"/>
              <a:t>Subconsulta Linha</a:t>
            </a:r>
            <a:endParaRPr i="1" sz="3100">
              <a:solidFill>
                <a:srgbClr val="DB1E2F"/>
              </a:solidFill>
            </a:endParaRPr>
          </a:p>
        </p:txBody>
      </p:sp>
      <p:sp>
        <p:nvSpPr>
          <p:cNvPr id="265" name="Google Shape;265;p33"/>
          <p:cNvSpPr txBox="1"/>
          <p:nvPr>
            <p:ph type="ctrTitle"/>
          </p:nvPr>
        </p:nvSpPr>
        <p:spPr>
          <a:xfrm>
            <a:off x="493850" y="1125275"/>
            <a:ext cx="3699300" cy="15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/>
              <a:t>Projeta todos os jogos que a mesma desenvolvedora tenha feito outro </a:t>
            </a:r>
            <a:r>
              <a:rPr b="0" lang="pt-BR" sz="1600"/>
              <a:t>título</a:t>
            </a:r>
            <a:r>
              <a:rPr b="0" lang="pt-BR" sz="1600"/>
              <a:t> com classificação indicativa "IDADE 18"</a:t>
            </a:r>
            <a:endParaRPr b="0" sz="1600">
              <a:solidFill>
                <a:srgbClr val="DB1E2F"/>
              </a:solidFill>
            </a:endParaRPr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50" y="2904425"/>
            <a:ext cx="3779750" cy="2356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7" name="Google Shape;267;p33"/>
          <p:cNvGraphicFramePr/>
          <p:nvPr/>
        </p:nvGraphicFramePr>
        <p:xfrm>
          <a:off x="4856250" y="164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{130B242E-05A9-49DE-93F7-BA3D1506B074}</a:tableStyleId>
              </a:tblPr>
              <a:tblGrid>
                <a:gridCol w="800200"/>
                <a:gridCol w="1405825"/>
                <a:gridCol w="781525"/>
                <a:gridCol w="995850"/>
              </a:tblGrid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ID_TITULO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D_CNPJ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TAMANHO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CLASSIFICACAO_INDICATIVA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</a:rPr>
                        <a:t>XXXXX. XXX</a:t>
                      </a:r>
                      <a:r>
                        <a:rPr b="1" lang="pt-BR" sz="9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b="1" lang="pt-BR" sz="900">
                          <a:solidFill>
                            <a:schemeClr val="dk1"/>
                          </a:solidFill>
                        </a:rPr>
                        <a:t>0001</a:t>
                      </a:r>
                      <a:r>
                        <a:rPr b="1" lang="pt-BR" sz="9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b="1" lang="pt-BR" sz="900">
                          <a:solidFill>
                            <a:schemeClr val="dk1"/>
                          </a:solidFill>
                        </a:rPr>
                        <a:t>XX.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10gb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IDADE 18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</a:rPr>
                        <a:t>XXXXX. XXX/0001-XX.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200mb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IDADE 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</a:rPr>
                        <a:t>XXXXX. XXX/0001-XX.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10gb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IDADE 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4572000" y="6375"/>
            <a:ext cx="4572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4"/>
          <p:cNvSpPr txBox="1"/>
          <p:nvPr>
            <p:ph type="ctrTitle"/>
          </p:nvPr>
        </p:nvSpPr>
        <p:spPr>
          <a:xfrm>
            <a:off x="5091900" y="287975"/>
            <a:ext cx="35322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00">
                <a:solidFill>
                  <a:schemeClr val="lt1"/>
                </a:solidFill>
              </a:rPr>
              <a:t>Resultado</a:t>
            </a:r>
            <a:endParaRPr i="1" sz="3200">
              <a:solidFill>
                <a:schemeClr val="lt1"/>
              </a:solidFill>
            </a:endParaRPr>
          </a:p>
        </p:txBody>
      </p:sp>
      <p:sp>
        <p:nvSpPr>
          <p:cNvPr id="275" name="Google Shape;275;p34"/>
          <p:cNvSpPr txBox="1"/>
          <p:nvPr>
            <p:ph type="ctrTitle"/>
          </p:nvPr>
        </p:nvSpPr>
        <p:spPr>
          <a:xfrm>
            <a:off x="353875" y="287975"/>
            <a:ext cx="38949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00"/>
              <a:t>Subconsulta Tabela</a:t>
            </a:r>
            <a:endParaRPr i="1" sz="3100">
              <a:solidFill>
                <a:srgbClr val="DB1E2F"/>
              </a:solidFill>
            </a:endParaRPr>
          </a:p>
        </p:txBody>
      </p:sp>
      <p:sp>
        <p:nvSpPr>
          <p:cNvPr id="276" name="Google Shape;276;p34"/>
          <p:cNvSpPr txBox="1"/>
          <p:nvPr>
            <p:ph type="ctrTitle"/>
          </p:nvPr>
        </p:nvSpPr>
        <p:spPr>
          <a:xfrm>
            <a:off x="493850" y="1125275"/>
            <a:ext cx="3699300" cy="15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/>
              <a:t>Todos os jogos cuja desenvolvedora é uma desenvolvedora auxiliar.</a:t>
            </a:r>
            <a:endParaRPr b="0" sz="1600">
              <a:solidFill>
                <a:srgbClr val="DB1E2F"/>
              </a:solidFill>
            </a:endParaRPr>
          </a:p>
        </p:txBody>
      </p:sp>
      <p:pic>
        <p:nvPicPr>
          <p:cNvPr id="277" name="Google Shape;2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25" y="2571754"/>
            <a:ext cx="3437300" cy="27108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8" name="Google Shape;278;p34"/>
          <p:cNvGraphicFramePr/>
          <p:nvPr/>
        </p:nvGraphicFramePr>
        <p:xfrm>
          <a:off x="4856250" y="164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{130B242E-05A9-49DE-93F7-BA3D1506B074}</a:tableStyleId>
              </a:tblPr>
              <a:tblGrid>
                <a:gridCol w="846775"/>
                <a:gridCol w="1359250"/>
                <a:gridCol w="781525"/>
                <a:gridCol w="995850"/>
              </a:tblGrid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ID_TITULO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D_CNPJ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TAMANHO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CLASSIFICACAO_INDICATIVA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</a:rPr>
                        <a:t>XXXXX. XXX/0001-XX.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10gb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IDADE 18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</a:rPr>
                        <a:t>XXXXX. XXX/0001-XX.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200mb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IDADE 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</a:rPr>
                        <a:t>XXXXX. XXX/0001-XX.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10gb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IDADE 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/>
          <p:nvPr/>
        </p:nvSpPr>
        <p:spPr>
          <a:xfrm>
            <a:off x="4572000" y="6375"/>
            <a:ext cx="4572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5"/>
          <p:cNvSpPr txBox="1"/>
          <p:nvPr>
            <p:ph type="ctrTitle"/>
          </p:nvPr>
        </p:nvSpPr>
        <p:spPr>
          <a:xfrm>
            <a:off x="5091900" y="287975"/>
            <a:ext cx="35322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00">
                <a:solidFill>
                  <a:schemeClr val="lt1"/>
                </a:solidFill>
              </a:rPr>
              <a:t>Resultado</a:t>
            </a:r>
            <a:endParaRPr i="1" sz="3200">
              <a:solidFill>
                <a:schemeClr val="lt1"/>
              </a:solidFill>
            </a:endParaRPr>
          </a:p>
        </p:txBody>
      </p:sp>
      <p:sp>
        <p:nvSpPr>
          <p:cNvPr id="286" name="Google Shape;286;p35"/>
          <p:cNvSpPr txBox="1"/>
          <p:nvPr>
            <p:ph type="ctrTitle"/>
          </p:nvPr>
        </p:nvSpPr>
        <p:spPr>
          <a:xfrm>
            <a:off x="353875" y="287975"/>
            <a:ext cx="38949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00"/>
              <a:t>Junção Interna</a:t>
            </a:r>
            <a:endParaRPr i="1" sz="3100">
              <a:solidFill>
                <a:srgbClr val="DB1E2F"/>
              </a:solidFill>
            </a:endParaRPr>
          </a:p>
        </p:txBody>
      </p:sp>
      <p:sp>
        <p:nvSpPr>
          <p:cNvPr id="287" name="Google Shape;287;p35"/>
          <p:cNvSpPr txBox="1"/>
          <p:nvPr>
            <p:ph type="ctrTitle"/>
          </p:nvPr>
        </p:nvSpPr>
        <p:spPr>
          <a:xfrm>
            <a:off x="493850" y="1125275"/>
            <a:ext cx="3699300" cy="15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/>
              <a:t>Projeta id do usuário e data de criação da conta a partir dos títulos que já foram vendidos.</a:t>
            </a:r>
            <a:endParaRPr b="0" sz="1600">
              <a:solidFill>
                <a:srgbClr val="DB1E2F"/>
              </a:solidFill>
            </a:endParaRPr>
          </a:p>
        </p:txBody>
      </p:sp>
      <p:pic>
        <p:nvPicPr>
          <p:cNvPr id="288" name="Google Shape;2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26575"/>
            <a:ext cx="4267200" cy="21301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9" name="Google Shape;289;p35"/>
          <p:cNvGraphicFramePr/>
          <p:nvPr/>
        </p:nvGraphicFramePr>
        <p:xfrm>
          <a:off x="4967625" y="161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{130B242E-05A9-49DE-93F7-BA3D1506B074}</a:tableStyleId>
              </a:tblPr>
              <a:tblGrid>
                <a:gridCol w="1208050"/>
                <a:gridCol w="2572700"/>
              </a:tblGrid>
              <a:tr h="68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ID_USUARIO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DATA_DE_CRIACAO_DA_CONTA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10/10/2010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06</a:t>
                      </a:r>
                      <a:r>
                        <a:rPr lang="pt-BR"/>
                        <a:t>/07/2011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07</a:t>
                      </a:r>
                      <a:r>
                        <a:rPr lang="pt-BR"/>
                        <a:t>/05/2013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/>
          <p:nvPr/>
        </p:nvSpPr>
        <p:spPr>
          <a:xfrm>
            <a:off x="4572000" y="6375"/>
            <a:ext cx="4572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"/>
          <p:cNvSpPr txBox="1"/>
          <p:nvPr>
            <p:ph type="ctrTitle"/>
          </p:nvPr>
        </p:nvSpPr>
        <p:spPr>
          <a:xfrm>
            <a:off x="5091900" y="287975"/>
            <a:ext cx="35322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i="1" sz="3200">
              <a:solidFill>
                <a:schemeClr val="lt1"/>
              </a:solidFill>
            </a:endParaRPr>
          </a:p>
        </p:txBody>
      </p:sp>
      <p:sp>
        <p:nvSpPr>
          <p:cNvPr id="297" name="Google Shape;297;p36"/>
          <p:cNvSpPr txBox="1"/>
          <p:nvPr>
            <p:ph type="ctrTitle"/>
          </p:nvPr>
        </p:nvSpPr>
        <p:spPr>
          <a:xfrm>
            <a:off x="353875" y="287975"/>
            <a:ext cx="38949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00"/>
              <a:t>Junção Interna</a:t>
            </a:r>
            <a:endParaRPr i="1" sz="3100">
              <a:solidFill>
                <a:srgbClr val="DB1E2F"/>
              </a:solidFill>
            </a:endParaRPr>
          </a:p>
        </p:txBody>
      </p:sp>
      <p:sp>
        <p:nvSpPr>
          <p:cNvPr id="298" name="Google Shape;298;p36"/>
          <p:cNvSpPr txBox="1"/>
          <p:nvPr>
            <p:ph type="ctrTitle"/>
          </p:nvPr>
        </p:nvSpPr>
        <p:spPr>
          <a:xfrm>
            <a:off x="493850" y="1125275"/>
            <a:ext cx="3699300" cy="15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/>
              <a:t>projeta patrocinadores com </a:t>
            </a:r>
            <a:r>
              <a:rPr b="0" lang="pt-BR" sz="1600"/>
              <a:t>patrocínios,</a:t>
            </a:r>
            <a:r>
              <a:rPr b="0" lang="pt-BR" sz="1600"/>
              <a:t> </a:t>
            </a:r>
            <a:r>
              <a:rPr b="0" lang="pt-BR" sz="1600"/>
              <a:t>títulos</a:t>
            </a:r>
            <a:r>
              <a:rPr b="0" lang="pt-BR" sz="1600"/>
              <a:t> e usuários válidos.</a:t>
            </a:r>
            <a:endParaRPr b="0" sz="1600">
              <a:solidFill>
                <a:srgbClr val="DB1E2F"/>
              </a:solidFill>
            </a:endParaRPr>
          </a:p>
        </p:txBody>
      </p:sp>
      <p:pic>
        <p:nvPicPr>
          <p:cNvPr id="299" name="Google Shape;2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38" y="3121525"/>
            <a:ext cx="4460174" cy="1666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/>
          <p:nvPr/>
        </p:nvSpPr>
        <p:spPr>
          <a:xfrm>
            <a:off x="4572000" y="6375"/>
            <a:ext cx="4572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7"/>
          <p:cNvSpPr txBox="1"/>
          <p:nvPr>
            <p:ph type="ctrTitle"/>
          </p:nvPr>
        </p:nvSpPr>
        <p:spPr>
          <a:xfrm>
            <a:off x="5091900" y="287975"/>
            <a:ext cx="35322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i="1" sz="3200">
              <a:solidFill>
                <a:schemeClr val="lt1"/>
              </a:solidFill>
            </a:endParaRPr>
          </a:p>
        </p:txBody>
      </p:sp>
      <p:sp>
        <p:nvSpPr>
          <p:cNvPr id="307" name="Google Shape;307;p37"/>
          <p:cNvSpPr txBox="1"/>
          <p:nvPr>
            <p:ph type="ctrTitle"/>
          </p:nvPr>
        </p:nvSpPr>
        <p:spPr>
          <a:xfrm>
            <a:off x="353875" y="287975"/>
            <a:ext cx="38949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00"/>
              <a:t>Junção Externa</a:t>
            </a:r>
            <a:endParaRPr i="1" sz="3100">
              <a:solidFill>
                <a:srgbClr val="DB1E2F"/>
              </a:solidFill>
            </a:endParaRPr>
          </a:p>
        </p:txBody>
      </p:sp>
      <p:sp>
        <p:nvSpPr>
          <p:cNvPr id="308" name="Google Shape;308;p37"/>
          <p:cNvSpPr txBox="1"/>
          <p:nvPr>
            <p:ph type="ctrTitle"/>
          </p:nvPr>
        </p:nvSpPr>
        <p:spPr>
          <a:xfrm>
            <a:off x="493850" y="1125275"/>
            <a:ext cx="3699300" cy="15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/>
              <a:t>Seleciona as conquistas de jogos e seus jogos onde a conquista base é null.</a:t>
            </a:r>
            <a:endParaRPr b="0" sz="1600">
              <a:solidFill>
                <a:srgbClr val="DB1E2F"/>
              </a:solidFill>
            </a:endParaRPr>
          </a:p>
        </p:txBody>
      </p:sp>
      <p:pic>
        <p:nvPicPr>
          <p:cNvPr id="309" name="Google Shape;3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5" y="2904425"/>
            <a:ext cx="4574102" cy="175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/>
          <p:nvPr/>
        </p:nvSpPr>
        <p:spPr>
          <a:xfrm>
            <a:off x="4572000" y="6375"/>
            <a:ext cx="4572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"/>
          <p:cNvSpPr txBox="1"/>
          <p:nvPr>
            <p:ph type="ctrTitle"/>
          </p:nvPr>
        </p:nvSpPr>
        <p:spPr>
          <a:xfrm>
            <a:off x="5091900" y="287975"/>
            <a:ext cx="35322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00">
                <a:solidFill>
                  <a:schemeClr val="lt1"/>
                </a:solidFill>
              </a:rPr>
              <a:t>Resultado</a:t>
            </a:r>
            <a:endParaRPr i="1" sz="3200">
              <a:solidFill>
                <a:schemeClr val="lt1"/>
              </a:solidFill>
            </a:endParaRPr>
          </a:p>
        </p:txBody>
      </p:sp>
      <p:sp>
        <p:nvSpPr>
          <p:cNvPr id="317" name="Google Shape;317;p38"/>
          <p:cNvSpPr txBox="1"/>
          <p:nvPr>
            <p:ph type="ctrTitle"/>
          </p:nvPr>
        </p:nvSpPr>
        <p:spPr>
          <a:xfrm>
            <a:off x="353875" y="287975"/>
            <a:ext cx="38949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00"/>
              <a:t>Group By</a:t>
            </a:r>
            <a:endParaRPr i="1" sz="3100">
              <a:solidFill>
                <a:srgbClr val="DB1E2F"/>
              </a:solidFill>
            </a:endParaRPr>
          </a:p>
        </p:txBody>
      </p:sp>
      <p:sp>
        <p:nvSpPr>
          <p:cNvPr id="318" name="Google Shape;318;p38"/>
          <p:cNvSpPr txBox="1"/>
          <p:nvPr>
            <p:ph type="ctrTitle"/>
          </p:nvPr>
        </p:nvSpPr>
        <p:spPr>
          <a:xfrm>
            <a:off x="493850" y="1125275"/>
            <a:ext cx="3699300" cy="15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/>
              <a:t>Buscar cnpjs e quantas desenvolvedoras auxiliares uma desenvolvedora chefe tem</a:t>
            </a:r>
            <a:endParaRPr b="0" sz="1600">
              <a:solidFill>
                <a:srgbClr val="DB1E2F"/>
              </a:solidFill>
            </a:endParaRPr>
          </a:p>
        </p:txBody>
      </p:sp>
      <p:pic>
        <p:nvPicPr>
          <p:cNvPr id="319" name="Google Shape;3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88" y="2845225"/>
            <a:ext cx="3018016" cy="21645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38"/>
          <p:cNvGraphicFramePr/>
          <p:nvPr/>
        </p:nvGraphicFramePr>
        <p:xfrm>
          <a:off x="4967625" y="161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{130B242E-05A9-49DE-93F7-BA3D1506B074}</a:tableStyleId>
              </a:tblPr>
              <a:tblGrid>
                <a:gridCol w="2233025"/>
                <a:gridCol w="1547725"/>
              </a:tblGrid>
              <a:tr h="6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CHEFE_CNPJ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COUNT(*)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</a:rPr>
                        <a:t>XXABCX. YXY/0001-XX.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1" lang="pt-BR" sz="900">
                          <a:solidFill>
                            <a:schemeClr val="dk1"/>
                          </a:solidFill>
                        </a:rPr>
                        <a:t>XABCX. YXY/0001-XX.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</a:rPr>
                        <a:t>XX34CX. MLY/0001-XX.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/>
          <p:nvPr/>
        </p:nvSpPr>
        <p:spPr>
          <a:xfrm>
            <a:off x="4572000" y="6375"/>
            <a:ext cx="4572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"/>
          <p:cNvSpPr txBox="1"/>
          <p:nvPr>
            <p:ph type="ctrTitle"/>
          </p:nvPr>
        </p:nvSpPr>
        <p:spPr>
          <a:xfrm>
            <a:off x="5091900" y="287975"/>
            <a:ext cx="35322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00">
                <a:solidFill>
                  <a:schemeClr val="lt1"/>
                </a:solidFill>
              </a:rPr>
              <a:t>Resultado</a:t>
            </a:r>
            <a:endParaRPr i="1" sz="3200">
              <a:solidFill>
                <a:schemeClr val="lt1"/>
              </a:solidFill>
            </a:endParaRPr>
          </a:p>
        </p:txBody>
      </p:sp>
      <p:sp>
        <p:nvSpPr>
          <p:cNvPr id="328" name="Google Shape;328;p39"/>
          <p:cNvSpPr txBox="1"/>
          <p:nvPr>
            <p:ph type="ctrTitle"/>
          </p:nvPr>
        </p:nvSpPr>
        <p:spPr>
          <a:xfrm>
            <a:off x="353875" y="287975"/>
            <a:ext cx="38949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00"/>
              <a:t>Semi-Junção</a:t>
            </a:r>
            <a:endParaRPr i="1" sz="3100">
              <a:solidFill>
                <a:srgbClr val="DB1E2F"/>
              </a:solidFill>
            </a:endParaRPr>
          </a:p>
        </p:txBody>
      </p:sp>
      <p:sp>
        <p:nvSpPr>
          <p:cNvPr id="329" name="Google Shape;329;p39"/>
          <p:cNvSpPr txBox="1"/>
          <p:nvPr>
            <p:ph type="ctrTitle"/>
          </p:nvPr>
        </p:nvSpPr>
        <p:spPr>
          <a:xfrm>
            <a:off x="493850" y="1125275"/>
            <a:ext cx="3699300" cy="15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/>
              <a:t>Projeta todos os </a:t>
            </a:r>
            <a:r>
              <a:rPr b="0" lang="pt-BR" sz="1600"/>
              <a:t>títulos</a:t>
            </a:r>
            <a:r>
              <a:rPr b="0" lang="pt-BR" sz="1600"/>
              <a:t> cuja desenvolvedora é uma desenvolvedora chefe.</a:t>
            </a:r>
            <a:endParaRPr b="0" sz="1600">
              <a:solidFill>
                <a:srgbClr val="DB1E2F"/>
              </a:solidFill>
            </a:endParaRPr>
          </a:p>
        </p:txBody>
      </p:sp>
      <p:pic>
        <p:nvPicPr>
          <p:cNvPr id="330" name="Google Shape;3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101" y="2721200"/>
            <a:ext cx="2936622" cy="2428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1" name="Google Shape;331;p39"/>
          <p:cNvGraphicFramePr/>
          <p:nvPr/>
        </p:nvGraphicFramePr>
        <p:xfrm>
          <a:off x="4856250" y="164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{130B242E-05A9-49DE-93F7-BA3D1506B074}</a:tableStyleId>
              </a:tblPr>
              <a:tblGrid>
                <a:gridCol w="846775"/>
                <a:gridCol w="1359250"/>
                <a:gridCol w="781525"/>
                <a:gridCol w="995850"/>
              </a:tblGrid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ID_TITULO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D_CNPJ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TAMANHO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CLASSIFICACAO_INDICATIVA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</a:rPr>
                        <a:t>XXXXX. XXX/0001-XX.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10gb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IDADE 18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</a:rPr>
                        <a:t>XXXXX. XXX/0001-XX.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200mb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IDADE 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</a:rPr>
                        <a:t>XXXXX. XXX/0001-XX.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10gb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LIVRE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/>
          <p:nvPr/>
        </p:nvSpPr>
        <p:spPr>
          <a:xfrm>
            <a:off x="4572000" y="6375"/>
            <a:ext cx="4572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0"/>
          <p:cNvSpPr txBox="1"/>
          <p:nvPr>
            <p:ph type="ctrTitle"/>
          </p:nvPr>
        </p:nvSpPr>
        <p:spPr>
          <a:xfrm>
            <a:off x="5091900" y="287975"/>
            <a:ext cx="35322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00">
                <a:solidFill>
                  <a:schemeClr val="lt1"/>
                </a:solidFill>
              </a:rPr>
              <a:t>Resultado</a:t>
            </a:r>
            <a:endParaRPr i="1" sz="3200">
              <a:solidFill>
                <a:schemeClr val="lt1"/>
              </a:solidFill>
            </a:endParaRPr>
          </a:p>
        </p:txBody>
      </p:sp>
      <p:sp>
        <p:nvSpPr>
          <p:cNvPr id="339" name="Google Shape;339;p40"/>
          <p:cNvSpPr txBox="1"/>
          <p:nvPr>
            <p:ph type="ctrTitle"/>
          </p:nvPr>
        </p:nvSpPr>
        <p:spPr>
          <a:xfrm>
            <a:off x="353875" y="287975"/>
            <a:ext cx="38949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00"/>
              <a:t>Anti-Junção</a:t>
            </a:r>
            <a:endParaRPr i="1" sz="3100">
              <a:solidFill>
                <a:srgbClr val="DB1E2F"/>
              </a:solidFill>
            </a:endParaRPr>
          </a:p>
        </p:txBody>
      </p:sp>
      <p:sp>
        <p:nvSpPr>
          <p:cNvPr id="340" name="Google Shape;340;p40"/>
          <p:cNvSpPr txBox="1"/>
          <p:nvPr>
            <p:ph type="ctrTitle"/>
          </p:nvPr>
        </p:nvSpPr>
        <p:spPr>
          <a:xfrm>
            <a:off x="493850" y="1125275"/>
            <a:ext cx="3699300" cy="15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/>
              <a:t>Seleciona todas as conquistas onde os jogos relacionados não possuem o tamanho "1234 GBTS"</a:t>
            </a:r>
            <a:endParaRPr b="0" sz="1600">
              <a:solidFill>
                <a:srgbClr val="DB1E2F"/>
              </a:solidFill>
            </a:endParaRPr>
          </a:p>
        </p:txBody>
      </p:sp>
      <p:pic>
        <p:nvPicPr>
          <p:cNvPr id="341" name="Google Shape;3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675" y="2966550"/>
            <a:ext cx="3267300" cy="2518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2" name="Google Shape;342;p40"/>
          <p:cNvGraphicFramePr/>
          <p:nvPr/>
        </p:nvGraphicFramePr>
        <p:xfrm>
          <a:off x="4967625" y="161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{130B242E-05A9-49DE-93F7-BA3D1506B074}</a:tableStyleId>
              </a:tblPr>
              <a:tblGrid>
                <a:gridCol w="1515525"/>
                <a:gridCol w="2265225"/>
              </a:tblGrid>
              <a:tr h="6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CONQUISTA_ID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ID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/>
          <p:nvPr/>
        </p:nvSpPr>
        <p:spPr>
          <a:xfrm>
            <a:off x="4572000" y="6375"/>
            <a:ext cx="4572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1"/>
          <p:cNvSpPr txBox="1"/>
          <p:nvPr>
            <p:ph type="ctrTitle"/>
          </p:nvPr>
        </p:nvSpPr>
        <p:spPr>
          <a:xfrm>
            <a:off x="5091900" y="287975"/>
            <a:ext cx="35322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i="1" sz="3200">
              <a:solidFill>
                <a:schemeClr val="lt1"/>
              </a:solidFill>
            </a:endParaRPr>
          </a:p>
        </p:txBody>
      </p:sp>
      <p:sp>
        <p:nvSpPr>
          <p:cNvPr id="350" name="Google Shape;350;p41"/>
          <p:cNvSpPr txBox="1"/>
          <p:nvPr>
            <p:ph type="ctrTitle"/>
          </p:nvPr>
        </p:nvSpPr>
        <p:spPr>
          <a:xfrm>
            <a:off x="353875" y="287975"/>
            <a:ext cx="38949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00"/>
              <a:t>Operação de Conjunto</a:t>
            </a:r>
            <a:endParaRPr i="1" sz="2800">
              <a:solidFill>
                <a:srgbClr val="DB1E2F"/>
              </a:solidFill>
            </a:endParaRPr>
          </a:p>
        </p:txBody>
      </p:sp>
      <p:sp>
        <p:nvSpPr>
          <p:cNvPr id="351" name="Google Shape;351;p41"/>
          <p:cNvSpPr txBox="1"/>
          <p:nvPr>
            <p:ph type="ctrTitle"/>
          </p:nvPr>
        </p:nvSpPr>
        <p:spPr>
          <a:xfrm>
            <a:off x="493850" y="1125275"/>
            <a:ext cx="3699300" cy="15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/>
              <a:t>Faz a união entre produtoras e desenvolvedoras com base no CNPJ</a:t>
            </a:r>
            <a:endParaRPr b="0" sz="1600">
              <a:solidFill>
                <a:srgbClr val="DB1E2F"/>
              </a:solidFill>
            </a:endParaRPr>
          </a:p>
        </p:txBody>
      </p:sp>
      <p:pic>
        <p:nvPicPr>
          <p:cNvPr id="352" name="Google Shape;3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25" y="2904425"/>
            <a:ext cx="2205211" cy="216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125175" y="-886350"/>
            <a:ext cx="6916200" cy="6916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017025" y="1855350"/>
            <a:ext cx="71325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40"/>
              <a:buFont typeface="Arial"/>
              <a:buNone/>
            </a:pPr>
            <a:r>
              <a:rPr b="1" lang="pt-BR" sz="3490">
                <a:solidFill>
                  <a:schemeClr val="lt1"/>
                </a:solidFill>
              </a:rPr>
              <a:t>Projeto Conceitual</a:t>
            </a:r>
            <a:endParaRPr i="0" sz="259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/>
          <p:nvPr/>
        </p:nvSpPr>
        <p:spPr>
          <a:xfrm>
            <a:off x="4572000" y="6375"/>
            <a:ext cx="4572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2"/>
          <p:cNvSpPr txBox="1"/>
          <p:nvPr>
            <p:ph type="ctrTitle"/>
          </p:nvPr>
        </p:nvSpPr>
        <p:spPr>
          <a:xfrm>
            <a:off x="5091900" y="287975"/>
            <a:ext cx="35322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00">
                <a:solidFill>
                  <a:schemeClr val="lt1"/>
                </a:solidFill>
              </a:rPr>
              <a:t>Resultado</a:t>
            </a:r>
            <a:endParaRPr i="1" sz="3200">
              <a:solidFill>
                <a:schemeClr val="lt1"/>
              </a:solidFill>
            </a:endParaRPr>
          </a:p>
        </p:txBody>
      </p:sp>
      <p:sp>
        <p:nvSpPr>
          <p:cNvPr id="360" name="Google Shape;360;p42"/>
          <p:cNvSpPr txBox="1"/>
          <p:nvPr>
            <p:ph type="ctrTitle"/>
          </p:nvPr>
        </p:nvSpPr>
        <p:spPr>
          <a:xfrm>
            <a:off x="353875" y="287975"/>
            <a:ext cx="38949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00"/>
              <a:t>Procedimento com SQL embutido e </a:t>
            </a:r>
            <a:r>
              <a:rPr lang="pt-BR" sz="2500"/>
              <a:t>parâmetro</a:t>
            </a:r>
            <a:endParaRPr i="1" sz="2500">
              <a:solidFill>
                <a:srgbClr val="DB1E2F"/>
              </a:solidFill>
            </a:endParaRPr>
          </a:p>
        </p:txBody>
      </p:sp>
      <p:sp>
        <p:nvSpPr>
          <p:cNvPr id="361" name="Google Shape;361;p42"/>
          <p:cNvSpPr txBox="1"/>
          <p:nvPr>
            <p:ph type="ctrTitle"/>
          </p:nvPr>
        </p:nvSpPr>
        <p:spPr>
          <a:xfrm>
            <a:off x="493850" y="1125275"/>
            <a:ext cx="3699300" cy="15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/>
              <a:t>Projeta o titulo dos jogos de uma determinada desenvolvedora a partir do cnpj</a:t>
            </a:r>
            <a:endParaRPr b="0" sz="1600">
              <a:solidFill>
                <a:srgbClr val="DB1E2F"/>
              </a:solidFill>
            </a:endParaRPr>
          </a:p>
        </p:txBody>
      </p:sp>
      <p:pic>
        <p:nvPicPr>
          <p:cNvPr id="362" name="Google Shape;3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00" y="2871933"/>
            <a:ext cx="4419599" cy="23614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3" name="Google Shape;363;p42"/>
          <p:cNvGraphicFramePr/>
          <p:nvPr/>
        </p:nvGraphicFramePr>
        <p:xfrm>
          <a:off x="5725388" y="17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{130B242E-05A9-49DE-93F7-BA3D1506B074}</a:tableStyleId>
              </a:tblPr>
              <a:tblGrid>
                <a:gridCol w="2265225"/>
              </a:tblGrid>
              <a:tr h="68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Titulo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The Last Of Us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The Last Of Us II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Crash Bandicoot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/>
          <p:nvPr/>
        </p:nvSpPr>
        <p:spPr>
          <a:xfrm>
            <a:off x="4572000" y="6375"/>
            <a:ext cx="4572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3"/>
          <p:cNvSpPr txBox="1"/>
          <p:nvPr>
            <p:ph type="ctrTitle"/>
          </p:nvPr>
        </p:nvSpPr>
        <p:spPr>
          <a:xfrm>
            <a:off x="5091900" y="287975"/>
            <a:ext cx="35322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00">
                <a:solidFill>
                  <a:schemeClr val="lt1"/>
                </a:solidFill>
              </a:rPr>
              <a:t>Resultado</a:t>
            </a:r>
            <a:endParaRPr i="1" sz="3200">
              <a:solidFill>
                <a:schemeClr val="lt1"/>
              </a:solidFill>
            </a:endParaRPr>
          </a:p>
        </p:txBody>
      </p:sp>
      <p:sp>
        <p:nvSpPr>
          <p:cNvPr id="371" name="Google Shape;371;p43"/>
          <p:cNvSpPr txBox="1"/>
          <p:nvPr>
            <p:ph type="ctrTitle"/>
          </p:nvPr>
        </p:nvSpPr>
        <p:spPr>
          <a:xfrm>
            <a:off x="353875" y="287975"/>
            <a:ext cx="3894900" cy="9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00"/>
              <a:t>Procedimento com SQL embutido e parâmetro</a:t>
            </a:r>
            <a:endParaRPr i="1" sz="2500">
              <a:solidFill>
                <a:srgbClr val="DB1E2F"/>
              </a:solidFill>
            </a:endParaRPr>
          </a:p>
        </p:txBody>
      </p:sp>
      <p:sp>
        <p:nvSpPr>
          <p:cNvPr id="372" name="Google Shape;372;p43"/>
          <p:cNvSpPr txBox="1"/>
          <p:nvPr>
            <p:ph type="ctrTitle"/>
          </p:nvPr>
        </p:nvSpPr>
        <p:spPr>
          <a:xfrm>
            <a:off x="493850" y="1125275"/>
            <a:ext cx="3699300" cy="15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/>
              <a:t>Projeta o titulo dos jogos de uma determinada produtora a partir do cnpj</a:t>
            </a:r>
            <a:endParaRPr b="0" sz="1600"/>
          </a:p>
        </p:txBody>
      </p:sp>
      <p:pic>
        <p:nvPicPr>
          <p:cNvPr id="373" name="Google Shape;3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26575"/>
            <a:ext cx="3997864" cy="21645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4" name="Google Shape;374;p43"/>
          <p:cNvGraphicFramePr/>
          <p:nvPr/>
        </p:nvGraphicFramePr>
        <p:xfrm>
          <a:off x="5725388" y="17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{130B242E-05A9-49DE-93F7-BA3D1506B074}</a:tableStyleId>
              </a:tblPr>
              <a:tblGrid>
                <a:gridCol w="2265225"/>
              </a:tblGrid>
              <a:tr h="4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Titulo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God OF War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The Last Of Us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The Last Of Us II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Crash Bandicoot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14248" l="24973" r="24838" t="16652"/>
          <a:stretch/>
        </p:blipFill>
        <p:spPr>
          <a:xfrm rot="5400000">
            <a:off x="2389525" y="-1588326"/>
            <a:ext cx="4364949" cy="85007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7202775" y="4658975"/>
            <a:ext cx="1779600" cy="4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312825" y="5750"/>
            <a:ext cx="2034000" cy="15120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type="ctrTitle"/>
          </p:nvPr>
        </p:nvSpPr>
        <p:spPr>
          <a:xfrm>
            <a:off x="272025" y="143100"/>
            <a:ext cx="2115600" cy="13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>
                <a:solidFill>
                  <a:schemeClr val="lt1"/>
                </a:solidFill>
              </a:rPr>
              <a:t>Relacionamento 1 : 1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7202775" y="4658975"/>
            <a:ext cx="1779600" cy="4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54688" l="25588" r="30745" t="13662"/>
          <a:stretch/>
        </p:blipFill>
        <p:spPr>
          <a:xfrm rot="5400000">
            <a:off x="3357163" y="1039487"/>
            <a:ext cx="3797699" cy="389352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7"/>
          <p:cNvSpPr/>
          <p:nvPr/>
        </p:nvSpPr>
        <p:spPr>
          <a:xfrm>
            <a:off x="3758444" y="1709802"/>
            <a:ext cx="3798075" cy="3088750"/>
          </a:xfrm>
          <a:custGeom>
            <a:rect b="b" l="l" r="r" t="t"/>
            <a:pathLst>
              <a:path extrusionOk="0" h="123550" w="151923">
                <a:moveTo>
                  <a:pt x="32712" y="81850"/>
                </a:moveTo>
                <a:cubicBezTo>
                  <a:pt x="27873" y="84273"/>
                  <a:pt x="21743" y="82784"/>
                  <a:pt x="16768" y="84916"/>
                </a:cubicBezTo>
                <a:cubicBezTo>
                  <a:pt x="10605" y="87557"/>
                  <a:pt x="7954" y="95112"/>
                  <a:pt x="4504" y="100861"/>
                </a:cubicBezTo>
                <a:cubicBezTo>
                  <a:pt x="1460" y="105933"/>
                  <a:pt x="-1844" y="113417"/>
                  <a:pt x="1437" y="118338"/>
                </a:cubicBezTo>
                <a:cubicBezTo>
                  <a:pt x="4820" y="123412"/>
                  <a:pt x="13123" y="122630"/>
                  <a:pt x="19221" y="122630"/>
                </a:cubicBezTo>
                <a:cubicBezTo>
                  <a:pt x="27301" y="122630"/>
                  <a:pt x="35364" y="123550"/>
                  <a:pt x="43444" y="123550"/>
                </a:cubicBezTo>
                <a:cubicBezTo>
                  <a:pt x="57368" y="123550"/>
                  <a:pt x="71328" y="122826"/>
                  <a:pt x="85144" y="121097"/>
                </a:cubicBezTo>
                <a:cubicBezTo>
                  <a:pt x="92265" y="120206"/>
                  <a:pt x="100147" y="120804"/>
                  <a:pt x="106300" y="117111"/>
                </a:cubicBezTo>
                <a:cubicBezTo>
                  <a:pt x="117343" y="110484"/>
                  <a:pt x="130190" y="104974"/>
                  <a:pt x="137575" y="94422"/>
                </a:cubicBezTo>
                <a:cubicBezTo>
                  <a:pt x="153996" y="70962"/>
                  <a:pt x="157819" y="31481"/>
                  <a:pt x="140642" y="8569"/>
                </a:cubicBezTo>
                <a:cubicBezTo>
                  <a:pt x="130551" y="-4891"/>
                  <a:pt x="99013" y="-1563"/>
                  <a:pt x="90356" y="12862"/>
                </a:cubicBezTo>
                <a:cubicBezTo>
                  <a:pt x="85012" y="21766"/>
                  <a:pt x="83689" y="33202"/>
                  <a:pt x="84837" y="43523"/>
                </a:cubicBezTo>
                <a:cubicBezTo>
                  <a:pt x="85979" y="53785"/>
                  <a:pt x="91452" y="66090"/>
                  <a:pt x="85450" y="74492"/>
                </a:cubicBezTo>
                <a:cubicBezTo>
                  <a:pt x="78960" y="83577"/>
                  <a:pt x="63627" y="83233"/>
                  <a:pt x="52642" y="81237"/>
                </a:cubicBezTo>
                <a:cubicBezTo>
                  <a:pt x="44266" y="79715"/>
                  <a:pt x="35706" y="83383"/>
                  <a:pt x="27193" y="83383"/>
                </a:cubicBezTo>
              </a:path>
            </a:pathLst>
          </a:custGeom>
          <a:noFill/>
          <a:ln cap="flat" cmpd="sng" w="19050">
            <a:solidFill>
              <a:srgbClr val="DB1E2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312825" y="5750"/>
            <a:ext cx="2034000" cy="15120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ctrTitle"/>
          </p:nvPr>
        </p:nvSpPr>
        <p:spPr>
          <a:xfrm>
            <a:off x="272025" y="143100"/>
            <a:ext cx="2115600" cy="13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>
                <a:solidFill>
                  <a:schemeClr val="lt1"/>
                </a:solidFill>
              </a:rPr>
              <a:t>Relacionamento 1 : N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7202775" y="4658975"/>
            <a:ext cx="1779600" cy="4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34838" l="19518" r="36814" t="31125"/>
          <a:stretch/>
        </p:blipFill>
        <p:spPr>
          <a:xfrm rot="5400000">
            <a:off x="2784013" y="802311"/>
            <a:ext cx="4064674" cy="448155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p18"/>
          <p:cNvSpPr/>
          <p:nvPr/>
        </p:nvSpPr>
        <p:spPr>
          <a:xfrm>
            <a:off x="2410651" y="2451443"/>
            <a:ext cx="4813375" cy="1659275"/>
          </a:xfrm>
          <a:custGeom>
            <a:rect b="b" l="l" r="r" t="t"/>
            <a:pathLst>
              <a:path extrusionOk="0" h="66371" w="192535">
                <a:moveTo>
                  <a:pt x="52590" y="8031"/>
                </a:moveTo>
                <a:cubicBezTo>
                  <a:pt x="43258" y="9199"/>
                  <a:pt x="33425" y="4835"/>
                  <a:pt x="24381" y="7418"/>
                </a:cubicBezTo>
                <a:cubicBezTo>
                  <a:pt x="18176" y="9190"/>
                  <a:pt x="12080" y="12360"/>
                  <a:pt x="7517" y="16923"/>
                </a:cubicBezTo>
                <a:cubicBezTo>
                  <a:pt x="572" y="23868"/>
                  <a:pt x="-1720" y="36426"/>
                  <a:pt x="1385" y="45745"/>
                </a:cubicBezTo>
                <a:cubicBezTo>
                  <a:pt x="3515" y="52140"/>
                  <a:pt x="8853" y="57504"/>
                  <a:pt x="14569" y="61076"/>
                </a:cubicBezTo>
                <a:cubicBezTo>
                  <a:pt x="23767" y="66824"/>
                  <a:pt x="38047" y="68626"/>
                  <a:pt x="47071" y="62609"/>
                </a:cubicBezTo>
                <a:cubicBezTo>
                  <a:pt x="61576" y="52936"/>
                  <a:pt x="73720" y="36963"/>
                  <a:pt x="90917" y="34094"/>
                </a:cubicBezTo>
                <a:cubicBezTo>
                  <a:pt x="99083" y="32731"/>
                  <a:pt x="107508" y="34535"/>
                  <a:pt x="115753" y="33787"/>
                </a:cubicBezTo>
                <a:cubicBezTo>
                  <a:pt x="129209" y="32566"/>
                  <a:pt x="142206" y="28106"/>
                  <a:pt x="155613" y="26428"/>
                </a:cubicBezTo>
                <a:cubicBezTo>
                  <a:pt x="164644" y="25298"/>
                  <a:pt x="173767" y="23799"/>
                  <a:pt x="182289" y="20603"/>
                </a:cubicBezTo>
                <a:cubicBezTo>
                  <a:pt x="186309" y="19095"/>
                  <a:pt x="191875" y="16892"/>
                  <a:pt x="192407" y="12631"/>
                </a:cubicBezTo>
                <a:cubicBezTo>
                  <a:pt x="194448" y="-3728"/>
                  <a:pt x="160705" y="20"/>
                  <a:pt x="144268" y="1286"/>
                </a:cubicBezTo>
                <a:cubicBezTo>
                  <a:pt x="112770" y="3712"/>
                  <a:pt x="81421" y="9258"/>
                  <a:pt x="49830" y="9258"/>
                </a:cubicBezTo>
              </a:path>
            </a:pathLst>
          </a:custGeom>
          <a:noFill/>
          <a:ln cap="flat" cmpd="sng" w="19050">
            <a:solidFill>
              <a:srgbClr val="DB1E2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12825" y="5750"/>
            <a:ext cx="2034000" cy="15120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ctrTitle"/>
          </p:nvPr>
        </p:nvSpPr>
        <p:spPr>
          <a:xfrm>
            <a:off x="272025" y="143100"/>
            <a:ext cx="2115600" cy="13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>
                <a:solidFill>
                  <a:schemeClr val="lt1"/>
                </a:solidFill>
              </a:rPr>
              <a:t>Relacionamento N : M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7202775" y="4658975"/>
            <a:ext cx="1779600" cy="4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7168" l="32125" r="24208" t="61183"/>
          <a:stretch/>
        </p:blipFill>
        <p:spPr>
          <a:xfrm rot="5400000">
            <a:off x="2941163" y="959462"/>
            <a:ext cx="4064674" cy="41672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19"/>
          <p:cNvSpPr/>
          <p:nvPr/>
        </p:nvSpPr>
        <p:spPr>
          <a:xfrm>
            <a:off x="3964351" y="1813107"/>
            <a:ext cx="1889975" cy="2872625"/>
          </a:xfrm>
          <a:custGeom>
            <a:rect b="b" l="l" r="r" t="t"/>
            <a:pathLst>
              <a:path extrusionOk="0" h="114905" w="75599">
                <a:moveTo>
                  <a:pt x="3626" y="41231"/>
                </a:moveTo>
                <a:cubicBezTo>
                  <a:pt x="-384" y="57297"/>
                  <a:pt x="-1535" y="74981"/>
                  <a:pt x="3013" y="90903"/>
                </a:cubicBezTo>
                <a:cubicBezTo>
                  <a:pt x="4425" y="95845"/>
                  <a:pt x="4624" y="101438"/>
                  <a:pt x="7612" y="105620"/>
                </a:cubicBezTo>
                <a:cubicBezTo>
                  <a:pt x="15476" y="116629"/>
                  <a:pt x="35343" y="116775"/>
                  <a:pt x="47779" y="111446"/>
                </a:cubicBezTo>
                <a:cubicBezTo>
                  <a:pt x="64601" y="104238"/>
                  <a:pt x="52871" y="75080"/>
                  <a:pt x="57898" y="57482"/>
                </a:cubicBezTo>
                <a:cubicBezTo>
                  <a:pt x="60343" y="48923"/>
                  <a:pt x="63129" y="40278"/>
                  <a:pt x="67709" y="32646"/>
                </a:cubicBezTo>
                <a:cubicBezTo>
                  <a:pt x="72136" y="25269"/>
                  <a:pt x="79042" y="14113"/>
                  <a:pt x="73535" y="7503"/>
                </a:cubicBezTo>
                <a:cubicBezTo>
                  <a:pt x="63319" y="-4759"/>
                  <a:pt x="38163" y="-324"/>
                  <a:pt x="25703" y="9649"/>
                </a:cubicBezTo>
                <a:cubicBezTo>
                  <a:pt x="15523" y="17797"/>
                  <a:pt x="13153" y="32931"/>
                  <a:pt x="3933" y="42151"/>
                </a:cubicBezTo>
              </a:path>
            </a:pathLst>
          </a:custGeom>
          <a:noFill/>
          <a:ln cap="flat" cmpd="sng" w="19050">
            <a:solidFill>
              <a:srgbClr val="DB1E2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312825" y="5750"/>
            <a:ext cx="2034000" cy="15120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type="ctrTitle"/>
          </p:nvPr>
        </p:nvSpPr>
        <p:spPr>
          <a:xfrm>
            <a:off x="272025" y="143100"/>
            <a:ext cx="2115600" cy="13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>
                <a:solidFill>
                  <a:schemeClr val="lt1"/>
                </a:solidFill>
              </a:rPr>
              <a:t>Relacionamento Parcial - Total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7202775" y="4658975"/>
            <a:ext cx="1779600" cy="4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14567" l="24710" r="31623" t="53783"/>
          <a:stretch/>
        </p:blipFill>
        <p:spPr>
          <a:xfrm rot="5400000">
            <a:off x="2941163" y="959462"/>
            <a:ext cx="4064674" cy="41672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6" name="Google Shape;126;p20"/>
          <p:cNvSpPr/>
          <p:nvPr/>
        </p:nvSpPr>
        <p:spPr>
          <a:xfrm>
            <a:off x="3279881" y="2136267"/>
            <a:ext cx="3556475" cy="1365025"/>
          </a:xfrm>
          <a:custGeom>
            <a:rect b="b" l="l" r="r" t="t"/>
            <a:pathLst>
              <a:path extrusionOk="0" h="54601" w="142259">
                <a:moveTo>
                  <a:pt x="63813" y="29530"/>
                </a:moveTo>
                <a:cubicBezTo>
                  <a:pt x="51937" y="25571"/>
                  <a:pt x="39046" y="16240"/>
                  <a:pt x="27326" y="20638"/>
                </a:cubicBezTo>
                <a:cubicBezTo>
                  <a:pt x="20377" y="23245"/>
                  <a:pt x="15099" y="29189"/>
                  <a:pt x="9849" y="34436"/>
                </a:cubicBezTo>
                <a:cubicBezTo>
                  <a:pt x="6075" y="38208"/>
                  <a:pt x="-1637" y="42360"/>
                  <a:pt x="344" y="47314"/>
                </a:cubicBezTo>
                <a:cubicBezTo>
                  <a:pt x="3225" y="54519"/>
                  <a:pt x="15351" y="51432"/>
                  <a:pt x="23033" y="52527"/>
                </a:cubicBezTo>
                <a:cubicBezTo>
                  <a:pt x="40947" y="55081"/>
                  <a:pt x="59210" y="53753"/>
                  <a:pt x="77305" y="53753"/>
                </a:cubicBezTo>
                <a:cubicBezTo>
                  <a:pt x="93658" y="53753"/>
                  <a:pt x="110111" y="55561"/>
                  <a:pt x="126363" y="53753"/>
                </a:cubicBezTo>
                <a:cubicBezTo>
                  <a:pt x="131966" y="53130"/>
                  <a:pt x="141203" y="52894"/>
                  <a:pt x="142001" y="47314"/>
                </a:cubicBezTo>
                <a:cubicBezTo>
                  <a:pt x="143034" y="40091"/>
                  <a:pt x="138909" y="33048"/>
                  <a:pt x="137708" y="25851"/>
                </a:cubicBezTo>
                <a:cubicBezTo>
                  <a:pt x="136659" y="19563"/>
                  <a:pt x="138228" y="11656"/>
                  <a:pt x="133722" y="7147"/>
                </a:cubicBezTo>
                <a:cubicBezTo>
                  <a:pt x="124515" y="-2065"/>
                  <a:pt x="108032" y="-114"/>
                  <a:pt x="95088" y="1322"/>
                </a:cubicBezTo>
                <a:cubicBezTo>
                  <a:pt x="86775" y="2244"/>
                  <a:pt x="79846" y="8899"/>
                  <a:pt x="73932" y="14813"/>
                </a:cubicBezTo>
                <a:cubicBezTo>
                  <a:pt x="70423" y="18322"/>
                  <a:pt x="70215" y="24831"/>
                  <a:pt x="65960" y="27384"/>
                </a:cubicBezTo>
                <a:cubicBezTo>
                  <a:pt x="63242" y="29015"/>
                  <a:pt x="59463" y="28692"/>
                  <a:pt x="56455" y="27691"/>
                </a:cubicBezTo>
              </a:path>
            </a:pathLst>
          </a:custGeom>
          <a:noFill/>
          <a:ln cap="flat" cmpd="sng" w="19050">
            <a:solidFill>
              <a:srgbClr val="DB1E2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312825" y="5750"/>
            <a:ext cx="2034000" cy="15120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type="ctrTitle"/>
          </p:nvPr>
        </p:nvSpPr>
        <p:spPr>
          <a:xfrm>
            <a:off x="272025" y="143100"/>
            <a:ext cx="2115600" cy="13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>
                <a:solidFill>
                  <a:schemeClr val="lt1"/>
                </a:solidFill>
              </a:rPr>
              <a:t>Relacionamento Parcial : Parcial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7202775" y="4658975"/>
            <a:ext cx="1779600" cy="4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34177" l="27339" r="28994" t="34174"/>
          <a:stretch/>
        </p:blipFill>
        <p:spPr>
          <a:xfrm rot="5400000">
            <a:off x="2941163" y="959462"/>
            <a:ext cx="4064674" cy="41672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21"/>
          <p:cNvSpPr/>
          <p:nvPr/>
        </p:nvSpPr>
        <p:spPr>
          <a:xfrm>
            <a:off x="2810533" y="1932357"/>
            <a:ext cx="4550750" cy="1591925"/>
          </a:xfrm>
          <a:custGeom>
            <a:rect b="b" l="l" r="r" t="t"/>
            <a:pathLst>
              <a:path extrusionOk="0" h="63677" w="182030">
                <a:moveTo>
                  <a:pt x="104970" y="23276"/>
                </a:moveTo>
                <a:cubicBezTo>
                  <a:pt x="96186" y="25231"/>
                  <a:pt x="86641" y="26668"/>
                  <a:pt x="77988" y="24196"/>
                </a:cubicBezTo>
                <a:cubicBezTo>
                  <a:pt x="63117" y="19948"/>
                  <a:pt x="51998" y="6933"/>
                  <a:pt x="37515" y="1507"/>
                </a:cubicBezTo>
                <a:cubicBezTo>
                  <a:pt x="24947" y="-3201"/>
                  <a:pt x="2814" y="3940"/>
                  <a:pt x="414" y="17144"/>
                </a:cubicBezTo>
                <a:cubicBezTo>
                  <a:pt x="-834" y="24007"/>
                  <a:pt x="1281" y="31448"/>
                  <a:pt x="4400" y="37687"/>
                </a:cubicBezTo>
                <a:cubicBezTo>
                  <a:pt x="8523" y="45934"/>
                  <a:pt x="12226" y="56325"/>
                  <a:pt x="20651" y="60070"/>
                </a:cubicBezTo>
                <a:cubicBezTo>
                  <a:pt x="27788" y="63243"/>
                  <a:pt x="36191" y="61659"/>
                  <a:pt x="43954" y="62523"/>
                </a:cubicBezTo>
                <a:cubicBezTo>
                  <a:pt x="63051" y="64648"/>
                  <a:pt x="82440" y="61357"/>
                  <a:pt x="101598" y="62830"/>
                </a:cubicBezTo>
                <a:cubicBezTo>
                  <a:pt x="119964" y="64242"/>
                  <a:pt x="138809" y="64071"/>
                  <a:pt x="156789" y="60070"/>
                </a:cubicBezTo>
                <a:cubicBezTo>
                  <a:pt x="164455" y="58364"/>
                  <a:pt x="175134" y="59448"/>
                  <a:pt x="179172" y="52712"/>
                </a:cubicBezTo>
                <a:cubicBezTo>
                  <a:pt x="184480" y="43858"/>
                  <a:pt x="182271" y="26975"/>
                  <a:pt x="173039" y="22357"/>
                </a:cubicBezTo>
                <a:cubicBezTo>
                  <a:pt x="155663" y="13664"/>
                  <a:pt x="134092" y="18376"/>
                  <a:pt x="114782" y="20517"/>
                </a:cubicBezTo>
                <a:cubicBezTo>
                  <a:pt x="110716" y="20968"/>
                  <a:pt x="106915" y="23276"/>
                  <a:pt x="102824" y="23276"/>
                </a:cubicBezTo>
              </a:path>
            </a:pathLst>
          </a:custGeom>
          <a:noFill/>
          <a:ln cap="flat" cmpd="sng" w="19050">
            <a:solidFill>
              <a:srgbClr val="DB1E2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