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9"/>
  </p:notesMasterIdLst>
  <p:sldIdLst>
    <p:sldId id="256" r:id="rId2"/>
    <p:sldId id="291" r:id="rId3"/>
    <p:sldId id="292" r:id="rId4"/>
    <p:sldId id="329" r:id="rId5"/>
    <p:sldId id="293" r:id="rId6"/>
    <p:sldId id="294" r:id="rId7"/>
    <p:sldId id="306" r:id="rId8"/>
    <p:sldId id="295" r:id="rId9"/>
    <p:sldId id="296" r:id="rId10"/>
    <p:sldId id="297" r:id="rId11"/>
    <p:sldId id="320" r:id="rId12"/>
    <p:sldId id="321" r:id="rId13"/>
    <p:sldId id="330" r:id="rId14"/>
    <p:sldId id="308" r:id="rId15"/>
    <p:sldId id="331" r:id="rId16"/>
    <p:sldId id="332" r:id="rId17"/>
    <p:sldId id="298" r:id="rId18"/>
    <p:sldId id="299" r:id="rId19"/>
    <p:sldId id="300" r:id="rId20"/>
    <p:sldId id="301" r:id="rId21"/>
    <p:sldId id="302" r:id="rId22"/>
    <p:sldId id="303" r:id="rId23"/>
    <p:sldId id="304" r:id="rId24"/>
    <p:sldId id="305" r:id="rId25"/>
    <p:sldId id="309" r:id="rId26"/>
    <p:sldId id="334" r:id="rId27"/>
    <p:sldId id="335" r:id="rId28"/>
    <p:sldId id="307" r:id="rId29"/>
    <p:sldId id="310" r:id="rId30"/>
    <p:sldId id="336" r:id="rId31"/>
    <p:sldId id="337" r:id="rId32"/>
    <p:sldId id="311" r:id="rId33"/>
    <p:sldId id="312" r:id="rId34"/>
    <p:sldId id="324" r:id="rId35"/>
    <p:sldId id="338" r:id="rId36"/>
    <p:sldId id="325" r:id="rId37"/>
    <p:sldId id="339" r:id="rId38"/>
    <p:sldId id="313" r:id="rId39"/>
    <p:sldId id="314" r:id="rId40"/>
    <p:sldId id="315" r:id="rId41"/>
    <p:sldId id="333" r:id="rId42"/>
    <p:sldId id="317" r:id="rId43"/>
    <p:sldId id="318" r:id="rId44"/>
    <p:sldId id="319" r:id="rId45"/>
    <p:sldId id="328" r:id="rId46"/>
    <p:sldId id="327" r:id="rId47"/>
    <p:sldId id="284" r:id="rId48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Estilo com Tema 1 - Ênfas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Estilo com Tema 2 - Ênfase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Estilo com Tema 1 - Ênfas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Estilo Médio 4 - Ênfas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E171933-4619-4E11-9A3F-F7608DF75F80}" styleName="Estilo Médio 1 - Ênfas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Estilo Médio 1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Estilo Médio 1 - Ênfas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75DCB02-9BB8-47FD-8907-85C794F793BA}" styleName="Estilo com Tema 1 - Ênfase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92" autoAdjust="0"/>
    <p:restoredTop sz="94660"/>
  </p:normalViewPr>
  <p:slideViewPr>
    <p:cSldViewPr>
      <p:cViewPr varScale="1">
        <p:scale>
          <a:sx n="89" d="100"/>
          <a:sy n="89" d="100"/>
        </p:scale>
        <p:origin x="1262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E170DF-A28F-4483-8653-BA4F30AF3EF3}" type="datetimeFigureOut">
              <a:rPr lang="pt-BR" smtClean="0"/>
              <a:t>14/05/2015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051549-ECD0-4246-9602-2489E58D8A7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6004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65" name="Picture 21" descr="Z:\cin\estudos\100709_ppt_cin_claro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149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11188" y="3284538"/>
            <a:ext cx="6048375" cy="2041525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pt-BR" noProof="0" smtClean="0"/>
              <a:t>Clique para editar o estilo do subtítulo mestre</a:t>
            </a:r>
          </a:p>
        </p:txBody>
      </p:sp>
      <p:sp>
        <p:nvSpPr>
          <p:cNvPr id="6163" name="Rectangle 19"/>
          <p:cNvSpPr>
            <a:spLocks noGrp="1" noChangeArrowheads="1"/>
          </p:cNvSpPr>
          <p:nvPr>
            <p:ph type="ctrTitle" sz="quarter"/>
          </p:nvPr>
        </p:nvSpPr>
        <p:spPr>
          <a:xfrm>
            <a:off x="609600" y="1143000"/>
            <a:ext cx="7772400" cy="1736725"/>
          </a:xfrm>
        </p:spPr>
        <p:txBody>
          <a:bodyPr anchor="b"/>
          <a:lstStyle>
            <a:lvl1pPr>
              <a:defRPr>
                <a:effectLst/>
              </a:defRPr>
            </a:lvl1pPr>
          </a:lstStyle>
          <a:p>
            <a:pPr lvl="0"/>
            <a:r>
              <a:rPr lang="pt-BR" noProof="0" smtClean="0"/>
              <a:t>Clique para editar o título mestre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0433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92900" y="188913"/>
            <a:ext cx="1982788" cy="6135687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744538" y="188913"/>
            <a:ext cx="5795962" cy="613568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9011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2835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576754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757238" y="1700213"/>
            <a:ext cx="3883025" cy="4624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792663" y="1700213"/>
            <a:ext cx="3883025" cy="4624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0123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558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7171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0639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327157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947423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8" name="Picture 18" descr="Z:\cin\estudos\papelaria_institucional\ppt_cin_claro02_producao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125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744538" y="188913"/>
            <a:ext cx="72834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</a:t>
            </a:r>
            <a:br>
              <a:rPr lang="pt-BR" smtClean="0"/>
            </a:br>
            <a:r>
              <a:rPr lang="pt-BR" smtClean="0"/>
              <a:t>do título mestre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7238" y="1700213"/>
            <a:ext cx="7918450" cy="4624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n"/>
        <a:defRPr sz="24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22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16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16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16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16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16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71600" y="1196752"/>
            <a:ext cx="8248872" cy="2257549"/>
          </a:xfrm>
        </p:spPr>
        <p:txBody>
          <a:bodyPr/>
          <a:lstStyle/>
          <a:p>
            <a:pPr algn="ctr" eaLnBrk="0" hangingPunct="0">
              <a:spcBef>
                <a:spcPct val="0"/>
              </a:spcBef>
            </a:pPr>
            <a:endParaRPr lang="pt-BR" sz="4000" dirty="0">
              <a:solidFill>
                <a:schemeClr val="bg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ctr" eaLnBrk="0" hangingPunct="0">
              <a:spcBef>
                <a:spcPct val="0"/>
              </a:spcBef>
            </a:pPr>
            <a:r>
              <a:rPr lang="pt-BR" sz="4800" dirty="0" smtClean="0">
                <a:solidFill>
                  <a:schemeClr val="bg1"/>
                </a:solidFill>
                <a:latin typeface="Century Gothic" pitchFamily="34" charset="0"/>
                <a:ea typeface="Tahoma" pitchFamily="34" charset="0"/>
                <a:cs typeface="Andalus" pitchFamily="18" charset="-78"/>
              </a:rPr>
              <a:t>Linguagem de </a:t>
            </a:r>
          </a:p>
          <a:p>
            <a:pPr algn="ctr" eaLnBrk="0" hangingPunct="0">
              <a:spcBef>
                <a:spcPct val="0"/>
              </a:spcBef>
            </a:pPr>
            <a:r>
              <a:rPr lang="pt-BR" sz="4800" dirty="0" smtClean="0">
                <a:solidFill>
                  <a:schemeClr val="bg1"/>
                </a:solidFill>
                <a:latin typeface="Century Gothic" pitchFamily="34" charset="0"/>
                <a:ea typeface="Tahoma" pitchFamily="34" charset="0"/>
                <a:cs typeface="Andalus" pitchFamily="18" charset="-78"/>
              </a:rPr>
              <a:t>Consulta SPARQL</a:t>
            </a:r>
          </a:p>
          <a:p>
            <a:pPr algn="ctr" eaLnBrk="0" hangingPunct="0">
              <a:spcBef>
                <a:spcPct val="0"/>
              </a:spcBef>
            </a:pPr>
            <a:endParaRPr lang="pt-BR" sz="4000" dirty="0">
              <a:solidFill>
                <a:schemeClr val="bg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ctr" eaLnBrk="0" hangingPunct="0">
              <a:spcBef>
                <a:spcPct val="0"/>
              </a:spcBef>
            </a:pPr>
            <a:endParaRPr lang="pt-BR" sz="4000" dirty="0">
              <a:solidFill>
                <a:schemeClr val="bg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Subtítulo 2"/>
          <p:cNvSpPr txBox="1">
            <a:spLocks/>
          </p:cNvSpPr>
          <p:nvPr/>
        </p:nvSpPr>
        <p:spPr bwMode="auto">
          <a:xfrm>
            <a:off x="1331640" y="3942348"/>
            <a:ext cx="6400800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None/>
              <a:defRPr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2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9pPr>
          </a:lstStyle>
          <a:p>
            <a:pPr algn="ctr"/>
            <a:r>
              <a:rPr lang="pt-BR" sz="1600" dirty="0" smtClean="0">
                <a:latin typeface="Century Gothic" pitchFamily="34" charset="0"/>
              </a:rPr>
              <a:t>Alberto Trindade Tavares                           </a:t>
            </a:r>
            <a:r>
              <a:rPr lang="pt-BR" sz="1400" b="0" dirty="0" smtClean="0">
                <a:latin typeface="Century Gothic" pitchFamily="34" charset="0"/>
              </a:rPr>
              <a:t>att@cin.ufpe.br</a:t>
            </a:r>
            <a:endParaRPr lang="pt-BR" sz="500" b="0" dirty="0" smtClean="0">
              <a:latin typeface="Century Gothic" pitchFamily="34" charset="0"/>
            </a:endParaRPr>
          </a:p>
          <a:p>
            <a:pPr algn="ctr"/>
            <a:r>
              <a:rPr lang="pt-BR" sz="1600" dirty="0" smtClean="0">
                <a:latin typeface="Century Gothic" pitchFamily="34" charset="0"/>
              </a:rPr>
              <a:t>Bruna Carolina </a:t>
            </a:r>
            <a:r>
              <a:rPr lang="pt-BR" sz="1600" dirty="0" err="1" smtClean="0">
                <a:latin typeface="Century Gothic" pitchFamily="34" charset="0"/>
              </a:rPr>
              <a:t>Baudel</a:t>
            </a:r>
            <a:r>
              <a:rPr lang="pt-BR" sz="1600" dirty="0" smtClean="0">
                <a:latin typeface="Century Gothic" pitchFamily="34" charset="0"/>
              </a:rPr>
              <a:t> de Santana              </a:t>
            </a:r>
            <a:r>
              <a:rPr lang="pt-BR" sz="1400" b="0" dirty="0" smtClean="0">
                <a:latin typeface="Century Gothic" pitchFamily="34" charset="0"/>
              </a:rPr>
              <a:t>bcbs@cin.ufpe.br</a:t>
            </a:r>
          </a:p>
          <a:p>
            <a:pPr algn="ctr"/>
            <a:r>
              <a:rPr lang="pt-BR" sz="1600" dirty="0" smtClean="0">
                <a:latin typeface="Century Gothic" pitchFamily="34" charset="0"/>
              </a:rPr>
              <a:t>João Lucas Gomes de Miranda                   </a:t>
            </a:r>
            <a:r>
              <a:rPr lang="pt-BR" sz="1400" b="0" dirty="0" smtClean="0">
                <a:latin typeface="Century Gothic" pitchFamily="34" charset="0"/>
              </a:rPr>
              <a:t>jlgm@cin.ufpe.br</a:t>
            </a:r>
          </a:p>
          <a:p>
            <a:pPr algn="ctr"/>
            <a:r>
              <a:rPr lang="pt-BR" sz="1600" dirty="0">
                <a:latin typeface="Century Gothic" pitchFamily="34" charset="0"/>
              </a:rPr>
              <a:t>José Paulo Henrique de Melo Fernandes  </a:t>
            </a:r>
            <a:r>
              <a:rPr lang="pt-BR" sz="1600" dirty="0" smtClean="0">
                <a:latin typeface="Century Gothic" pitchFamily="34" charset="0"/>
              </a:rPr>
              <a:t>    </a:t>
            </a:r>
            <a:r>
              <a:rPr lang="pt-BR" sz="1400" b="0" dirty="0" smtClean="0">
                <a:latin typeface="Century Gothic" pitchFamily="34" charset="0"/>
              </a:rPr>
              <a:t>jphmf@cin.ufpe.br</a:t>
            </a:r>
            <a:endParaRPr lang="pt-BR" sz="1400" b="0" dirty="0">
              <a:latin typeface="Century Gothic" pitchFamily="34" charset="0"/>
            </a:endParaRPr>
          </a:p>
          <a:p>
            <a:pPr algn="ctr"/>
            <a:endParaRPr lang="pt-BR" sz="1600" b="0" dirty="0" smtClean="0">
              <a:latin typeface="Century Gothic" pitchFamily="34" charset="0"/>
            </a:endParaRPr>
          </a:p>
          <a:p>
            <a:pPr algn="ctr"/>
            <a:endParaRPr lang="pt-BR" sz="1800" b="0" dirty="0" smtClean="0">
              <a:latin typeface="Century Gothic" pitchFamily="34" charset="0"/>
            </a:endParaRPr>
          </a:p>
          <a:p>
            <a:pPr algn="ctr"/>
            <a:endParaRPr lang="pt-BR" sz="1800" b="0" dirty="0"/>
          </a:p>
        </p:txBody>
      </p:sp>
      <p:sp>
        <p:nvSpPr>
          <p:cNvPr id="4" name="CaixaDeTexto 3"/>
          <p:cNvSpPr txBox="1"/>
          <p:nvPr/>
        </p:nvSpPr>
        <p:spPr>
          <a:xfrm>
            <a:off x="203828" y="332656"/>
            <a:ext cx="60564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i="1" dirty="0" smtClean="0">
                <a:solidFill>
                  <a:srgbClr val="000000"/>
                </a:solidFill>
                <a:latin typeface="Century Gothic" pitchFamily="34" charset="0"/>
              </a:rPr>
              <a:t>IF799 - </a:t>
            </a:r>
            <a:r>
              <a:rPr lang="pt-BR" b="1" i="1" dirty="0">
                <a:solidFill>
                  <a:srgbClr val="000000"/>
                </a:solidFill>
                <a:latin typeface="Century Gothic" pitchFamily="34" charset="0"/>
              </a:rPr>
              <a:t>Programação Declarativa de </a:t>
            </a:r>
            <a:r>
              <a:rPr lang="pt-BR" b="1" i="1" dirty="0" err="1">
                <a:solidFill>
                  <a:srgbClr val="000000"/>
                </a:solidFill>
                <a:latin typeface="Century Gothic" pitchFamily="34" charset="0"/>
              </a:rPr>
              <a:t>BDs</a:t>
            </a:r>
            <a:r>
              <a:rPr lang="pt-BR" b="1" i="1" dirty="0">
                <a:solidFill>
                  <a:srgbClr val="000000"/>
                </a:solidFill>
                <a:latin typeface="Century Gothic" pitchFamily="34" charset="0"/>
              </a:rPr>
              <a:t> </a:t>
            </a:r>
            <a:r>
              <a:rPr lang="pt-BR" b="1" i="1" dirty="0" smtClean="0">
                <a:solidFill>
                  <a:srgbClr val="000000"/>
                </a:solidFill>
                <a:latin typeface="Century Gothic" pitchFamily="34" charset="0"/>
              </a:rPr>
              <a:t>Inteligentes</a:t>
            </a:r>
          </a:p>
          <a:p>
            <a:r>
              <a:rPr lang="pt-BR" b="1" i="1" dirty="0" smtClean="0">
                <a:solidFill>
                  <a:srgbClr val="000000"/>
                </a:solidFill>
                <a:latin typeface="Century Gothic" pitchFamily="34" charset="0"/>
              </a:rPr>
              <a:t>Prof. Fred Freitas</a:t>
            </a:r>
            <a:endParaRPr lang="pt-BR" b="1" i="1" dirty="0">
              <a:solidFill>
                <a:srgbClr val="000000"/>
              </a:solidFill>
              <a:latin typeface="Century Gothic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2915816" y="357301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>
                <a:solidFill>
                  <a:schemeClr val="bg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Cláusula de Resultado</a:t>
            </a:r>
            <a:endParaRPr lang="pt-BR" sz="2400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7238" y="1196752"/>
            <a:ext cx="7918450" cy="5040560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pt-BR" sz="2000" b="0" dirty="0" smtClean="0">
                <a:effectLst/>
                <a:latin typeface="Century Gothic" pitchFamily="34" charset="0"/>
              </a:rPr>
              <a:t>Especifica a informação que deve ser retornada da consulta</a:t>
            </a:r>
          </a:p>
          <a:p>
            <a:pPr>
              <a:spcAft>
                <a:spcPts val="1200"/>
              </a:spcAft>
            </a:pPr>
            <a:r>
              <a:rPr lang="pt-BR" sz="2000" b="0" dirty="0" smtClean="0">
                <a:effectLst/>
                <a:latin typeface="Century Gothic" pitchFamily="34" charset="0"/>
              </a:rPr>
              <a:t>Lista as variáveis da consulta, que são iniciadas com uma interrogação (?)</a:t>
            </a:r>
          </a:p>
          <a:p>
            <a:pPr lvl="2">
              <a:spcAft>
                <a:spcPts val="1200"/>
              </a:spcAft>
            </a:pPr>
            <a:r>
              <a:rPr lang="pt-BR" sz="1600" b="0" dirty="0" smtClean="0">
                <a:effectLst/>
                <a:latin typeface="Century Gothic" pitchFamily="34" charset="0"/>
              </a:rPr>
              <a:t>Exemplo: ?</a:t>
            </a:r>
            <a:r>
              <a:rPr lang="pt-BR" sz="1600" b="0" dirty="0" err="1" smtClean="0">
                <a:effectLst/>
                <a:latin typeface="Century Gothic" pitchFamily="34" charset="0"/>
              </a:rPr>
              <a:t>nomeUniversidade</a:t>
            </a:r>
            <a:endParaRPr lang="pt-BR" sz="1600" b="0" dirty="0" smtClean="0">
              <a:effectLst/>
              <a:latin typeface="Century Gothic" pitchFamily="34" charset="0"/>
            </a:endParaRPr>
          </a:p>
          <a:p>
            <a:pPr>
              <a:spcAft>
                <a:spcPts val="1200"/>
              </a:spcAft>
            </a:pPr>
            <a:r>
              <a:rPr lang="pt-BR" sz="2000" b="0" dirty="0" smtClean="0">
                <a:effectLst/>
                <a:latin typeface="Century Gothic" pitchFamily="34" charset="0"/>
              </a:rPr>
              <a:t>As variáveis podem corresponder a qualquer nó (recurso ou literal) de triplas RDF do grafo a ser consultado</a:t>
            </a:r>
          </a:p>
          <a:p>
            <a:pPr>
              <a:spcAft>
                <a:spcPts val="1200"/>
              </a:spcAft>
            </a:pPr>
            <a:r>
              <a:rPr lang="pt-BR" sz="2000" b="0" dirty="0" smtClean="0">
                <a:effectLst/>
                <a:latin typeface="Century Gothic" pitchFamily="34" charset="0"/>
              </a:rPr>
              <a:t>A cláusula de resultado </a:t>
            </a:r>
            <a:r>
              <a:rPr lang="pt-BR" sz="2000" dirty="0" smtClean="0">
                <a:effectLst/>
                <a:latin typeface="Century Gothic" pitchFamily="34" charset="0"/>
              </a:rPr>
              <a:t>SELECT</a:t>
            </a:r>
            <a:r>
              <a:rPr lang="pt-BR" sz="2000" b="0" dirty="0" smtClean="0">
                <a:effectLst/>
                <a:latin typeface="Century Gothic" pitchFamily="34" charset="0"/>
              </a:rPr>
              <a:t> retorna uma tabela com os valores, para cada variável, que satisfazem o padrão de correspondência estabelecido no </a:t>
            </a:r>
            <a:r>
              <a:rPr lang="pt-BR" sz="2000" dirty="0" smtClean="0">
                <a:effectLst/>
                <a:latin typeface="Century Gothic" pitchFamily="34" charset="0"/>
              </a:rPr>
              <a:t>Padrão da Consulta</a:t>
            </a:r>
          </a:p>
          <a:p>
            <a:pPr>
              <a:spcAft>
                <a:spcPts val="1200"/>
              </a:spcAft>
            </a:pPr>
            <a:r>
              <a:rPr lang="pt-BR" sz="2000" b="0" dirty="0" smtClean="0">
                <a:effectLst/>
                <a:latin typeface="Century Gothic" pitchFamily="34" charset="0"/>
              </a:rPr>
              <a:t>Também pode ser aplicado funções de agregações sobre as variáveis (Veremos mais tarde)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pt-BR" sz="2000" b="0" dirty="0" smtClean="0">
                <a:effectLst/>
                <a:latin typeface="Century Gothic" pitchFamily="34" charset="0"/>
              </a:rPr>
              <a:t>	</a:t>
            </a:r>
          </a:p>
          <a:p>
            <a:pPr marL="0" indent="0">
              <a:spcAft>
                <a:spcPts val="1200"/>
              </a:spcAft>
              <a:buNone/>
            </a:pPr>
            <a:endParaRPr lang="pt-BR" sz="2000" b="0" dirty="0">
              <a:effectLst/>
              <a:latin typeface="Century Gothic" pitchFamily="34" charset="0"/>
            </a:endParaRPr>
          </a:p>
          <a:p>
            <a:pPr marL="0" indent="0">
              <a:spcAft>
                <a:spcPts val="1200"/>
              </a:spcAft>
              <a:buNone/>
            </a:pPr>
            <a:endParaRPr lang="pt-BR" sz="2000" b="0" dirty="0">
              <a:effectLst/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823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>
                <a:solidFill>
                  <a:schemeClr val="bg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Grafos RDF Consultados</a:t>
            </a:r>
            <a:endParaRPr lang="pt-BR" sz="2400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7238" y="1196752"/>
            <a:ext cx="7918450" cy="5040560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pt-BR" sz="2000" b="0" dirty="0" smtClean="0">
                <a:effectLst/>
                <a:latin typeface="Century Gothic" pitchFamily="34" charset="0"/>
              </a:rPr>
              <a:t>A Cláusula </a:t>
            </a:r>
            <a:r>
              <a:rPr lang="pt-BR" sz="2000" dirty="0" smtClean="0">
                <a:effectLst/>
                <a:latin typeface="Century Gothic" pitchFamily="34" charset="0"/>
              </a:rPr>
              <a:t>FROM</a:t>
            </a:r>
            <a:r>
              <a:rPr lang="pt-BR" sz="2000" b="0" dirty="0" smtClean="0">
                <a:effectLst/>
                <a:latin typeface="Century Gothic" pitchFamily="34" charset="0"/>
              </a:rPr>
              <a:t> informa quais serão os grafos RDF consultados pela respectiva consulta SPARQL</a:t>
            </a:r>
          </a:p>
          <a:p>
            <a:pPr>
              <a:spcAft>
                <a:spcPts val="1200"/>
              </a:spcAft>
            </a:pPr>
            <a:r>
              <a:rPr lang="pt-BR" sz="2000" b="0" dirty="0" smtClean="0">
                <a:effectLst/>
                <a:latin typeface="Century Gothic" pitchFamily="34" charset="0"/>
              </a:rPr>
              <a:t>O grafo RDF é identificado pela URI da base ou arquivo RDF a ser consultado</a:t>
            </a:r>
          </a:p>
          <a:p>
            <a:pPr>
              <a:spcAft>
                <a:spcPts val="1200"/>
              </a:spcAft>
            </a:pPr>
            <a:r>
              <a:rPr lang="pt-BR" sz="2000" b="0" dirty="0" smtClean="0">
                <a:effectLst/>
                <a:latin typeface="Century Gothic" pitchFamily="34" charset="0"/>
              </a:rPr>
              <a:t>Quando o acesso à base é feito através de um </a:t>
            </a:r>
            <a:r>
              <a:rPr lang="pt-BR" sz="2000" dirty="0" smtClean="0">
                <a:effectLst/>
                <a:latin typeface="Century Gothic" pitchFamily="34" charset="0"/>
              </a:rPr>
              <a:t>SPARQL </a:t>
            </a:r>
            <a:r>
              <a:rPr lang="pt-BR" sz="2000" dirty="0" err="1" smtClean="0">
                <a:effectLst/>
                <a:latin typeface="Century Gothic" pitchFamily="34" charset="0"/>
              </a:rPr>
              <a:t>Endpoint</a:t>
            </a:r>
            <a:r>
              <a:rPr lang="pt-BR" sz="2000" b="0" dirty="0" smtClean="0">
                <a:effectLst/>
                <a:latin typeface="Century Gothic" pitchFamily="34" charset="0"/>
              </a:rPr>
              <a:t> disponibilizado pela mesma, esta cláusula pode ser </a:t>
            </a:r>
            <a:r>
              <a:rPr lang="pt-BR" sz="2000" dirty="0" smtClean="0">
                <a:effectLst/>
                <a:latin typeface="Century Gothic" pitchFamily="34" charset="0"/>
              </a:rPr>
              <a:t>omitida</a:t>
            </a:r>
          </a:p>
          <a:p>
            <a:pPr>
              <a:spcAft>
                <a:spcPts val="1200"/>
              </a:spcAft>
            </a:pPr>
            <a:r>
              <a:rPr lang="pt-BR" sz="2000" b="0" dirty="0" smtClean="0">
                <a:effectLst/>
                <a:latin typeface="Century Gothic" pitchFamily="34" charset="0"/>
              </a:rPr>
              <a:t>Um </a:t>
            </a:r>
            <a:r>
              <a:rPr lang="pt-BR" sz="2000" dirty="0" smtClean="0">
                <a:effectLst/>
                <a:latin typeface="Century Gothic" pitchFamily="34" charset="0"/>
              </a:rPr>
              <a:t>SPARQL </a:t>
            </a:r>
            <a:r>
              <a:rPr lang="pt-BR" sz="2000" dirty="0" err="1" smtClean="0">
                <a:effectLst/>
                <a:latin typeface="Century Gothic" pitchFamily="34" charset="0"/>
              </a:rPr>
              <a:t>Endpoint</a:t>
            </a:r>
            <a:r>
              <a:rPr lang="pt-BR" sz="2000" dirty="0" smtClean="0">
                <a:effectLst/>
                <a:latin typeface="Century Gothic" pitchFamily="34" charset="0"/>
              </a:rPr>
              <a:t> </a:t>
            </a:r>
            <a:r>
              <a:rPr lang="pt-BR" sz="2000" b="0" dirty="0" smtClean="0">
                <a:effectLst/>
                <a:latin typeface="Century Gothic" pitchFamily="34" charset="0"/>
              </a:rPr>
              <a:t>é um serviço que implementa o protocolo SPARQL</a:t>
            </a:r>
          </a:p>
          <a:p>
            <a:pPr>
              <a:spcAft>
                <a:spcPts val="1200"/>
              </a:spcAft>
            </a:pPr>
            <a:r>
              <a:rPr lang="pt-BR" sz="2000" b="0" dirty="0" smtClean="0">
                <a:effectLst/>
                <a:latin typeface="Century Gothic" pitchFamily="34" charset="0"/>
              </a:rPr>
              <a:t>Permite ao usuário (humano ou máquina) fazer uma consulta a uma base de dados RDF usando a linguagem SPARQL</a:t>
            </a:r>
            <a:endParaRPr lang="pt-BR" sz="2000" b="0" dirty="0">
              <a:effectLst/>
              <a:latin typeface="Century Gothic" pitchFamily="34" charset="0"/>
            </a:endParaRPr>
          </a:p>
          <a:p>
            <a:pPr marL="0" indent="0">
              <a:spcAft>
                <a:spcPts val="1200"/>
              </a:spcAft>
              <a:buNone/>
            </a:pPr>
            <a:endParaRPr lang="pt-BR" sz="2000" b="0" dirty="0">
              <a:effectLst/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965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>
                <a:solidFill>
                  <a:schemeClr val="bg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SPARQL </a:t>
            </a:r>
            <a:r>
              <a:rPr lang="pt-BR" sz="2400" dirty="0" err="1" smtClean="0">
                <a:solidFill>
                  <a:schemeClr val="bg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Endpoint</a:t>
            </a:r>
            <a:endParaRPr lang="pt-BR" sz="2400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7238" y="1196752"/>
            <a:ext cx="7918450" cy="5040560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pt-BR" sz="2000" b="0" dirty="0" smtClean="0">
                <a:effectLst/>
                <a:latin typeface="Century Gothic" pitchFamily="34" charset="0"/>
              </a:rPr>
              <a:t>Exemplos de SPARQL </a:t>
            </a:r>
            <a:r>
              <a:rPr lang="pt-BR" sz="2000" b="0" dirty="0" err="1" smtClean="0">
                <a:effectLst/>
                <a:latin typeface="Century Gothic" pitchFamily="34" charset="0"/>
              </a:rPr>
              <a:t>Endpoint</a:t>
            </a:r>
            <a:r>
              <a:rPr lang="pt-BR" sz="2000" b="0" dirty="0" smtClean="0">
                <a:effectLst/>
                <a:latin typeface="Century Gothic" pitchFamily="34" charset="0"/>
              </a:rPr>
              <a:t>:</a:t>
            </a:r>
          </a:p>
          <a:p>
            <a:pPr marL="0" indent="0">
              <a:spcAft>
                <a:spcPts val="1200"/>
              </a:spcAft>
              <a:buNone/>
            </a:pPr>
            <a:endParaRPr lang="pt-BR" sz="2000" b="0" dirty="0">
              <a:effectLst/>
              <a:latin typeface="Century Gothic" pitchFamily="34" charset="0"/>
            </a:endParaRPr>
          </a:p>
          <a:p>
            <a:pPr marL="0" indent="0">
              <a:spcAft>
                <a:spcPts val="1200"/>
              </a:spcAft>
              <a:buNone/>
            </a:pPr>
            <a:endParaRPr lang="pt-BR" sz="2000" b="0" dirty="0" smtClean="0">
              <a:effectLst/>
              <a:latin typeface="Century Gothic" pitchFamily="34" charset="0"/>
            </a:endParaRPr>
          </a:p>
          <a:p>
            <a:pPr marL="0" indent="0">
              <a:spcAft>
                <a:spcPts val="1200"/>
              </a:spcAft>
              <a:buNone/>
            </a:pPr>
            <a:endParaRPr lang="pt-BR" sz="2000" b="0" dirty="0" smtClean="0">
              <a:effectLst/>
              <a:latin typeface="Century Gothic" pitchFamily="34" charset="0"/>
            </a:endParaRPr>
          </a:p>
          <a:p>
            <a:pPr>
              <a:spcAft>
                <a:spcPts val="1200"/>
              </a:spcAft>
            </a:pPr>
            <a:r>
              <a:rPr lang="pt-BR" sz="2000" b="0" dirty="0" smtClean="0">
                <a:effectLst/>
                <a:latin typeface="Century Gothic" pitchFamily="34" charset="0"/>
              </a:rPr>
              <a:t>As fontes de dados da Web Semântica tipicamente disponibilizam um SPARQL </a:t>
            </a:r>
            <a:r>
              <a:rPr lang="pt-BR" sz="2000" b="0" dirty="0" err="1" smtClean="0">
                <a:effectLst/>
                <a:latin typeface="Century Gothic" pitchFamily="34" charset="0"/>
              </a:rPr>
              <a:t>endpoint</a:t>
            </a:r>
            <a:endParaRPr lang="pt-BR" sz="2000" b="0" dirty="0" smtClean="0">
              <a:effectLst/>
              <a:latin typeface="Century Gothic" pitchFamily="34" charset="0"/>
            </a:endParaRPr>
          </a:p>
          <a:p>
            <a:pPr>
              <a:spcAft>
                <a:spcPts val="1200"/>
              </a:spcAft>
            </a:pPr>
            <a:r>
              <a:rPr lang="pt-BR" sz="2000" b="0" dirty="0" smtClean="0">
                <a:effectLst/>
                <a:latin typeface="Century Gothic" pitchFamily="34" charset="0"/>
              </a:rPr>
              <a:t>O acesso a um SPARQL </a:t>
            </a:r>
            <a:r>
              <a:rPr lang="pt-BR" sz="2000" b="0" dirty="0" err="1" smtClean="0">
                <a:effectLst/>
                <a:latin typeface="Century Gothic" pitchFamily="34" charset="0"/>
              </a:rPr>
              <a:t>endpoint</a:t>
            </a:r>
            <a:r>
              <a:rPr lang="pt-BR" sz="2000" b="0" dirty="0" smtClean="0">
                <a:effectLst/>
                <a:latin typeface="Century Gothic" pitchFamily="34" charset="0"/>
              </a:rPr>
              <a:t> pode ser feito de duas maneiras:</a:t>
            </a:r>
          </a:p>
          <a:p>
            <a:pPr lvl="2">
              <a:spcAft>
                <a:spcPts val="1200"/>
              </a:spcAft>
            </a:pPr>
            <a:r>
              <a:rPr lang="pt-BR" sz="1600" dirty="0" smtClean="0">
                <a:effectLst/>
                <a:latin typeface="Century Gothic" pitchFamily="34" charset="0"/>
              </a:rPr>
              <a:t>Interface Web fornecida quando se acessa a URI do </a:t>
            </a:r>
            <a:r>
              <a:rPr lang="pt-BR" sz="1600" dirty="0" err="1" smtClean="0">
                <a:effectLst/>
                <a:latin typeface="Century Gothic" pitchFamily="34" charset="0"/>
              </a:rPr>
              <a:t>endpoint</a:t>
            </a:r>
            <a:r>
              <a:rPr lang="pt-BR" sz="1600" dirty="0" smtClean="0">
                <a:effectLst/>
                <a:latin typeface="Century Gothic" pitchFamily="34" charset="0"/>
              </a:rPr>
              <a:t> por um navegador</a:t>
            </a:r>
          </a:p>
          <a:p>
            <a:pPr lvl="2">
              <a:spcAft>
                <a:spcPts val="1200"/>
              </a:spcAft>
            </a:pPr>
            <a:r>
              <a:rPr lang="pt-BR" sz="1600" dirty="0" smtClean="0">
                <a:effectLst/>
                <a:latin typeface="Century Gothic" pitchFamily="34" charset="0"/>
              </a:rPr>
              <a:t>Bibliotecas de linguagens de programação</a:t>
            </a:r>
            <a:endParaRPr lang="pt-BR" sz="1600" b="0" dirty="0" smtClean="0">
              <a:effectLst/>
              <a:latin typeface="Century Gothic" pitchFamily="34" charset="0"/>
            </a:endParaRPr>
          </a:p>
          <a:p>
            <a:pPr lvl="2">
              <a:spcAft>
                <a:spcPts val="1200"/>
              </a:spcAft>
            </a:pPr>
            <a:endParaRPr lang="pt-BR" sz="1600" b="0" dirty="0" smtClean="0">
              <a:effectLst/>
              <a:latin typeface="Century Gothic" pitchFamily="34" charset="0"/>
            </a:endParaRPr>
          </a:p>
          <a:p>
            <a:pPr marL="0" indent="0">
              <a:spcAft>
                <a:spcPts val="1200"/>
              </a:spcAft>
              <a:buNone/>
            </a:pPr>
            <a:endParaRPr lang="pt-BR" sz="2000" b="0" dirty="0">
              <a:effectLst/>
              <a:latin typeface="Century Gothic" pitchFamily="34" charset="0"/>
            </a:endParaRPr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690580"/>
              </p:ext>
            </p:extLst>
          </p:nvPr>
        </p:nvGraphicFramePr>
        <p:xfrm>
          <a:off x="1500336" y="1836296"/>
          <a:ext cx="6096000" cy="137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139040">
                <a:tc>
                  <a:txBody>
                    <a:bodyPr/>
                    <a:lstStyle/>
                    <a:p>
                      <a:r>
                        <a:rPr lang="pt-BR" dirty="0" smtClean="0"/>
                        <a:t>Fonte de Dados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URI do SPARQL</a:t>
                      </a:r>
                      <a:r>
                        <a:rPr lang="pt-BR" baseline="0" dirty="0" smtClean="0"/>
                        <a:t> </a:t>
                      </a:r>
                      <a:r>
                        <a:rPr lang="pt-BR" baseline="0" dirty="0" err="1" smtClean="0"/>
                        <a:t>Endpoint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DBPedia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http</a:t>
                      </a:r>
                      <a:r>
                        <a:rPr lang="pt-BR" smtClean="0"/>
                        <a:t>://dbpedia.org/sparql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DBLP </a:t>
                      </a:r>
                      <a:r>
                        <a:rPr lang="pt-BR" dirty="0" err="1" smtClean="0"/>
                        <a:t>RKBExplorer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http://dblp.rkbexplorer.com/sparql/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4103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>
                <a:solidFill>
                  <a:schemeClr val="bg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SPARQL </a:t>
            </a:r>
            <a:r>
              <a:rPr lang="pt-BR" sz="2400" dirty="0" err="1" smtClean="0">
                <a:solidFill>
                  <a:schemeClr val="bg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Endpoint</a:t>
            </a:r>
            <a:r>
              <a:rPr lang="pt-BR" sz="2400" dirty="0" smtClean="0">
                <a:solidFill>
                  <a:schemeClr val="bg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: Interface Web</a:t>
            </a:r>
            <a:endParaRPr lang="pt-BR" sz="2400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7238" y="1196752"/>
            <a:ext cx="7918450" cy="5040560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pt-BR" sz="2000" b="0" dirty="0" err="1" smtClean="0">
                <a:effectLst/>
                <a:latin typeface="Century Gothic" pitchFamily="34" charset="0"/>
              </a:rPr>
              <a:t>DBPedia</a:t>
            </a:r>
            <a:r>
              <a:rPr lang="pt-BR" sz="2000" b="0" dirty="0" smtClean="0">
                <a:effectLst/>
                <a:latin typeface="Century Gothic" pitchFamily="34" charset="0"/>
              </a:rPr>
              <a:t>: </a:t>
            </a:r>
            <a:r>
              <a:rPr lang="pt-BR" sz="2000" dirty="0"/>
              <a:t>http://dbpedia.org/sparql</a:t>
            </a:r>
          </a:p>
          <a:p>
            <a:pPr lvl="2">
              <a:spcAft>
                <a:spcPts val="1200"/>
              </a:spcAft>
            </a:pPr>
            <a:endParaRPr lang="pt-BR" sz="1600" b="0" dirty="0" smtClean="0">
              <a:effectLst/>
              <a:latin typeface="Century Gothic" pitchFamily="34" charset="0"/>
            </a:endParaRPr>
          </a:p>
          <a:p>
            <a:pPr marL="0" indent="0">
              <a:spcAft>
                <a:spcPts val="1200"/>
              </a:spcAft>
              <a:buNone/>
            </a:pPr>
            <a:endParaRPr lang="pt-BR" sz="2000" b="0" dirty="0">
              <a:effectLst/>
              <a:latin typeface="Century Gothic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628800"/>
            <a:ext cx="7836757" cy="508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07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>
                <a:solidFill>
                  <a:schemeClr val="bg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SPARQL </a:t>
            </a:r>
            <a:r>
              <a:rPr lang="pt-BR" sz="2400" dirty="0" err="1" smtClean="0">
                <a:solidFill>
                  <a:schemeClr val="bg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Endpoint</a:t>
            </a:r>
            <a:r>
              <a:rPr lang="pt-BR" sz="2400" dirty="0" smtClean="0">
                <a:solidFill>
                  <a:schemeClr val="bg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: Interface Web</a:t>
            </a:r>
            <a:endParaRPr lang="pt-BR" sz="2400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7238" y="1196752"/>
            <a:ext cx="7918450" cy="4624387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pt-BR" sz="2000" b="0" dirty="0" smtClean="0">
                <a:effectLst/>
                <a:latin typeface="Century Gothic" pitchFamily="34" charset="0"/>
              </a:rPr>
              <a:t>Resultado da consulta:</a:t>
            </a:r>
          </a:p>
          <a:p>
            <a:pPr>
              <a:spcAft>
                <a:spcPts val="1200"/>
              </a:spcAft>
            </a:pPr>
            <a:endParaRPr lang="pt-BR" sz="2000" b="0" dirty="0" smtClean="0">
              <a:effectLst/>
              <a:latin typeface="Century Gothic" pitchFamily="34" charset="0"/>
            </a:endParaRPr>
          </a:p>
          <a:p>
            <a:pPr>
              <a:spcAft>
                <a:spcPts val="1200"/>
              </a:spcAft>
            </a:pPr>
            <a:endParaRPr lang="pt-BR" sz="2000" b="0" dirty="0">
              <a:effectLst/>
              <a:latin typeface="Century Gothic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628800"/>
            <a:ext cx="6991350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04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>
                <a:solidFill>
                  <a:schemeClr val="bg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SPARQL </a:t>
            </a:r>
            <a:r>
              <a:rPr lang="pt-BR" sz="2400" dirty="0" err="1" smtClean="0">
                <a:solidFill>
                  <a:schemeClr val="bg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Endpoint</a:t>
            </a:r>
            <a:r>
              <a:rPr lang="pt-BR" sz="2400" dirty="0" smtClean="0">
                <a:solidFill>
                  <a:schemeClr val="bg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: Biblioteca</a:t>
            </a:r>
            <a:endParaRPr lang="pt-BR" sz="2400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7238" y="1196752"/>
            <a:ext cx="7918450" cy="5040560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sz="2000" b="0" dirty="0" smtClean="0">
                <a:effectLst/>
                <a:latin typeface="Century Gothic" pitchFamily="34" charset="0"/>
              </a:rPr>
              <a:t>Java: </a:t>
            </a:r>
            <a:r>
              <a:rPr lang="en-US" sz="2000" dirty="0" smtClean="0">
                <a:effectLst/>
                <a:latin typeface="Century Gothic" pitchFamily="34" charset="0"/>
              </a:rPr>
              <a:t>Jena</a:t>
            </a:r>
            <a:endParaRPr lang="pt-BR" sz="1600" dirty="0" smtClean="0">
              <a:effectLst/>
              <a:latin typeface="Century Gothic" pitchFamily="34" charset="0"/>
            </a:endParaRPr>
          </a:p>
          <a:p>
            <a:pPr marL="0" indent="0">
              <a:spcAft>
                <a:spcPts val="1200"/>
              </a:spcAft>
              <a:buNone/>
            </a:pPr>
            <a:endParaRPr lang="pt-BR" sz="2000" b="0" dirty="0">
              <a:effectLst/>
              <a:latin typeface="Century Gothic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700808"/>
            <a:ext cx="7791450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54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>
                <a:solidFill>
                  <a:schemeClr val="bg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SPARQL </a:t>
            </a:r>
            <a:r>
              <a:rPr lang="pt-BR" sz="2400" dirty="0" err="1" smtClean="0">
                <a:solidFill>
                  <a:schemeClr val="bg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Endpoint</a:t>
            </a:r>
            <a:r>
              <a:rPr lang="pt-BR" sz="2400" dirty="0" smtClean="0">
                <a:solidFill>
                  <a:schemeClr val="bg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: Biblioteca</a:t>
            </a:r>
            <a:endParaRPr lang="pt-BR" sz="2400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7238" y="1196752"/>
            <a:ext cx="7918450" cy="5040560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sz="2000" b="0" dirty="0" smtClean="0">
                <a:effectLst/>
                <a:latin typeface="Century Gothic" pitchFamily="34" charset="0"/>
              </a:rPr>
              <a:t>Python: </a:t>
            </a:r>
            <a:r>
              <a:rPr lang="en-US" sz="2000" dirty="0" err="1" smtClean="0">
                <a:effectLst/>
                <a:latin typeface="Century Gothic" pitchFamily="34" charset="0"/>
              </a:rPr>
              <a:t>SPARQLWrapper</a:t>
            </a:r>
            <a:endParaRPr lang="pt-BR" sz="1600" dirty="0" smtClean="0">
              <a:effectLst/>
              <a:latin typeface="Century Gothic" pitchFamily="34" charset="0"/>
            </a:endParaRPr>
          </a:p>
          <a:p>
            <a:pPr marL="0" indent="0">
              <a:spcAft>
                <a:spcPts val="1200"/>
              </a:spcAft>
              <a:buNone/>
            </a:pPr>
            <a:endParaRPr lang="pt-BR" sz="2000" b="0" dirty="0">
              <a:effectLst/>
              <a:latin typeface="Century Gothic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844824"/>
            <a:ext cx="7206638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806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>
                <a:solidFill>
                  <a:schemeClr val="bg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Padrão de Consulta</a:t>
            </a:r>
            <a:endParaRPr lang="pt-BR" sz="2400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7238" y="1196752"/>
            <a:ext cx="7918450" cy="4624387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pt-BR" sz="2000" b="0" dirty="0" smtClean="0">
                <a:effectLst/>
                <a:latin typeface="Century Gothic" pitchFamily="34" charset="0"/>
              </a:rPr>
              <a:t>Parte da consulta contida na cláusula </a:t>
            </a:r>
            <a:r>
              <a:rPr lang="pt-BR" sz="2000" dirty="0" smtClean="0">
                <a:effectLst/>
                <a:latin typeface="Century Gothic" pitchFamily="34" charset="0"/>
              </a:rPr>
              <a:t>WHERE</a:t>
            </a:r>
          </a:p>
          <a:p>
            <a:pPr>
              <a:spcAft>
                <a:spcPts val="1200"/>
              </a:spcAft>
            </a:pPr>
            <a:r>
              <a:rPr lang="pt-BR" sz="2000" b="0" dirty="0" smtClean="0">
                <a:effectLst/>
                <a:latin typeface="Century Gothic" pitchFamily="34" charset="0"/>
              </a:rPr>
              <a:t>Responsável por descrever os padrões com os quais as triplas resultantes devem estabelecer correspondência</a:t>
            </a:r>
          </a:p>
          <a:p>
            <a:pPr>
              <a:spcAft>
                <a:spcPts val="1200"/>
              </a:spcAft>
            </a:pPr>
            <a:r>
              <a:rPr lang="pt-BR" sz="2000" b="0" dirty="0" smtClean="0">
                <a:effectLst/>
                <a:latin typeface="Century Gothic" pitchFamily="34" charset="0"/>
              </a:rPr>
              <a:t>O padrão da consulta é formada por um conjunto de </a:t>
            </a:r>
            <a:r>
              <a:rPr lang="pt-BR" sz="2000" dirty="0" smtClean="0">
                <a:effectLst/>
                <a:latin typeface="Century Gothic" pitchFamily="34" charset="0"/>
              </a:rPr>
              <a:t>Padrões de Tripla</a:t>
            </a:r>
            <a:r>
              <a:rPr lang="pt-BR" sz="2000" b="0" dirty="0" smtClean="0">
                <a:effectLst/>
                <a:latin typeface="Century Gothic" pitchFamily="34" charset="0"/>
              </a:rPr>
              <a:t>, análogas </a:t>
            </a:r>
            <a:r>
              <a:rPr lang="pt-BR" sz="2000" b="0" dirty="0">
                <a:effectLst/>
                <a:latin typeface="Century Gothic" pitchFamily="34" charset="0"/>
              </a:rPr>
              <a:t>a</a:t>
            </a:r>
            <a:r>
              <a:rPr lang="pt-BR" sz="2000" b="0" dirty="0" smtClean="0">
                <a:effectLst/>
                <a:latin typeface="Century Gothic" pitchFamily="34" charset="0"/>
              </a:rPr>
              <a:t> uma tripla RDF comum, onde qualquer um dos elementos da tripla pode ser substituído por uma variável</a:t>
            </a:r>
          </a:p>
          <a:p>
            <a:pPr marL="0" indent="0">
              <a:spcAft>
                <a:spcPts val="1200"/>
              </a:spcAft>
              <a:buNone/>
            </a:pPr>
            <a:endParaRPr lang="pt-BR" sz="2000" b="0" dirty="0" smtClean="0">
              <a:effectLst/>
              <a:latin typeface="Century Gothic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539552" y="4028768"/>
            <a:ext cx="8136904" cy="1902486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pt-BR" sz="1600" dirty="0" smtClean="0">
              <a:solidFill>
                <a:srgbClr val="002060"/>
              </a:solidFill>
            </a:endParaRPr>
          </a:p>
          <a:p>
            <a:r>
              <a:rPr lang="pt-BR" sz="1600" dirty="0" smtClean="0">
                <a:solidFill>
                  <a:srgbClr val="002060"/>
                </a:solidFill>
              </a:rPr>
              <a:t>  ?</a:t>
            </a:r>
            <a:r>
              <a:rPr lang="pt-BR" sz="1600" dirty="0">
                <a:solidFill>
                  <a:srgbClr val="002060"/>
                </a:solidFill>
              </a:rPr>
              <a:t>universidade </a:t>
            </a:r>
            <a:r>
              <a:rPr lang="pt-BR" sz="1600" dirty="0" smtClean="0">
                <a:solidFill>
                  <a:srgbClr val="002060"/>
                </a:solidFill>
              </a:rPr>
              <a:t> </a:t>
            </a:r>
            <a:r>
              <a:rPr lang="pt-BR" sz="1600" dirty="0" err="1" smtClean="0">
                <a:solidFill>
                  <a:srgbClr val="002060"/>
                </a:solidFill>
              </a:rPr>
              <a:t>rdf:type</a:t>
            </a:r>
            <a:r>
              <a:rPr lang="pt-BR" sz="1600" dirty="0" smtClean="0">
                <a:solidFill>
                  <a:srgbClr val="002060"/>
                </a:solidFill>
              </a:rPr>
              <a:t>  </a:t>
            </a:r>
            <a:r>
              <a:rPr lang="pt-BR" sz="1600" dirty="0" err="1" smtClean="0">
                <a:solidFill>
                  <a:srgbClr val="002060"/>
                </a:solidFill>
              </a:rPr>
              <a:t>dbpedia-owl:University</a:t>
            </a:r>
            <a:r>
              <a:rPr lang="pt-BR" sz="1600" dirty="0" smtClean="0">
                <a:solidFill>
                  <a:srgbClr val="002060"/>
                </a:solidFill>
              </a:rPr>
              <a:t> .</a:t>
            </a:r>
          </a:p>
          <a:p>
            <a:endParaRPr lang="pt-BR" sz="1600" dirty="0" smtClean="0">
              <a:solidFill>
                <a:srgbClr val="002060"/>
              </a:solidFill>
            </a:endParaRPr>
          </a:p>
          <a:p>
            <a:r>
              <a:rPr lang="pt-BR" sz="1600" dirty="0" smtClean="0">
                <a:solidFill>
                  <a:srgbClr val="002060"/>
                </a:solidFill>
              </a:rPr>
              <a:t> ?universidade  </a:t>
            </a:r>
            <a:r>
              <a:rPr lang="pt-BR" sz="1600" dirty="0" err="1" smtClean="0">
                <a:solidFill>
                  <a:srgbClr val="002060"/>
                </a:solidFill>
              </a:rPr>
              <a:t>foaf:name</a:t>
            </a:r>
            <a:r>
              <a:rPr lang="pt-BR" sz="1600" dirty="0" smtClean="0">
                <a:solidFill>
                  <a:srgbClr val="002060"/>
                </a:solidFill>
              </a:rPr>
              <a:t>  ?</a:t>
            </a:r>
            <a:r>
              <a:rPr lang="pt-BR" sz="1600" dirty="0" err="1" smtClean="0">
                <a:solidFill>
                  <a:srgbClr val="002060"/>
                </a:solidFill>
              </a:rPr>
              <a:t>nomeUniversidade</a:t>
            </a:r>
            <a:r>
              <a:rPr lang="pt-BR" sz="1600" dirty="0" smtClean="0">
                <a:solidFill>
                  <a:srgbClr val="002060"/>
                </a:solidFill>
              </a:rPr>
              <a:t> .</a:t>
            </a:r>
          </a:p>
          <a:p>
            <a:endParaRPr lang="pt-BR" sz="1600" dirty="0" smtClean="0">
              <a:solidFill>
                <a:srgbClr val="002060"/>
              </a:solidFill>
            </a:endParaRPr>
          </a:p>
          <a:p>
            <a:r>
              <a:rPr lang="pt-BR" sz="1600" dirty="0" smtClean="0">
                <a:solidFill>
                  <a:srgbClr val="002060"/>
                </a:solidFill>
              </a:rPr>
              <a:t> ?</a:t>
            </a:r>
            <a:r>
              <a:rPr lang="pt-BR" sz="1600" dirty="0">
                <a:solidFill>
                  <a:srgbClr val="002060"/>
                </a:solidFill>
              </a:rPr>
              <a:t>universidade </a:t>
            </a:r>
            <a:r>
              <a:rPr lang="pt-BR" sz="1600" dirty="0" smtClean="0">
                <a:solidFill>
                  <a:srgbClr val="002060"/>
                </a:solidFill>
              </a:rPr>
              <a:t> </a:t>
            </a:r>
            <a:r>
              <a:rPr lang="pt-BR" sz="1600" dirty="0" err="1" smtClean="0">
                <a:solidFill>
                  <a:srgbClr val="002060"/>
                </a:solidFill>
              </a:rPr>
              <a:t>dbpedia-owl:country</a:t>
            </a:r>
            <a:r>
              <a:rPr lang="pt-BR" sz="1600" dirty="0" smtClean="0">
                <a:solidFill>
                  <a:srgbClr val="002060"/>
                </a:solidFill>
              </a:rPr>
              <a:t>  </a:t>
            </a:r>
            <a:r>
              <a:rPr lang="pt-BR" sz="1600" dirty="0">
                <a:solidFill>
                  <a:srgbClr val="002060"/>
                </a:solidFill>
              </a:rPr>
              <a:t> </a:t>
            </a:r>
            <a:r>
              <a:rPr lang="pt-BR" sz="1600" dirty="0" smtClean="0">
                <a:solidFill>
                  <a:srgbClr val="002060"/>
                </a:solidFill>
              </a:rPr>
              <a:t>&lt;</a:t>
            </a:r>
            <a:r>
              <a:rPr lang="pt-BR" sz="1600" dirty="0">
                <a:solidFill>
                  <a:srgbClr val="002060"/>
                </a:solidFill>
              </a:rPr>
              <a:t>http://dbpedia.org/resource/Brazil&gt; .</a:t>
            </a:r>
          </a:p>
          <a:p>
            <a:endParaRPr lang="pt-BR" sz="1600" dirty="0" smtClean="0">
              <a:solidFill>
                <a:srgbClr val="002060"/>
              </a:solidFill>
            </a:endParaRPr>
          </a:p>
        </p:txBody>
      </p:sp>
      <p:sp>
        <p:nvSpPr>
          <p:cNvPr id="2" name="Elipse 1"/>
          <p:cNvSpPr/>
          <p:nvPr/>
        </p:nvSpPr>
        <p:spPr>
          <a:xfrm>
            <a:off x="683568" y="5153689"/>
            <a:ext cx="6984776" cy="50755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611560" y="4725143"/>
            <a:ext cx="4896544" cy="42854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/>
          <p:cNvSpPr/>
          <p:nvPr/>
        </p:nvSpPr>
        <p:spPr>
          <a:xfrm>
            <a:off x="683568" y="4221088"/>
            <a:ext cx="4968552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" name="Conector de seta reta 3"/>
          <p:cNvCxnSpPr>
            <a:stCxn id="9" idx="6"/>
            <a:endCxn id="11" idx="1"/>
          </p:cNvCxnSpPr>
          <p:nvPr/>
        </p:nvCxnSpPr>
        <p:spPr>
          <a:xfrm>
            <a:off x="5652120" y="4437112"/>
            <a:ext cx="1119262" cy="1033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/>
          <p:cNvSpPr txBox="1"/>
          <p:nvPr/>
        </p:nvSpPr>
        <p:spPr>
          <a:xfrm>
            <a:off x="6771382" y="4355812"/>
            <a:ext cx="1833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002060"/>
                </a:solidFill>
              </a:rPr>
              <a:t>Padrão de Tripla</a:t>
            </a:r>
            <a:endParaRPr lang="pt-BR" dirty="0">
              <a:solidFill>
                <a:srgbClr val="002060"/>
              </a:solidFill>
            </a:endParaRPr>
          </a:p>
        </p:txBody>
      </p:sp>
      <p:cxnSp>
        <p:nvCxnSpPr>
          <p:cNvPr id="13" name="Conector de seta reta 12"/>
          <p:cNvCxnSpPr>
            <a:stCxn id="8" idx="6"/>
            <a:endCxn id="11" idx="1"/>
          </p:cNvCxnSpPr>
          <p:nvPr/>
        </p:nvCxnSpPr>
        <p:spPr>
          <a:xfrm flipV="1">
            <a:off x="5508104" y="4540478"/>
            <a:ext cx="1263278" cy="3989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>
            <a:stCxn id="2" idx="7"/>
            <a:endCxn id="11" idx="1"/>
          </p:cNvCxnSpPr>
          <p:nvPr/>
        </p:nvCxnSpPr>
        <p:spPr>
          <a:xfrm flipV="1">
            <a:off x="6645447" y="4540478"/>
            <a:ext cx="125935" cy="6875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6611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>
                <a:solidFill>
                  <a:schemeClr val="bg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Modificadores de Consulta </a:t>
            </a:r>
            <a:endParaRPr lang="pt-BR" sz="2400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7238" y="1196752"/>
            <a:ext cx="7918450" cy="5040560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pt-BR" sz="2000" b="0" dirty="0" smtClean="0">
                <a:effectLst/>
                <a:latin typeface="Century Gothic" pitchFamily="34" charset="0"/>
              </a:rPr>
              <a:t>Permitem reorganizar o resultado da consulta, através de ordenação, eliminação de resultados duplicados, entre outras modificações.</a:t>
            </a:r>
          </a:p>
          <a:p>
            <a:pPr>
              <a:spcAft>
                <a:spcPts val="1200"/>
              </a:spcAft>
            </a:pPr>
            <a:r>
              <a:rPr lang="pt-BR" sz="2000" b="0" dirty="0" smtClean="0">
                <a:effectLst/>
                <a:latin typeface="Century Gothic" pitchFamily="34" charset="0"/>
              </a:rPr>
              <a:t>Os principais modificadores de consulta disponíveis no SPARQL são os seguintes:</a:t>
            </a:r>
          </a:p>
          <a:p>
            <a:pPr lvl="2">
              <a:spcAft>
                <a:spcPts val="1200"/>
              </a:spcAft>
            </a:pPr>
            <a:r>
              <a:rPr lang="pt-BR" sz="1800" b="1" dirty="0" smtClean="0">
                <a:effectLst/>
                <a:latin typeface="Century Gothic" pitchFamily="34" charset="0"/>
              </a:rPr>
              <a:t>ORDER BY</a:t>
            </a:r>
          </a:p>
          <a:p>
            <a:pPr lvl="2">
              <a:spcAft>
                <a:spcPts val="1200"/>
              </a:spcAft>
            </a:pPr>
            <a:r>
              <a:rPr lang="pt-BR" sz="1800" b="1" dirty="0" smtClean="0">
                <a:effectLst/>
                <a:latin typeface="Century Gothic" pitchFamily="34" charset="0"/>
              </a:rPr>
              <a:t>DISTINCT</a:t>
            </a:r>
          </a:p>
          <a:p>
            <a:pPr lvl="2">
              <a:spcAft>
                <a:spcPts val="1200"/>
              </a:spcAft>
            </a:pPr>
            <a:r>
              <a:rPr lang="pt-BR" sz="1800" b="1" dirty="0" smtClean="0">
                <a:effectLst/>
                <a:latin typeface="Century Gothic" pitchFamily="34" charset="0"/>
              </a:rPr>
              <a:t>LIMIT</a:t>
            </a:r>
          </a:p>
          <a:p>
            <a:pPr lvl="2">
              <a:spcAft>
                <a:spcPts val="1200"/>
              </a:spcAft>
            </a:pPr>
            <a:r>
              <a:rPr lang="pt-BR" sz="1800" b="1" dirty="0" smtClean="0">
                <a:effectLst/>
                <a:latin typeface="Century Gothic" pitchFamily="34" charset="0"/>
              </a:rPr>
              <a:t>OFFSET</a:t>
            </a:r>
            <a:endParaRPr lang="pt-BR" sz="1800" b="1" dirty="0">
              <a:effectLst/>
              <a:latin typeface="Century Gothic" pitchFamily="34" charset="0"/>
            </a:endParaRPr>
          </a:p>
          <a:p>
            <a:pPr marL="0" indent="0">
              <a:spcAft>
                <a:spcPts val="1200"/>
              </a:spcAft>
              <a:buNone/>
            </a:pPr>
            <a:r>
              <a:rPr lang="pt-BR" b="0" dirty="0" smtClean="0">
                <a:effectLst/>
                <a:latin typeface="Century Gothic" pitchFamily="34" charset="0"/>
              </a:rPr>
              <a:t>	</a:t>
            </a:r>
          </a:p>
          <a:p>
            <a:pPr marL="0" indent="0">
              <a:spcAft>
                <a:spcPts val="1200"/>
              </a:spcAft>
              <a:buNone/>
            </a:pPr>
            <a:endParaRPr lang="pt-BR" sz="2000" b="0" dirty="0">
              <a:effectLst/>
              <a:latin typeface="Century Gothic" pitchFamily="34" charset="0"/>
            </a:endParaRPr>
          </a:p>
          <a:p>
            <a:pPr marL="0" indent="0">
              <a:spcAft>
                <a:spcPts val="1200"/>
              </a:spcAft>
              <a:buNone/>
            </a:pPr>
            <a:endParaRPr lang="pt-BR" sz="2000" b="0" dirty="0">
              <a:effectLst/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396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>
                <a:solidFill>
                  <a:schemeClr val="bg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ORDER BY</a:t>
            </a:r>
            <a:endParaRPr lang="pt-BR" sz="2400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7238" y="1196752"/>
            <a:ext cx="7918450" cy="5040560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pt-BR" sz="2000" b="0" dirty="0" smtClean="0">
                <a:effectLst/>
                <a:latin typeface="Century Gothic" pitchFamily="34" charset="0"/>
              </a:rPr>
              <a:t>Cláusula que especifica a ordem das soluções do resultado</a:t>
            </a:r>
          </a:p>
          <a:p>
            <a:pPr>
              <a:spcAft>
                <a:spcPts val="1200"/>
              </a:spcAft>
            </a:pPr>
            <a:r>
              <a:rPr lang="pt-BR" sz="2000" b="0" dirty="0" smtClean="0">
                <a:effectLst/>
                <a:latin typeface="Century Gothic" pitchFamily="34" charset="0"/>
              </a:rPr>
              <a:t>É formada por uma sequência de variáveis da consulta, indicando os comparadores utilizados para a ordenação </a:t>
            </a:r>
          </a:p>
          <a:p>
            <a:pPr>
              <a:spcAft>
                <a:spcPts val="1200"/>
              </a:spcAft>
            </a:pPr>
            <a:r>
              <a:rPr lang="pt-BR" sz="2000" b="0" dirty="0" smtClean="0">
                <a:effectLst/>
                <a:latin typeface="Century Gothic" pitchFamily="34" charset="0"/>
              </a:rPr>
              <a:t>Pode ser aplicado, em cada variável, a função </a:t>
            </a:r>
            <a:r>
              <a:rPr lang="pt-BR" sz="2000" dirty="0" smtClean="0">
                <a:effectLst/>
                <a:latin typeface="Century Gothic" pitchFamily="34" charset="0"/>
              </a:rPr>
              <a:t>ASC() </a:t>
            </a:r>
            <a:r>
              <a:rPr lang="pt-BR" sz="2000" b="0" dirty="0" smtClean="0">
                <a:effectLst/>
                <a:latin typeface="Century Gothic" pitchFamily="34" charset="0"/>
              </a:rPr>
              <a:t>ou </a:t>
            </a:r>
            <a:r>
              <a:rPr lang="pt-BR" sz="2000" dirty="0" smtClean="0">
                <a:effectLst/>
                <a:latin typeface="Century Gothic" pitchFamily="34" charset="0"/>
              </a:rPr>
              <a:t>DESC()</a:t>
            </a:r>
            <a:r>
              <a:rPr lang="pt-BR" sz="2000" b="0" dirty="0" smtClean="0">
                <a:effectLst/>
                <a:latin typeface="Century Gothic" pitchFamily="34" charset="0"/>
              </a:rPr>
              <a:t>,</a:t>
            </a:r>
            <a:r>
              <a:rPr lang="pt-BR" sz="2000" dirty="0" smtClean="0">
                <a:effectLst/>
                <a:latin typeface="Century Gothic" pitchFamily="34" charset="0"/>
              </a:rPr>
              <a:t> </a:t>
            </a:r>
            <a:r>
              <a:rPr lang="pt-BR" sz="2000" b="0" dirty="0" smtClean="0">
                <a:effectLst/>
                <a:latin typeface="Century Gothic" pitchFamily="34" charset="0"/>
              </a:rPr>
              <a:t>indicando se a ordem considerada é crescente ou descendente</a:t>
            </a:r>
          </a:p>
          <a:p>
            <a:pPr lvl="2">
              <a:spcAft>
                <a:spcPts val="1200"/>
              </a:spcAft>
            </a:pPr>
            <a:r>
              <a:rPr lang="en-US" sz="1600" dirty="0" smtClean="0">
                <a:effectLst/>
                <a:latin typeface="Century Gothic" pitchFamily="34" charset="0"/>
              </a:rPr>
              <a:t>Default: ASC</a:t>
            </a:r>
            <a:endParaRPr lang="pt-BR" sz="1600" b="0" dirty="0" smtClean="0">
              <a:effectLst/>
              <a:latin typeface="Century Gothic" pitchFamily="34" charset="0"/>
            </a:endParaRPr>
          </a:p>
          <a:p>
            <a:pPr>
              <a:spcAft>
                <a:spcPts val="1200"/>
              </a:spcAft>
            </a:pPr>
            <a:r>
              <a:rPr lang="pt-BR" sz="2000" b="0" dirty="0" smtClean="0">
                <a:effectLst/>
                <a:latin typeface="Century Gothic" pitchFamily="34" charset="0"/>
              </a:rPr>
              <a:t>Selecionando o nome das universidades brasileiras em ordem alfabética decrescente:</a:t>
            </a:r>
            <a:endParaRPr lang="pt-BR" sz="2000" b="0" dirty="0">
              <a:effectLst/>
              <a:latin typeface="Century Gothic" pitchFamily="34" charset="0"/>
            </a:endParaRPr>
          </a:p>
          <a:p>
            <a:pPr marL="0" indent="0">
              <a:spcAft>
                <a:spcPts val="1200"/>
              </a:spcAft>
              <a:buNone/>
            </a:pPr>
            <a:r>
              <a:rPr lang="pt-BR" b="0" dirty="0" smtClean="0">
                <a:effectLst/>
                <a:latin typeface="Century Gothic" pitchFamily="34" charset="0"/>
              </a:rPr>
              <a:t>	</a:t>
            </a:r>
          </a:p>
          <a:p>
            <a:pPr marL="0" indent="0">
              <a:spcAft>
                <a:spcPts val="1200"/>
              </a:spcAft>
              <a:buNone/>
            </a:pPr>
            <a:endParaRPr lang="pt-BR" sz="2000" b="0" dirty="0">
              <a:effectLst/>
              <a:latin typeface="Century Gothic" pitchFamily="34" charset="0"/>
            </a:endParaRPr>
          </a:p>
          <a:p>
            <a:pPr marL="0" indent="0">
              <a:spcAft>
                <a:spcPts val="1200"/>
              </a:spcAft>
              <a:buNone/>
            </a:pPr>
            <a:endParaRPr lang="pt-BR" sz="2000" b="0" dirty="0">
              <a:effectLst/>
              <a:latin typeface="Century Gothic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1043608" y="4869160"/>
            <a:ext cx="7848872" cy="1584176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600" dirty="0" smtClean="0">
                <a:solidFill>
                  <a:srgbClr val="002060"/>
                </a:solidFill>
              </a:rPr>
              <a:t>PREFIX ...</a:t>
            </a:r>
          </a:p>
          <a:p>
            <a:r>
              <a:rPr lang="pt-BR" sz="1600" dirty="0" smtClean="0">
                <a:solidFill>
                  <a:srgbClr val="002060"/>
                </a:solidFill>
              </a:rPr>
              <a:t>SELECT ?</a:t>
            </a:r>
            <a:r>
              <a:rPr lang="pt-BR" sz="1600" dirty="0" err="1" smtClean="0">
                <a:solidFill>
                  <a:srgbClr val="002060"/>
                </a:solidFill>
              </a:rPr>
              <a:t>nomeUniversidade</a:t>
            </a:r>
            <a:r>
              <a:rPr lang="pt-BR" sz="1600" dirty="0" smtClean="0">
                <a:solidFill>
                  <a:srgbClr val="002060"/>
                </a:solidFill>
              </a:rPr>
              <a:t> </a:t>
            </a:r>
            <a:endParaRPr lang="pt-BR" sz="1600" dirty="0">
              <a:solidFill>
                <a:srgbClr val="002060"/>
              </a:solidFill>
            </a:endParaRPr>
          </a:p>
          <a:p>
            <a:r>
              <a:rPr lang="pt-BR" sz="1600" dirty="0" smtClean="0">
                <a:solidFill>
                  <a:srgbClr val="002060"/>
                </a:solidFill>
              </a:rPr>
              <a:t>WHERE </a:t>
            </a:r>
          </a:p>
          <a:p>
            <a:r>
              <a:rPr lang="pt-BR" sz="1600" dirty="0" smtClean="0">
                <a:solidFill>
                  <a:srgbClr val="002060"/>
                </a:solidFill>
              </a:rPr>
              <a:t>{ ... }</a:t>
            </a:r>
          </a:p>
          <a:p>
            <a:endParaRPr lang="pt-BR" sz="1600" dirty="0" smtClean="0">
              <a:solidFill>
                <a:srgbClr val="002060"/>
              </a:solidFill>
            </a:endParaRPr>
          </a:p>
          <a:p>
            <a:r>
              <a:rPr lang="pt-BR" sz="1600" b="1" dirty="0" smtClean="0">
                <a:solidFill>
                  <a:srgbClr val="002060"/>
                </a:solidFill>
              </a:rPr>
              <a:t>ORDER BY </a:t>
            </a:r>
            <a:r>
              <a:rPr lang="pt-BR" sz="1600" dirty="0" smtClean="0">
                <a:solidFill>
                  <a:srgbClr val="002060"/>
                </a:solidFill>
              </a:rPr>
              <a:t>DESC(?</a:t>
            </a:r>
            <a:r>
              <a:rPr lang="pt-BR" sz="1600" dirty="0" err="1" smtClean="0">
                <a:solidFill>
                  <a:srgbClr val="002060"/>
                </a:solidFill>
              </a:rPr>
              <a:t>nomeUniversidade</a:t>
            </a:r>
            <a:r>
              <a:rPr lang="pt-BR" sz="1600" dirty="0" smtClean="0">
                <a:solidFill>
                  <a:srgbClr val="002060"/>
                </a:solidFill>
              </a:rPr>
              <a:t>)</a:t>
            </a:r>
            <a:endParaRPr lang="pt-BR" sz="1600" dirty="0">
              <a:solidFill>
                <a:srgbClr val="002060"/>
              </a:solidFill>
            </a:endParaRPr>
          </a:p>
          <a:p>
            <a:endParaRPr lang="pt-BR" sz="1600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36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>
                <a:solidFill>
                  <a:schemeClr val="bg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RDF</a:t>
            </a:r>
            <a:endParaRPr lang="pt-BR" sz="2400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7238" y="1196752"/>
            <a:ext cx="7918450" cy="4624387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pt-BR" sz="2000" b="0" dirty="0" smtClean="0">
                <a:effectLst/>
                <a:latin typeface="Century Gothic" pitchFamily="34" charset="0"/>
              </a:rPr>
              <a:t>Modelo de Dados que representa informação através de grafos constituídos por </a:t>
            </a:r>
            <a:r>
              <a:rPr lang="pt-BR" sz="2000" dirty="0" smtClean="0">
                <a:effectLst/>
                <a:latin typeface="Century Gothic" pitchFamily="34" charset="0"/>
              </a:rPr>
              <a:t>triplas</a:t>
            </a:r>
          </a:p>
          <a:p>
            <a:pPr>
              <a:spcAft>
                <a:spcPts val="1200"/>
              </a:spcAft>
            </a:pPr>
            <a:r>
              <a:rPr lang="pt-BR" sz="2000" b="0" dirty="0" smtClean="0">
                <a:effectLst/>
                <a:latin typeface="Century Gothic" pitchFamily="34" charset="0"/>
              </a:rPr>
              <a:t>Elementos de uma tripla: Sujeito, Predicado e Objeto</a:t>
            </a:r>
          </a:p>
          <a:p>
            <a:pPr>
              <a:spcAft>
                <a:spcPts val="1200"/>
              </a:spcAft>
            </a:pPr>
            <a:r>
              <a:rPr lang="pt-BR" sz="2000" b="0" dirty="0" smtClean="0">
                <a:effectLst/>
                <a:latin typeface="Century Gothic" pitchFamily="34" charset="0"/>
              </a:rPr>
              <a:t>Uma tripla RDF do </a:t>
            </a:r>
            <a:r>
              <a:rPr lang="pt-BR" sz="2000" b="0" dirty="0" err="1" smtClean="0">
                <a:effectLst/>
                <a:latin typeface="Century Gothic" pitchFamily="34" charset="0"/>
              </a:rPr>
              <a:t>DBPedia</a:t>
            </a:r>
            <a:r>
              <a:rPr lang="pt-BR" sz="2000" b="0" dirty="0" smtClean="0">
                <a:effectLst/>
                <a:latin typeface="Century Gothic" pitchFamily="34" charset="0"/>
              </a:rPr>
              <a:t>:</a:t>
            </a:r>
            <a:endParaRPr lang="pt-BR" sz="1800" b="0" dirty="0" smtClean="0">
              <a:effectLst/>
              <a:latin typeface="Century Gothic" pitchFamily="34" charset="0"/>
            </a:endParaRPr>
          </a:p>
        </p:txBody>
      </p:sp>
      <p:sp>
        <p:nvSpPr>
          <p:cNvPr id="2" name="Elipse 1"/>
          <p:cNvSpPr/>
          <p:nvPr/>
        </p:nvSpPr>
        <p:spPr>
          <a:xfrm>
            <a:off x="1691680" y="3068960"/>
            <a:ext cx="4320480" cy="93610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rgbClr val="002060"/>
                </a:solidFill>
              </a:rPr>
              <a:t>http</a:t>
            </a:r>
            <a:r>
              <a:rPr lang="pt-BR" sz="1400" dirty="0">
                <a:solidFill>
                  <a:srgbClr val="002060"/>
                </a:solidFill>
              </a:rPr>
              <a:t>://</a:t>
            </a:r>
            <a:r>
              <a:rPr lang="pt-BR" sz="1400" dirty="0" smtClean="0">
                <a:solidFill>
                  <a:srgbClr val="002060"/>
                </a:solidFill>
              </a:rPr>
              <a:t>dbpedia.org/resource/</a:t>
            </a:r>
          </a:p>
          <a:p>
            <a:pPr algn="ctr"/>
            <a:r>
              <a:rPr lang="pt-BR" sz="1400" dirty="0" err="1" smtClean="0">
                <a:solidFill>
                  <a:srgbClr val="002060"/>
                </a:solidFill>
              </a:rPr>
              <a:t>Federal_University_of_Pernambuco</a:t>
            </a:r>
            <a:endParaRPr lang="pt-BR" sz="1400" dirty="0">
              <a:solidFill>
                <a:srgbClr val="002060"/>
              </a:solidFill>
            </a:endParaRPr>
          </a:p>
        </p:txBody>
      </p:sp>
      <p:sp>
        <p:nvSpPr>
          <p:cNvPr id="5" name="Elipse 4"/>
          <p:cNvSpPr/>
          <p:nvPr/>
        </p:nvSpPr>
        <p:spPr>
          <a:xfrm>
            <a:off x="2123728" y="5013176"/>
            <a:ext cx="3456384" cy="100811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pt-BR" sz="1400" dirty="0">
                <a:solidFill>
                  <a:srgbClr val="002060"/>
                </a:solidFill>
              </a:rPr>
              <a:t>http://</a:t>
            </a:r>
            <a:r>
              <a:rPr lang="pt-BR" sz="1400" dirty="0" smtClean="0">
                <a:solidFill>
                  <a:srgbClr val="002060"/>
                </a:solidFill>
              </a:rPr>
              <a:t>dbpedia.org/resource/</a:t>
            </a:r>
          </a:p>
          <a:p>
            <a:pPr lvl="0" algn="ctr"/>
            <a:r>
              <a:rPr lang="pt-BR" sz="1400" dirty="0" smtClean="0">
                <a:solidFill>
                  <a:srgbClr val="002060"/>
                </a:solidFill>
              </a:rPr>
              <a:t>Recife</a:t>
            </a:r>
            <a:endParaRPr lang="pt-BR" sz="1400" dirty="0">
              <a:solidFill>
                <a:srgbClr val="002060"/>
              </a:solidFill>
            </a:endParaRPr>
          </a:p>
        </p:txBody>
      </p:sp>
      <p:cxnSp>
        <p:nvCxnSpPr>
          <p:cNvPr id="4" name="Conector de seta reta 3"/>
          <p:cNvCxnSpPr>
            <a:stCxn id="2" idx="4"/>
            <a:endCxn id="5" idx="0"/>
          </p:cNvCxnSpPr>
          <p:nvPr/>
        </p:nvCxnSpPr>
        <p:spPr>
          <a:xfrm>
            <a:off x="3851920" y="4005064"/>
            <a:ext cx="0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3803980" y="4293096"/>
            <a:ext cx="14881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>
                <a:solidFill>
                  <a:srgbClr val="002060"/>
                </a:solidFill>
              </a:rPr>
              <a:t>dbpedia-owl:city</a:t>
            </a:r>
            <a:endParaRPr lang="pt-BR" sz="1600" dirty="0">
              <a:solidFill>
                <a:srgbClr val="002060"/>
              </a:solidFill>
            </a:endParaRPr>
          </a:p>
        </p:txBody>
      </p:sp>
      <p:pic>
        <p:nvPicPr>
          <p:cNvPr id="1026" name="Picture 2" descr="http://fadyart.com/en/images/stories/rdf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2677986"/>
            <a:ext cx="1177378" cy="1285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6156176" y="3320634"/>
            <a:ext cx="100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002060"/>
                </a:solidFill>
              </a:rPr>
              <a:t>Sujeito</a:t>
            </a:r>
            <a:endParaRPr lang="pt-BR" b="1" dirty="0">
              <a:solidFill>
                <a:srgbClr val="002060"/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6220363" y="4293096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002060"/>
                </a:solidFill>
              </a:rPr>
              <a:t>Predicado</a:t>
            </a:r>
            <a:endParaRPr lang="pt-BR" b="1" dirty="0">
              <a:solidFill>
                <a:srgbClr val="002060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6228184" y="5315892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002060"/>
                </a:solidFill>
              </a:rPr>
              <a:t>Objeto</a:t>
            </a:r>
            <a:endParaRPr lang="pt-BR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4555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/>
      <p:bldP spid="1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>
                <a:solidFill>
                  <a:schemeClr val="bg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DISTINCT</a:t>
            </a:r>
            <a:endParaRPr lang="pt-BR" sz="2400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7238" y="1196752"/>
            <a:ext cx="7918450" cy="5040560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pt-BR" sz="2000" b="0" dirty="0" smtClean="0">
                <a:effectLst/>
                <a:latin typeface="Century Gothic" pitchFamily="34" charset="0"/>
              </a:rPr>
              <a:t>Modificador que elimina resultados duplicados, ou seja, não haverá conjunto de valores repetidos para as variáveis especificadas na cláusula SELECT</a:t>
            </a:r>
          </a:p>
          <a:p>
            <a:pPr>
              <a:spcAft>
                <a:spcPts val="1200"/>
              </a:spcAft>
            </a:pPr>
            <a:r>
              <a:rPr lang="pt-BR" sz="2000" b="0" dirty="0" smtClean="0">
                <a:effectLst/>
                <a:latin typeface="Century Gothic" pitchFamily="34" charset="0"/>
              </a:rPr>
              <a:t>Selecionando os nomes distintos de universidades brasileiras: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pt-BR" b="0" dirty="0" smtClean="0">
                <a:effectLst/>
                <a:latin typeface="Century Gothic" pitchFamily="34" charset="0"/>
              </a:rPr>
              <a:t>	</a:t>
            </a:r>
          </a:p>
          <a:p>
            <a:pPr marL="0" indent="0">
              <a:spcAft>
                <a:spcPts val="1200"/>
              </a:spcAft>
              <a:buNone/>
            </a:pPr>
            <a:endParaRPr lang="pt-BR" sz="2000" b="0" dirty="0">
              <a:effectLst/>
              <a:latin typeface="Century Gothic" pitchFamily="34" charset="0"/>
            </a:endParaRPr>
          </a:p>
          <a:p>
            <a:pPr marL="0" indent="0">
              <a:spcAft>
                <a:spcPts val="1200"/>
              </a:spcAft>
              <a:buNone/>
            </a:pPr>
            <a:endParaRPr lang="pt-BR" sz="2000" b="0" dirty="0">
              <a:effectLst/>
              <a:latin typeface="Century Gothic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1043608" y="3068960"/>
            <a:ext cx="7848872" cy="3024336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600" dirty="0">
                <a:solidFill>
                  <a:srgbClr val="002060"/>
                </a:solidFill>
              </a:rPr>
              <a:t>PREFIX </a:t>
            </a:r>
            <a:r>
              <a:rPr lang="pt-BR" sz="1600" dirty="0" smtClean="0">
                <a:solidFill>
                  <a:srgbClr val="002060"/>
                </a:solidFill>
              </a:rPr>
              <a:t>...</a:t>
            </a:r>
            <a:endParaRPr lang="pt-BR" sz="1600" dirty="0">
              <a:solidFill>
                <a:srgbClr val="002060"/>
              </a:solidFill>
            </a:endParaRPr>
          </a:p>
          <a:p>
            <a:endParaRPr lang="pt-BR" sz="1600" dirty="0">
              <a:solidFill>
                <a:srgbClr val="002060"/>
              </a:solidFill>
            </a:endParaRPr>
          </a:p>
          <a:p>
            <a:r>
              <a:rPr lang="pt-BR" sz="1600" dirty="0" smtClean="0">
                <a:solidFill>
                  <a:srgbClr val="002060"/>
                </a:solidFill>
              </a:rPr>
              <a:t>SELECT </a:t>
            </a:r>
            <a:r>
              <a:rPr lang="pt-BR" sz="1600" b="1" dirty="0" smtClean="0">
                <a:solidFill>
                  <a:srgbClr val="002060"/>
                </a:solidFill>
              </a:rPr>
              <a:t>DISTINCT</a:t>
            </a:r>
            <a:r>
              <a:rPr lang="pt-BR" sz="1600" dirty="0" smtClean="0">
                <a:solidFill>
                  <a:srgbClr val="002060"/>
                </a:solidFill>
              </a:rPr>
              <a:t> ?</a:t>
            </a:r>
            <a:r>
              <a:rPr lang="pt-BR" sz="1600" dirty="0" err="1" smtClean="0">
                <a:solidFill>
                  <a:srgbClr val="002060"/>
                </a:solidFill>
              </a:rPr>
              <a:t>nomeUniversidade</a:t>
            </a:r>
            <a:r>
              <a:rPr lang="pt-BR" sz="1600" dirty="0" smtClean="0">
                <a:solidFill>
                  <a:srgbClr val="002060"/>
                </a:solidFill>
              </a:rPr>
              <a:t> </a:t>
            </a:r>
            <a:endParaRPr lang="pt-BR" sz="1600" dirty="0">
              <a:solidFill>
                <a:srgbClr val="002060"/>
              </a:solidFill>
            </a:endParaRPr>
          </a:p>
          <a:p>
            <a:r>
              <a:rPr lang="pt-BR" sz="1600" dirty="0" smtClean="0">
                <a:solidFill>
                  <a:srgbClr val="002060"/>
                </a:solidFill>
              </a:rPr>
              <a:t>WHERE </a:t>
            </a:r>
          </a:p>
          <a:p>
            <a:r>
              <a:rPr lang="pt-BR" sz="1600" dirty="0" smtClean="0">
                <a:solidFill>
                  <a:srgbClr val="002060"/>
                </a:solidFill>
              </a:rPr>
              <a:t>{</a:t>
            </a:r>
          </a:p>
          <a:p>
            <a:r>
              <a:rPr lang="pt-BR" sz="1600" dirty="0" smtClean="0">
                <a:solidFill>
                  <a:srgbClr val="002060"/>
                </a:solidFill>
              </a:rPr>
              <a:t>	?universidade  </a:t>
            </a:r>
            <a:r>
              <a:rPr lang="pt-BR" sz="1600" dirty="0" err="1" smtClean="0">
                <a:solidFill>
                  <a:srgbClr val="002060"/>
                </a:solidFill>
              </a:rPr>
              <a:t>rdf:type</a:t>
            </a:r>
            <a:r>
              <a:rPr lang="pt-BR" sz="1600" dirty="0" smtClean="0">
                <a:solidFill>
                  <a:srgbClr val="002060"/>
                </a:solidFill>
              </a:rPr>
              <a:t>  </a:t>
            </a:r>
            <a:r>
              <a:rPr lang="pt-BR" sz="1600" dirty="0" err="1" smtClean="0">
                <a:solidFill>
                  <a:srgbClr val="002060"/>
                </a:solidFill>
              </a:rPr>
              <a:t>dbpedia-owl:University</a:t>
            </a:r>
            <a:r>
              <a:rPr lang="pt-BR" sz="1600" dirty="0" smtClean="0">
                <a:solidFill>
                  <a:srgbClr val="002060"/>
                </a:solidFill>
              </a:rPr>
              <a:t> .</a:t>
            </a:r>
          </a:p>
          <a:p>
            <a:r>
              <a:rPr lang="pt-BR" sz="1600" dirty="0" smtClean="0">
                <a:solidFill>
                  <a:srgbClr val="002060"/>
                </a:solidFill>
              </a:rPr>
              <a:t>	?universidade  </a:t>
            </a:r>
            <a:r>
              <a:rPr lang="pt-BR" sz="1600" dirty="0" err="1" smtClean="0">
                <a:solidFill>
                  <a:srgbClr val="002060"/>
                </a:solidFill>
              </a:rPr>
              <a:t>foaf:name</a:t>
            </a:r>
            <a:r>
              <a:rPr lang="pt-BR" sz="1600" dirty="0" smtClean="0">
                <a:solidFill>
                  <a:srgbClr val="002060"/>
                </a:solidFill>
              </a:rPr>
              <a:t>  ?</a:t>
            </a:r>
            <a:r>
              <a:rPr lang="pt-BR" sz="1600" dirty="0" err="1" smtClean="0">
                <a:solidFill>
                  <a:srgbClr val="002060"/>
                </a:solidFill>
              </a:rPr>
              <a:t>nomeUniversidade</a:t>
            </a:r>
            <a:r>
              <a:rPr lang="pt-BR" sz="1600" dirty="0" smtClean="0">
                <a:solidFill>
                  <a:srgbClr val="002060"/>
                </a:solidFill>
              </a:rPr>
              <a:t> .</a:t>
            </a:r>
          </a:p>
          <a:p>
            <a:r>
              <a:rPr lang="pt-BR" sz="1600" dirty="0" smtClean="0">
                <a:solidFill>
                  <a:srgbClr val="002060"/>
                </a:solidFill>
              </a:rPr>
              <a:t>	?universidade  </a:t>
            </a:r>
            <a:r>
              <a:rPr lang="pt-BR" sz="1600" dirty="0" err="1" smtClean="0">
                <a:solidFill>
                  <a:srgbClr val="002060"/>
                </a:solidFill>
              </a:rPr>
              <a:t>dbpedia-owl:country</a:t>
            </a:r>
            <a:r>
              <a:rPr lang="pt-BR" sz="1600" dirty="0" smtClean="0">
                <a:solidFill>
                  <a:srgbClr val="002060"/>
                </a:solidFill>
              </a:rPr>
              <a:t>  &lt;http://dbpedia.org/resource/Brazil&gt; .</a:t>
            </a:r>
          </a:p>
          <a:p>
            <a:r>
              <a:rPr lang="pt-BR" sz="1600" dirty="0" smtClean="0">
                <a:solidFill>
                  <a:srgbClr val="002060"/>
                </a:solidFill>
              </a:rPr>
              <a:t>}</a:t>
            </a:r>
          </a:p>
          <a:p>
            <a:endParaRPr lang="pt-BR" sz="1600" dirty="0" smtClean="0">
              <a:solidFill>
                <a:srgbClr val="002060"/>
              </a:solidFill>
            </a:endParaRPr>
          </a:p>
          <a:p>
            <a:r>
              <a:rPr lang="pt-BR" sz="1600" dirty="0" smtClean="0">
                <a:solidFill>
                  <a:srgbClr val="002060"/>
                </a:solidFill>
              </a:rPr>
              <a:t>ORDER BY ?</a:t>
            </a:r>
            <a:r>
              <a:rPr lang="pt-BR" sz="1600" dirty="0" err="1" smtClean="0">
                <a:solidFill>
                  <a:srgbClr val="002060"/>
                </a:solidFill>
              </a:rPr>
              <a:t>nomeUniversidade</a:t>
            </a:r>
            <a:endParaRPr lang="pt-BR" sz="1600" dirty="0">
              <a:solidFill>
                <a:srgbClr val="002060"/>
              </a:solidFill>
            </a:endParaRPr>
          </a:p>
          <a:p>
            <a:endParaRPr lang="pt-BR" sz="1600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587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>
                <a:solidFill>
                  <a:schemeClr val="bg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LIMIT</a:t>
            </a:r>
            <a:endParaRPr lang="pt-BR" sz="2400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7238" y="1196752"/>
            <a:ext cx="7918450" cy="5040560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pt-BR" sz="2000" b="0" dirty="0" smtClean="0">
                <a:effectLst/>
                <a:latin typeface="Century Gothic" pitchFamily="34" charset="0"/>
              </a:rPr>
              <a:t>Cláusula que especifica um limite superior do número de resultados retornados pela consulta</a:t>
            </a:r>
          </a:p>
          <a:p>
            <a:pPr>
              <a:spcAft>
                <a:spcPts val="1200"/>
              </a:spcAft>
            </a:pPr>
            <a:r>
              <a:rPr lang="pt-BR" sz="2000" b="0" dirty="0" smtClean="0">
                <a:effectLst/>
                <a:latin typeface="Century Gothic" pitchFamily="34" charset="0"/>
              </a:rPr>
              <a:t>Selecionando as dez primeiras universidades brasileiras, segundo a ordem alfabética: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pt-BR" b="0" dirty="0" smtClean="0">
                <a:effectLst/>
                <a:latin typeface="Century Gothic" pitchFamily="34" charset="0"/>
              </a:rPr>
              <a:t>	</a:t>
            </a:r>
          </a:p>
          <a:p>
            <a:pPr marL="0" indent="0">
              <a:spcAft>
                <a:spcPts val="1200"/>
              </a:spcAft>
              <a:buNone/>
            </a:pPr>
            <a:endParaRPr lang="pt-BR" sz="2000" b="0" dirty="0">
              <a:effectLst/>
              <a:latin typeface="Century Gothic" pitchFamily="34" charset="0"/>
            </a:endParaRPr>
          </a:p>
          <a:p>
            <a:pPr marL="0" indent="0">
              <a:spcAft>
                <a:spcPts val="1200"/>
              </a:spcAft>
              <a:buNone/>
            </a:pPr>
            <a:endParaRPr lang="pt-BR" sz="2000" b="0" dirty="0">
              <a:effectLst/>
              <a:latin typeface="Century Gothic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1043608" y="2924944"/>
            <a:ext cx="7848872" cy="3024336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600" dirty="0">
                <a:solidFill>
                  <a:srgbClr val="002060"/>
                </a:solidFill>
              </a:rPr>
              <a:t>PREFIX </a:t>
            </a:r>
            <a:r>
              <a:rPr lang="pt-BR" sz="1600" dirty="0" smtClean="0">
                <a:solidFill>
                  <a:srgbClr val="002060"/>
                </a:solidFill>
              </a:rPr>
              <a:t>...</a:t>
            </a:r>
            <a:endParaRPr lang="pt-BR" sz="1600" dirty="0">
              <a:solidFill>
                <a:srgbClr val="002060"/>
              </a:solidFill>
            </a:endParaRPr>
          </a:p>
          <a:p>
            <a:endParaRPr lang="pt-BR" sz="1600" dirty="0">
              <a:solidFill>
                <a:srgbClr val="002060"/>
              </a:solidFill>
            </a:endParaRPr>
          </a:p>
          <a:p>
            <a:r>
              <a:rPr lang="pt-BR" sz="1600" dirty="0" smtClean="0">
                <a:solidFill>
                  <a:srgbClr val="002060"/>
                </a:solidFill>
              </a:rPr>
              <a:t>SELECT DISTINCT ?</a:t>
            </a:r>
            <a:r>
              <a:rPr lang="pt-BR" sz="1600" dirty="0" err="1" smtClean="0">
                <a:solidFill>
                  <a:srgbClr val="002060"/>
                </a:solidFill>
              </a:rPr>
              <a:t>nomeUniversidade</a:t>
            </a:r>
            <a:r>
              <a:rPr lang="pt-BR" sz="1600" dirty="0" smtClean="0">
                <a:solidFill>
                  <a:srgbClr val="002060"/>
                </a:solidFill>
              </a:rPr>
              <a:t> </a:t>
            </a:r>
            <a:endParaRPr lang="pt-BR" sz="1600" dirty="0">
              <a:solidFill>
                <a:srgbClr val="002060"/>
              </a:solidFill>
            </a:endParaRPr>
          </a:p>
          <a:p>
            <a:r>
              <a:rPr lang="pt-BR" sz="1600" dirty="0" smtClean="0">
                <a:solidFill>
                  <a:srgbClr val="002060"/>
                </a:solidFill>
              </a:rPr>
              <a:t>WHERE </a:t>
            </a:r>
          </a:p>
          <a:p>
            <a:r>
              <a:rPr lang="pt-BR" sz="1600" dirty="0" smtClean="0">
                <a:solidFill>
                  <a:srgbClr val="002060"/>
                </a:solidFill>
              </a:rPr>
              <a:t>{</a:t>
            </a:r>
          </a:p>
          <a:p>
            <a:r>
              <a:rPr lang="pt-BR" sz="1600" dirty="0" smtClean="0">
                <a:solidFill>
                  <a:srgbClr val="002060"/>
                </a:solidFill>
              </a:rPr>
              <a:t>	?universidade  </a:t>
            </a:r>
            <a:r>
              <a:rPr lang="pt-BR" sz="1600" dirty="0" err="1" smtClean="0">
                <a:solidFill>
                  <a:srgbClr val="002060"/>
                </a:solidFill>
              </a:rPr>
              <a:t>rdf:type</a:t>
            </a:r>
            <a:r>
              <a:rPr lang="pt-BR" sz="1600" dirty="0" smtClean="0">
                <a:solidFill>
                  <a:srgbClr val="002060"/>
                </a:solidFill>
              </a:rPr>
              <a:t>  </a:t>
            </a:r>
            <a:r>
              <a:rPr lang="pt-BR" sz="1600" dirty="0" err="1" smtClean="0">
                <a:solidFill>
                  <a:srgbClr val="002060"/>
                </a:solidFill>
              </a:rPr>
              <a:t>dbpedia-owl:University</a:t>
            </a:r>
            <a:r>
              <a:rPr lang="pt-BR" sz="1600" dirty="0" smtClean="0">
                <a:solidFill>
                  <a:srgbClr val="002060"/>
                </a:solidFill>
              </a:rPr>
              <a:t> .</a:t>
            </a:r>
          </a:p>
          <a:p>
            <a:r>
              <a:rPr lang="pt-BR" sz="1600" dirty="0" smtClean="0">
                <a:solidFill>
                  <a:srgbClr val="002060"/>
                </a:solidFill>
              </a:rPr>
              <a:t>	?universidade  </a:t>
            </a:r>
            <a:r>
              <a:rPr lang="pt-BR" sz="1600" dirty="0" err="1" smtClean="0">
                <a:solidFill>
                  <a:srgbClr val="002060"/>
                </a:solidFill>
              </a:rPr>
              <a:t>foaf:name</a:t>
            </a:r>
            <a:r>
              <a:rPr lang="pt-BR" sz="1600" dirty="0" smtClean="0">
                <a:solidFill>
                  <a:srgbClr val="002060"/>
                </a:solidFill>
              </a:rPr>
              <a:t>  ?</a:t>
            </a:r>
            <a:r>
              <a:rPr lang="pt-BR" sz="1600" dirty="0" err="1" smtClean="0">
                <a:solidFill>
                  <a:srgbClr val="002060"/>
                </a:solidFill>
              </a:rPr>
              <a:t>nomeUniversidade</a:t>
            </a:r>
            <a:r>
              <a:rPr lang="pt-BR" sz="1600" dirty="0" smtClean="0">
                <a:solidFill>
                  <a:srgbClr val="002060"/>
                </a:solidFill>
              </a:rPr>
              <a:t> .</a:t>
            </a:r>
          </a:p>
          <a:p>
            <a:r>
              <a:rPr lang="pt-BR" sz="1600" dirty="0" smtClean="0">
                <a:solidFill>
                  <a:srgbClr val="002060"/>
                </a:solidFill>
              </a:rPr>
              <a:t>	?universidade  </a:t>
            </a:r>
            <a:r>
              <a:rPr lang="pt-BR" sz="1600" dirty="0" err="1" smtClean="0">
                <a:solidFill>
                  <a:srgbClr val="002060"/>
                </a:solidFill>
              </a:rPr>
              <a:t>dbpedia-owl:country</a:t>
            </a:r>
            <a:r>
              <a:rPr lang="pt-BR" sz="1600" dirty="0" smtClean="0">
                <a:solidFill>
                  <a:srgbClr val="002060"/>
                </a:solidFill>
              </a:rPr>
              <a:t>  &lt;http://dbpedia.org/resource/Brazil&gt; .</a:t>
            </a:r>
          </a:p>
          <a:p>
            <a:r>
              <a:rPr lang="pt-BR" sz="1600" dirty="0" smtClean="0">
                <a:solidFill>
                  <a:srgbClr val="002060"/>
                </a:solidFill>
              </a:rPr>
              <a:t>}</a:t>
            </a:r>
          </a:p>
          <a:p>
            <a:r>
              <a:rPr lang="pt-BR" sz="1600" dirty="0" smtClean="0">
                <a:solidFill>
                  <a:srgbClr val="002060"/>
                </a:solidFill>
              </a:rPr>
              <a:t>ORDER BY ?</a:t>
            </a:r>
            <a:r>
              <a:rPr lang="pt-BR" sz="1600" dirty="0" err="1" smtClean="0">
                <a:solidFill>
                  <a:srgbClr val="002060"/>
                </a:solidFill>
              </a:rPr>
              <a:t>nomeUniversidade</a:t>
            </a:r>
            <a:endParaRPr lang="pt-BR" sz="1600" dirty="0">
              <a:solidFill>
                <a:srgbClr val="002060"/>
              </a:solidFill>
            </a:endParaRPr>
          </a:p>
          <a:p>
            <a:r>
              <a:rPr lang="pt-BR" sz="1600" b="1" dirty="0" smtClean="0">
                <a:solidFill>
                  <a:srgbClr val="002060"/>
                </a:solidFill>
              </a:rPr>
              <a:t>LIMIT</a:t>
            </a:r>
            <a:r>
              <a:rPr lang="pt-BR" sz="1600" dirty="0" smtClean="0">
                <a:solidFill>
                  <a:srgbClr val="002060"/>
                </a:solidFill>
              </a:rPr>
              <a:t> 10</a:t>
            </a:r>
          </a:p>
        </p:txBody>
      </p:sp>
    </p:spTree>
    <p:extLst>
      <p:ext uri="{BB962C8B-B14F-4D97-AF65-F5344CB8AC3E}">
        <p14:creationId xmlns:p14="http://schemas.microsoft.com/office/powerpoint/2010/main" val="289016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>
                <a:solidFill>
                  <a:schemeClr val="bg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OFFSET</a:t>
            </a:r>
            <a:endParaRPr lang="pt-BR" sz="2400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7238" y="1196752"/>
            <a:ext cx="7918450" cy="5040560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pt-BR" sz="2000" b="0" dirty="0" smtClean="0">
                <a:effectLst/>
                <a:latin typeface="Century Gothic" pitchFamily="34" charset="0"/>
              </a:rPr>
              <a:t>Modificador que faz com que os resultados selecionados sejam aqueles a partir de um dado número de resultados</a:t>
            </a:r>
          </a:p>
          <a:p>
            <a:pPr>
              <a:spcAft>
                <a:spcPts val="1200"/>
              </a:spcAft>
            </a:pPr>
            <a:r>
              <a:rPr lang="pt-BR" sz="2000" b="0" dirty="0" smtClean="0">
                <a:effectLst/>
                <a:latin typeface="Century Gothic" pitchFamily="34" charset="0"/>
              </a:rPr>
              <a:t>O uso do OFFSET junto ao LIMIT permite a seleção de subconjuntos  das soluções da consulta, porém tem que haver a ordenação dos resultados, através do ORDER BY</a:t>
            </a:r>
          </a:p>
          <a:p>
            <a:pPr>
              <a:spcAft>
                <a:spcPts val="1200"/>
              </a:spcAft>
            </a:pPr>
            <a:r>
              <a:rPr lang="pt-BR" sz="2000" b="0" dirty="0" smtClean="0">
                <a:effectLst/>
                <a:latin typeface="Century Gothic" pitchFamily="34" charset="0"/>
              </a:rPr>
              <a:t>Selecionando da décima primeira à décima quinta universidade brasileira, segundo a ordem alfabética: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pt-BR" b="0" dirty="0" smtClean="0">
                <a:effectLst/>
                <a:latin typeface="Century Gothic" pitchFamily="34" charset="0"/>
              </a:rPr>
              <a:t>	</a:t>
            </a:r>
          </a:p>
          <a:p>
            <a:pPr marL="0" indent="0">
              <a:spcAft>
                <a:spcPts val="1200"/>
              </a:spcAft>
              <a:buNone/>
            </a:pPr>
            <a:endParaRPr lang="pt-BR" sz="2000" b="0" dirty="0">
              <a:effectLst/>
              <a:latin typeface="Century Gothic" pitchFamily="34" charset="0"/>
            </a:endParaRPr>
          </a:p>
          <a:p>
            <a:pPr marL="0" indent="0">
              <a:spcAft>
                <a:spcPts val="1200"/>
              </a:spcAft>
              <a:buNone/>
            </a:pPr>
            <a:endParaRPr lang="pt-BR" sz="2000" b="0" dirty="0">
              <a:effectLst/>
              <a:latin typeface="Century Gothic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1043608" y="4077072"/>
            <a:ext cx="7848872" cy="1728192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600" dirty="0">
                <a:solidFill>
                  <a:srgbClr val="002060"/>
                </a:solidFill>
              </a:rPr>
              <a:t>PREFIX </a:t>
            </a:r>
            <a:r>
              <a:rPr lang="pt-BR" sz="1600" dirty="0" smtClean="0">
                <a:solidFill>
                  <a:srgbClr val="002060"/>
                </a:solidFill>
              </a:rPr>
              <a:t>...</a:t>
            </a:r>
            <a:endParaRPr lang="pt-BR" sz="1600" dirty="0">
              <a:solidFill>
                <a:srgbClr val="002060"/>
              </a:solidFill>
            </a:endParaRPr>
          </a:p>
          <a:p>
            <a:r>
              <a:rPr lang="pt-BR" sz="1600" dirty="0" smtClean="0">
                <a:solidFill>
                  <a:srgbClr val="002060"/>
                </a:solidFill>
              </a:rPr>
              <a:t>SELECT DISTINCT ?</a:t>
            </a:r>
            <a:r>
              <a:rPr lang="pt-BR" sz="1600" dirty="0" err="1" smtClean="0">
                <a:solidFill>
                  <a:srgbClr val="002060"/>
                </a:solidFill>
              </a:rPr>
              <a:t>nomeUniversidade</a:t>
            </a:r>
            <a:r>
              <a:rPr lang="pt-BR" sz="1600" dirty="0" smtClean="0">
                <a:solidFill>
                  <a:srgbClr val="002060"/>
                </a:solidFill>
              </a:rPr>
              <a:t> </a:t>
            </a:r>
            <a:endParaRPr lang="pt-BR" sz="1600" dirty="0">
              <a:solidFill>
                <a:srgbClr val="002060"/>
              </a:solidFill>
            </a:endParaRPr>
          </a:p>
          <a:p>
            <a:r>
              <a:rPr lang="pt-BR" sz="1600" dirty="0" smtClean="0">
                <a:solidFill>
                  <a:srgbClr val="002060"/>
                </a:solidFill>
              </a:rPr>
              <a:t>WHERE { ... }</a:t>
            </a:r>
          </a:p>
          <a:p>
            <a:r>
              <a:rPr lang="pt-BR" sz="1600" dirty="0" smtClean="0">
                <a:solidFill>
                  <a:srgbClr val="002060"/>
                </a:solidFill>
              </a:rPr>
              <a:t>ORDER BY ?</a:t>
            </a:r>
            <a:r>
              <a:rPr lang="pt-BR" sz="1600" dirty="0" err="1" smtClean="0">
                <a:solidFill>
                  <a:srgbClr val="002060"/>
                </a:solidFill>
              </a:rPr>
              <a:t>nomeUniversidade</a:t>
            </a:r>
            <a:endParaRPr lang="pt-BR" sz="1600" dirty="0" smtClean="0">
              <a:solidFill>
                <a:srgbClr val="002060"/>
              </a:solidFill>
            </a:endParaRPr>
          </a:p>
          <a:p>
            <a:r>
              <a:rPr lang="pt-BR" sz="1600" b="1" dirty="0" smtClean="0">
                <a:solidFill>
                  <a:srgbClr val="002060"/>
                </a:solidFill>
              </a:rPr>
              <a:t>OFFSET</a:t>
            </a:r>
            <a:r>
              <a:rPr lang="pt-BR" sz="1600" dirty="0" smtClean="0">
                <a:solidFill>
                  <a:srgbClr val="002060"/>
                </a:solidFill>
              </a:rPr>
              <a:t> 10</a:t>
            </a:r>
          </a:p>
          <a:p>
            <a:r>
              <a:rPr lang="pt-BR" sz="1600" dirty="0" smtClean="0">
                <a:solidFill>
                  <a:srgbClr val="002060"/>
                </a:solidFill>
              </a:rPr>
              <a:t>LIMIT 5</a:t>
            </a:r>
          </a:p>
        </p:txBody>
      </p:sp>
    </p:spTree>
    <p:extLst>
      <p:ext uri="{BB962C8B-B14F-4D97-AF65-F5344CB8AC3E}">
        <p14:creationId xmlns:p14="http://schemas.microsoft.com/office/powerpoint/2010/main" val="360850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>
                <a:solidFill>
                  <a:schemeClr val="bg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FILTER</a:t>
            </a:r>
            <a:endParaRPr lang="pt-BR" sz="2400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7238" y="1196752"/>
            <a:ext cx="7918450" cy="5040560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pt-BR" sz="2000" b="0" dirty="0" smtClean="0">
                <a:effectLst/>
                <a:latin typeface="Century Gothic" pitchFamily="34" charset="0"/>
              </a:rPr>
              <a:t>Cláusula utilizada para restringir os resultados da consulta de acordo com uma condição booleana</a:t>
            </a:r>
          </a:p>
          <a:p>
            <a:pPr>
              <a:spcAft>
                <a:spcPts val="1200"/>
              </a:spcAft>
            </a:pPr>
            <a:r>
              <a:rPr lang="pt-BR" sz="2000" b="0" dirty="0" smtClean="0">
                <a:effectLst/>
                <a:latin typeface="Century Gothic" pitchFamily="34" charset="0"/>
              </a:rPr>
              <a:t>Operadores e funções que podem ser utilizadas dentre de uma cláusula FILTER:</a:t>
            </a:r>
          </a:p>
          <a:p>
            <a:pPr lvl="2">
              <a:spcAft>
                <a:spcPts val="1200"/>
              </a:spcAft>
            </a:pPr>
            <a:r>
              <a:rPr lang="pt-BR" b="1" dirty="0" smtClean="0">
                <a:effectLst/>
                <a:latin typeface="Century Gothic" pitchFamily="34" charset="0"/>
              </a:rPr>
              <a:t>Lógicos</a:t>
            </a:r>
            <a:r>
              <a:rPr lang="pt-BR" dirty="0" smtClean="0">
                <a:effectLst/>
                <a:latin typeface="Century Gothic" pitchFamily="34" charset="0"/>
              </a:rPr>
              <a:t>: !, &amp;&amp;, ||</a:t>
            </a:r>
          </a:p>
          <a:p>
            <a:pPr lvl="2">
              <a:spcAft>
                <a:spcPts val="1200"/>
              </a:spcAft>
            </a:pPr>
            <a:r>
              <a:rPr lang="pt-BR" b="1" dirty="0" smtClean="0">
                <a:effectLst/>
                <a:latin typeface="Century Gothic" pitchFamily="34" charset="0"/>
              </a:rPr>
              <a:t>Matemáticos</a:t>
            </a:r>
            <a:r>
              <a:rPr lang="pt-BR" b="0" dirty="0" smtClean="0">
                <a:effectLst/>
                <a:latin typeface="Century Gothic" pitchFamily="34" charset="0"/>
              </a:rPr>
              <a:t>: +, -, *, /</a:t>
            </a:r>
          </a:p>
          <a:p>
            <a:pPr lvl="2">
              <a:spcAft>
                <a:spcPts val="1200"/>
              </a:spcAft>
            </a:pPr>
            <a:r>
              <a:rPr lang="pt-BR" b="1" dirty="0" smtClean="0">
                <a:effectLst/>
                <a:latin typeface="Century Gothic" pitchFamily="34" charset="0"/>
              </a:rPr>
              <a:t>Comparação</a:t>
            </a:r>
            <a:r>
              <a:rPr lang="pt-BR" dirty="0" smtClean="0">
                <a:effectLst/>
                <a:latin typeface="Century Gothic" pitchFamily="34" charset="0"/>
              </a:rPr>
              <a:t>: =, !=, &gt;, &lt;, IN, NOT IN, ...</a:t>
            </a:r>
          </a:p>
          <a:p>
            <a:pPr lvl="2">
              <a:spcAft>
                <a:spcPts val="1200"/>
              </a:spcAft>
            </a:pPr>
            <a:r>
              <a:rPr lang="pt-BR" b="1" dirty="0" smtClean="0">
                <a:effectLst/>
                <a:latin typeface="Century Gothic" pitchFamily="34" charset="0"/>
              </a:rPr>
              <a:t>Verificação de Nó</a:t>
            </a:r>
            <a:r>
              <a:rPr lang="pt-BR" dirty="0" smtClean="0">
                <a:effectLst/>
                <a:latin typeface="Century Gothic" pitchFamily="34" charset="0"/>
              </a:rPr>
              <a:t>: </a:t>
            </a:r>
            <a:r>
              <a:rPr lang="pt-BR" dirty="0" err="1" smtClean="0">
                <a:effectLst/>
                <a:latin typeface="Century Gothic" pitchFamily="34" charset="0"/>
              </a:rPr>
              <a:t>isURI</a:t>
            </a:r>
            <a:r>
              <a:rPr lang="pt-BR" dirty="0" smtClean="0">
                <a:effectLst/>
                <a:latin typeface="Century Gothic" pitchFamily="34" charset="0"/>
              </a:rPr>
              <a:t>, </a:t>
            </a:r>
            <a:r>
              <a:rPr lang="pt-BR" dirty="0" err="1" smtClean="0">
                <a:effectLst/>
                <a:latin typeface="Century Gothic" pitchFamily="34" charset="0"/>
              </a:rPr>
              <a:t>isBlank</a:t>
            </a:r>
            <a:r>
              <a:rPr lang="pt-BR" dirty="0" smtClean="0">
                <a:effectLst/>
                <a:latin typeface="Century Gothic" pitchFamily="34" charset="0"/>
              </a:rPr>
              <a:t>, </a:t>
            </a:r>
            <a:r>
              <a:rPr lang="pt-BR" dirty="0" err="1" smtClean="0">
                <a:effectLst/>
                <a:latin typeface="Century Gothic" pitchFamily="34" charset="0"/>
              </a:rPr>
              <a:t>isLiteral</a:t>
            </a:r>
            <a:r>
              <a:rPr lang="pt-BR" dirty="0" smtClean="0">
                <a:effectLst/>
                <a:latin typeface="Century Gothic" pitchFamily="34" charset="0"/>
              </a:rPr>
              <a:t>, </a:t>
            </a:r>
            <a:r>
              <a:rPr lang="pt-BR" dirty="0" err="1" smtClean="0">
                <a:effectLst/>
                <a:latin typeface="Century Gothic" pitchFamily="34" charset="0"/>
              </a:rPr>
              <a:t>isNumeric</a:t>
            </a:r>
            <a:endParaRPr lang="pt-BR" dirty="0">
              <a:effectLst/>
              <a:latin typeface="Century Gothic" pitchFamily="34" charset="0"/>
            </a:endParaRPr>
          </a:p>
          <a:p>
            <a:pPr lvl="2">
              <a:spcAft>
                <a:spcPts val="1200"/>
              </a:spcAft>
            </a:pPr>
            <a:r>
              <a:rPr lang="pt-BR" b="1" dirty="0" smtClean="0">
                <a:effectLst/>
                <a:latin typeface="Century Gothic" pitchFamily="34" charset="0"/>
              </a:rPr>
              <a:t>Outros</a:t>
            </a:r>
            <a:r>
              <a:rPr lang="pt-BR" b="0" dirty="0" smtClean="0">
                <a:effectLst/>
                <a:latin typeface="Century Gothic" pitchFamily="34" charset="0"/>
              </a:rPr>
              <a:t>: </a:t>
            </a:r>
            <a:r>
              <a:rPr lang="pt-BR" b="0" dirty="0" err="1" smtClean="0">
                <a:effectLst/>
                <a:latin typeface="Century Gothic" pitchFamily="34" charset="0"/>
              </a:rPr>
              <a:t>langMatches</a:t>
            </a:r>
            <a:r>
              <a:rPr lang="pt-BR" b="0" dirty="0" smtClean="0">
                <a:effectLst/>
                <a:latin typeface="Century Gothic" pitchFamily="34" charset="0"/>
              </a:rPr>
              <a:t>, </a:t>
            </a:r>
            <a:r>
              <a:rPr lang="pt-BR" b="0" dirty="0" err="1" smtClean="0">
                <a:effectLst/>
                <a:latin typeface="Century Gothic" pitchFamily="34" charset="0"/>
              </a:rPr>
              <a:t>regex</a:t>
            </a:r>
            <a:r>
              <a:rPr lang="pt-BR" b="0" dirty="0" smtClean="0">
                <a:effectLst/>
                <a:latin typeface="Century Gothic" pitchFamily="34" charset="0"/>
              </a:rPr>
              <a:t>, etc.	</a:t>
            </a:r>
          </a:p>
          <a:p>
            <a:pPr marL="0" indent="0">
              <a:spcAft>
                <a:spcPts val="1200"/>
              </a:spcAft>
              <a:buNone/>
            </a:pPr>
            <a:endParaRPr lang="pt-BR" sz="2000" b="0" dirty="0">
              <a:effectLst/>
              <a:latin typeface="Century Gothic" pitchFamily="34" charset="0"/>
            </a:endParaRPr>
          </a:p>
          <a:p>
            <a:pPr marL="0" indent="0">
              <a:spcAft>
                <a:spcPts val="1200"/>
              </a:spcAft>
              <a:buNone/>
            </a:pPr>
            <a:endParaRPr lang="pt-BR" sz="2000" b="0" dirty="0">
              <a:effectLst/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316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>
                <a:solidFill>
                  <a:schemeClr val="bg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FILTER</a:t>
            </a:r>
            <a:endParaRPr lang="pt-BR" sz="2400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7238" y="1196752"/>
            <a:ext cx="7918450" cy="5040560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pt-BR" sz="2000" b="0" dirty="0" smtClean="0">
                <a:effectLst/>
                <a:latin typeface="Century Gothic" pitchFamily="34" charset="0"/>
              </a:rPr>
              <a:t>Selecionando o nome das universidades brasileiras que possuem mais de 20.000 alunos:</a:t>
            </a:r>
            <a:endParaRPr lang="pt-BR" sz="2000" b="0" dirty="0">
              <a:effectLst/>
              <a:latin typeface="Century Gothic" pitchFamily="34" charset="0"/>
            </a:endParaRPr>
          </a:p>
          <a:p>
            <a:pPr marL="0" indent="0">
              <a:spcAft>
                <a:spcPts val="1200"/>
              </a:spcAft>
              <a:buNone/>
            </a:pPr>
            <a:endParaRPr lang="pt-BR" sz="2000" b="0" dirty="0">
              <a:effectLst/>
              <a:latin typeface="Century Gothic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971600" y="2132856"/>
            <a:ext cx="7848872" cy="4104456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600" dirty="0">
                <a:solidFill>
                  <a:srgbClr val="002060"/>
                </a:solidFill>
              </a:rPr>
              <a:t>PREFIX </a:t>
            </a:r>
            <a:r>
              <a:rPr lang="pt-BR" sz="1600" dirty="0" err="1">
                <a:solidFill>
                  <a:srgbClr val="002060"/>
                </a:solidFill>
              </a:rPr>
              <a:t>rdf</a:t>
            </a:r>
            <a:r>
              <a:rPr lang="pt-BR" sz="1600" dirty="0">
                <a:solidFill>
                  <a:srgbClr val="002060"/>
                </a:solidFill>
              </a:rPr>
              <a:t>: &lt;http://www.w3.org/1999/02/22-rdf-syntax-ns#&gt;</a:t>
            </a:r>
          </a:p>
          <a:p>
            <a:r>
              <a:rPr lang="pt-BR" sz="1600" dirty="0">
                <a:solidFill>
                  <a:srgbClr val="002060"/>
                </a:solidFill>
              </a:rPr>
              <a:t>PREFIX </a:t>
            </a:r>
            <a:r>
              <a:rPr lang="pt-BR" sz="1600" dirty="0" err="1">
                <a:solidFill>
                  <a:srgbClr val="002060"/>
                </a:solidFill>
              </a:rPr>
              <a:t>foaf</a:t>
            </a:r>
            <a:r>
              <a:rPr lang="pt-BR" sz="1600" dirty="0">
                <a:solidFill>
                  <a:srgbClr val="002060"/>
                </a:solidFill>
              </a:rPr>
              <a:t>: &lt;http://xmlns.com/foaf/0.1/&gt;</a:t>
            </a:r>
          </a:p>
          <a:p>
            <a:r>
              <a:rPr lang="pt-BR" sz="1600" dirty="0">
                <a:solidFill>
                  <a:srgbClr val="002060"/>
                </a:solidFill>
              </a:rPr>
              <a:t>PREFIX </a:t>
            </a:r>
            <a:r>
              <a:rPr lang="pt-BR" sz="1600" dirty="0" err="1">
                <a:solidFill>
                  <a:srgbClr val="002060"/>
                </a:solidFill>
              </a:rPr>
              <a:t>dbpedia-owl</a:t>
            </a:r>
            <a:r>
              <a:rPr lang="pt-BR" sz="1600" dirty="0">
                <a:solidFill>
                  <a:srgbClr val="002060"/>
                </a:solidFill>
              </a:rPr>
              <a:t>: &lt;http://dbpedia.org/ontology/&gt;</a:t>
            </a:r>
          </a:p>
          <a:p>
            <a:endParaRPr lang="pt-BR" sz="1600" dirty="0">
              <a:solidFill>
                <a:srgbClr val="002060"/>
              </a:solidFill>
            </a:endParaRPr>
          </a:p>
          <a:p>
            <a:r>
              <a:rPr lang="pt-BR" sz="1600" dirty="0" smtClean="0">
                <a:solidFill>
                  <a:srgbClr val="002060"/>
                </a:solidFill>
              </a:rPr>
              <a:t>SELECT ?</a:t>
            </a:r>
            <a:r>
              <a:rPr lang="pt-BR" sz="1600" dirty="0" err="1" smtClean="0">
                <a:solidFill>
                  <a:srgbClr val="002060"/>
                </a:solidFill>
              </a:rPr>
              <a:t>nomeUniversidade</a:t>
            </a:r>
            <a:r>
              <a:rPr lang="pt-BR" sz="1600" dirty="0" smtClean="0">
                <a:solidFill>
                  <a:srgbClr val="002060"/>
                </a:solidFill>
              </a:rPr>
              <a:t> ?</a:t>
            </a:r>
            <a:r>
              <a:rPr lang="pt-BR" sz="1600" dirty="0" err="1" smtClean="0">
                <a:solidFill>
                  <a:srgbClr val="002060"/>
                </a:solidFill>
              </a:rPr>
              <a:t>numeroEstudantes</a:t>
            </a:r>
            <a:endParaRPr lang="pt-BR" sz="1600" dirty="0">
              <a:solidFill>
                <a:srgbClr val="002060"/>
              </a:solidFill>
            </a:endParaRPr>
          </a:p>
          <a:p>
            <a:r>
              <a:rPr lang="pt-BR" sz="1600" dirty="0" smtClean="0">
                <a:solidFill>
                  <a:srgbClr val="002060"/>
                </a:solidFill>
              </a:rPr>
              <a:t>WHERE </a:t>
            </a:r>
          </a:p>
          <a:p>
            <a:r>
              <a:rPr lang="pt-BR" sz="1600" dirty="0" smtClean="0">
                <a:solidFill>
                  <a:srgbClr val="002060"/>
                </a:solidFill>
              </a:rPr>
              <a:t>{</a:t>
            </a:r>
            <a:endParaRPr lang="pt-BR" sz="1600" dirty="0">
              <a:solidFill>
                <a:srgbClr val="002060"/>
              </a:solidFill>
            </a:endParaRPr>
          </a:p>
          <a:p>
            <a:r>
              <a:rPr lang="pt-BR" sz="1600" dirty="0">
                <a:solidFill>
                  <a:srgbClr val="002060"/>
                </a:solidFill>
              </a:rPr>
              <a:t>	?universidade  </a:t>
            </a:r>
            <a:r>
              <a:rPr lang="pt-BR" sz="1600" dirty="0" err="1">
                <a:solidFill>
                  <a:srgbClr val="002060"/>
                </a:solidFill>
              </a:rPr>
              <a:t>rdf:type</a:t>
            </a:r>
            <a:r>
              <a:rPr lang="pt-BR" sz="1600" dirty="0">
                <a:solidFill>
                  <a:srgbClr val="002060"/>
                </a:solidFill>
              </a:rPr>
              <a:t> </a:t>
            </a:r>
            <a:r>
              <a:rPr lang="pt-BR" sz="1600" dirty="0" smtClean="0">
                <a:solidFill>
                  <a:srgbClr val="002060"/>
                </a:solidFill>
              </a:rPr>
              <a:t> </a:t>
            </a:r>
            <a:r>
              <a:rPr lang="pt-BR" sz="1600" dirty="0" err="1" smtClean="0">
                <a:solidFill>
                  <a:srgbClr val="002060"/>
                </a:solidFill>
              </a:rPr>
              <a:t>dbpedia-owl:University</a:t>
            </a:r>
            <a:r>
              <a:rPr lang="pt-BR" sz="1600" dirty="0" smtClean="0">
                <a:solidFill>
                  <a:srgbClr val="002060"/>
                </a:solidFill>
              </a:rPr>
              <a:t> </a:t>
            </a:r>
            <a:r>
              <a:rPr lang="pt-BR" sz="1600" dirty="0">
                <a:solidFill>
                  <a:srgbClr val="002060"/>
                </a:solidFill>
              </a:rPr>
              <a:t>.</a:t>
            </a:r>
          </a:p>
          <a:p>
            <a:r>
              <a:rPr lang="pt-BR" sz="1600" dirty="0">
                <a:solidFill>
                  <a:srgbClr val="002060"/>
                </a:solidFill>
              </a:rPr>
              <a:t>	?universidade </a:t>
            </a:r>
            <a:r>
              <a:rPr lang="pt-BR" sz="1600" dirty="0" smtClean="0">
                <a:solidFill>
                  <a:srgbClr val="002060"/>
                </a:solidFill>
              </a:rPr>
              <a:t> </a:t>
            </a:r>
            <a:r>
              <a:rPr lang="pt-BR" sz="1600" dirty="0" err="1" smtClean="0">
                <a:solidFill>
                  <a:srgbClr val="002060"/>
                </a:solidFill>
              </a:rPr>
              <a:t>foaf:name</a:t>
            </a:r>
            <a:r>
              <a:rPr lang="pt-BR" sz="1600" dirty="0" smtClean="0">
                <a:solidFill>
                  <a:srgbClr val="002060"/>
                </a:solidFill>
              </a:rPr>
              <a:t>  ?</a:t>
            </a:r>
            <a:r>
              <a:rPr lang="pt-BR" sz="1600" dirty="0" err="1">
                <a:solidFill>
                  <a:srgbClr val="002060"/>
                </a:solidFill>
              </a:rPr>
              <a:t>nomeUniversidade</a:t>
            </a:r>
            <a:r>
              <a:rPr lang="pt-BR" sz="1600" dirty="0">
                <a:solidFill>
                  <a:srgbClr val="002060"/>
                </a:solidFill>
              </a:rPr>
              <a:t> .</a:t>
            </a:r>
          </a:p>
          <a:p>
            <a:r>
              <a:rPr lang="pt-BR" sz="1600" dirty="0">
                <a:solidFill>
                  <a:srgbClr val="002060"/>
                </a:solidFill>
              </a:rPr>
              <a:t>	?universidade </a:t>
            </a:r>
            <a:r>
              <a:rPr lang="pt-BR" sz="1600" dirty="0" smtClean="0">
                <a:solidFill>
                  <a:srgbClr val="002060"/>
                </a:solidFill>
              </a:rPr>
              <a:t> </a:t>
            </a:r>
            <a:r>
              <a:rPr lang="pt-BR" sz="1600" dirty="0" err="1" smtClean="0">
                <a:solidFill>
                  <a:srgbClr val="002060"/>
                </a:solidFill>
              </a:rPr>
              <a:t>dbpedia-owl:country</a:t>
            </a:r>
            <a:r>
              <a:rPr lang="pt-BR" sz="1600" dirty="0" smtClean="0">
                <a:solidFill>
                  <a:srgbClr val="002060"/>
                </a:solidFill>
              </a:rPr>
              <a:t>  &lt;</a:t>
            </a:r>
            <a:r>
              <a:rPr lang="pt-BR" sz="1600" dirty="0">
                <a:solidFill>
                  <a:srgbClr val="002060"/>
                </a:solidFill>
              </a:rPr>
              <a:t>http://dbpedia.org/resource/Brazil&gt; </a:t>
            </a:r>
            <a:r>
              <a:rPr lang="pt-BR" sz="1600" dirty="0" smtClean="0">
                <a:solidFill>
                  <a:srgbClr val="002060"/>
                </a:solidFill>
              </a:rPr>
              <a:t>.</a:t>
            </a:r>
          </a:p>
          <a:p>
            <a:r>
              <a:rPr lang="pt-BR" sz="1600" dirty="0">
                <a:solidFill>
                  <a:srgbClr val="002060"/>
                </a:solidFill>
              </a:rPr>
              <a:t>	</a:t>
            </a:r>
            <a:r>
              <a:rPr lang="pt-BR" sz="1600" dirty="0" smtClean="0">
                <a:solidFill>
                  <a:srgbClr val="002060"/>
                </a:solidFill>
              </a:rPr>
              <a:t>?universidade  </a:t>
            </a:r>
            <a:r>
              <a:rPr lang="pt-BR" sz="1600" dirty="0" err="1" smtClean="0">
                <a:solidFill>
                  <a:srgbClr val="002060"/>
                </a:solidFill>
              </a:rPr>
              <a:t>dbpedia-owl:numberOfStudents</a:t>
            </a:r>
            <a:r>
              <a:rPr lang="pt-BR" sz="1600" dirty="0" smtClean="0">
                <a:solidFill>
                  <a:srgbClr val="002060"/>
                </a:solidFill>
              </a:rPr>
              <a:t> ?</a:t>
            </a:r>
            <a:r>
              <a:rPr lang="pt-BR" sz="1600" dirty="0" err="1" smtClean="0">
                <a:solidFill>
                  <a:srgbClr val="002060"/>
                </a:solidFill>
              </a:rPr>
              <a:t>numeroEstudantes</a:t>
            </a:r>
            <a:r>
              <a:rPr lang="pt-BR" sz="1600" dirty="0" smtClean="0">
                <a:solidFill>
                  <a:srgbClr val="002060"/>
                </a:solidFill>
              </a:rPr>
              <a:t> .</a:t>
            </a:r>
            <a:endParaRPr lang="pt-BR" sz="2000" dirty="0">
              <a:solidFill>
                <a:srgbClr val="002060"/>
              </a:solidFill>
            </a:endParaRPr>
          </a:p>
          <a:p>
            <a:endParaRPr lang="pt-BR" sz="1600" dirty="0" smtClean="0">
              <a:solidFill>
                <a:srgbClr val="002060"/>
              </a:solidFill>
            </a:endParaRPr>
          </a:p>
          <a:p>
            <a:r>
              <a:rPr lang="pt-BR" sz="1600" dirty="0" smtClean="0">
                <a:solidFill>
                  <a:srgbClr val="002060"/>
                </a:solidFill>
              </a:rPr>
              <a:t>	</a:t>
            </a:r>
            <a:r>
              <a:rPr lang="pt-BR" sz="1600" b="1" dirty="0" smtClean="0">
                <a:solidFill>
                  <a:srgbClr val="002060"/>
                </a:solidFill>
              </a:rPr>
              <a:t>FILTER</a:t>
            </a:r>
            <a:r>
              <a:rPr lang="pt-BR" sz="1600" dirty="0" smtClean="0">
                <a:solidFill>
                  <a:srgbClr val="002060"/>
                </a:solidFill>
              </a:rPr>
              <a:t> (?</a:t>
            </a:r>
            <a:r>
              <a:rPr lang="pt-BR" sz="1600" dirty="0" err="1" smtClean="0">
                <a:solidFill>
                  <a:srgbClr val="002060"/>
                </a:solidFill>
              </a:rPr>
              <a:t>numeroEstudantes</a:t>
            </a:r>
            <a:r>
              <a:rPr lang="pt-BR" sz="1600" dirty="0" smtClean="0">
                <a:solidFill>
                  <a:srgbClr val="002060"/>
                </a:solidFill>
              </a:rPr>
              <a:t> &gt; 20000)</a:t>
            </a:r>
            <a:endParaRPr lang="pt-BR" sz="1600" dirty="0">
              <a:solidFill>
                <a:srgbClr val="002060"/>
              </a:solidFill>
            </a:endParaRPr>
          </a:p>
          <a:p>
            <a:r>
              <a:rPr lang="pt-BR" sz="1600" dirty="0" smtClean="0">
                <a:solidFill>
                  <a:srgbClr val="002060"/>
                </a:solidFill>
              </a:rPr>
              <a:t>}</a:t>
            </a:r>
          </a:p>
          <a:p>
            <a:endParaRPr lang="pt-BR" sz="1600" dirty="0" smtClean="0">
              <a:solidFill>
                <a:srgbClr val="002060"/>
              </a:solidFill>
            </a:endParaRPr>
          </a:p>
          <a:p>
            <a:r>
              <a:rPr lang="pt-BR" sz="1600" dirty="0" smtClean="0">
                <a:solidFill>
                  <a:srgbClr val="002060"/>
                </a:solidFill>
              </a:rPr>
              <a:t>ORDER BY ?</a:t>
            </a:r>
            <a:r>
              <a:rPr lang="pt-BR" sz="1600" dirty="0" err="1" smtClean="0">
                <a:solidFill>
                  <a:srgbClr val="002060"/>
                </a:solidFill>
              </a:rPr>
              <a:t>nomeUniversidade</a:t>
            </a:r>
            <a:endParaRPr lang="pt-BR" sz="1600" dirty="0">
              <a:solidFill>
                <a:srgbClr val="002060"/>
              </a:solidFill>
            </a:endParaRPr>
          </a:p>
          <a:p>
            <a:endParaRPr lang="pt-BR" sz="1600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358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>
                <a:solidFill>
                  <a:schemeClr val="bg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FILTER</a:t>
            </a:r>
            <a:endParaRPr lang="pt-BR" sz="2400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7238" y="1196752"/>
            <a:ext cx="7918450" cy="5040560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pt-BR" sz="2000" b="0" dirty="0" smtClean="0">
                <a:effectLst/>
                <a:latin typeface="Century Gothic" pitchFamily="34" charset="0"/>
              </a:rPr>
              <a:t>Resultado da Consulta:</a:t>
            </a:r>
            <a:endParaRPr lang="pt-BR" sz="2000" b="0" dirty="0">
              <a:effectLst/>
              <a:latin typeface="Century Gothic" pitchFamily="34" charset="0"/>
            </a:endParaRPr>
          </a:p>
          <a:p>
            <a:pPr marL="0" indent="0">
              <a:spcAft>
                <a:spcPts val="1200"/>
              </a:spcAft>
              <a:buNone/>
            </a:pPr>
            <a:endParaRPr lang="pt-BR" sz="2000" b="0" dirty="0">
              <a:effectLst/>
              <a:latin typeface="Century Gothic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700808"/>
            <a:ext cx="6701556" cy="4789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93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>
                <a:solidFill>
                  <a:schemeClr val="bg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FILTER</a:t>
            </a:r>
            <a:endParaRPr lang="pt-BR" sz="2400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7238" y="1196752"/>
            <a:ext cx="7918450" cy="5040560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pt-BR" sz="2000" b="0" dirty="0" smtClean="0">
                <a:effectLst/>
                <a:latin typeface="Century Gothic" pitchFamily="34" charset="0"/>
              </a:rPr>
              <a:t>Selecionando o nome das universidades brasileiras que se localizam em cidades grandes (população &gt;= 1 milhão):</a:t>
            </a:r>
            <a:endParaRPr lang="pt-BR" sz="2000" b="0" dirty="0">
              <a:effectLst/>
              <a:latin typeface="Century Gothic" pitchFamily="34" charset="0"/>
            </a:endParaRPr>
          </a:p>
          <a:p>
            <a:pPr marL="0" indent="0">
              <a:spcAft>
                <a:spcPts val="1200"/>
              </a:spcAft>
              <a:buNone/>
            </a:pPr>
            <a:endParaRPr lang="pt-BR" sz="2000" b="0" dirty="0">
              <a:effectLst/>
              <a:latin typeface="Century Gothic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971600" y="2132856"/>
            <a:ext cx="7848872" cy="439248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600" dirty="0">
                <a:solidFill>
                  <a:srgbClr val="002060"/>
                </a:solidFill>
              </a:rPr>
              <a:t>PREFIX </a:t>
            </a:r>
            <a:r>
              <a:rPr lang="pt-BR" sz="1600" dirty="0" err="1">
                <a:solidFill>
                  <a:srgbClr val="002060"/>
                </a:solidFill>
              </a:rPr>
              <a:t>rdf</a:t>
            </a:r>
            <a:r>
              <a:rPr lang="pt-BR" sz="1600" dirty="0">
                <a:solidFill>
                  <a:srgbClr val="002060"/>
                </a:solidFill>
              </a:rPr>
              <a:t>: &lt;http://www.w3.org/1999/02/22-rdf-syntax-ns#&gt;</a:t>
            </a:r>
          </a:p>
          <a:p>
            <a:r>
              <a:rPr lang="pt-BR" sz="1600" dirty="0">
                <a:solidFill>
                  <a:srgbClr val="002060"/>
                </a:solidFill>
              </a:rPr>
              <a:t>PREFIX </a:t>
            </a:r>
            <a:r>
              <a:rPr lang="pt-BR" sz="1600" dirty="0" err="1">
                <a:solidFill>
                  <a:srgbClr val="002060"/>
                </a:solidFill>
              </a:rPr>
              <a:t>foaf</a:t>
            </a:r>
            <a:r>
              <a:rPr lang="pt-BR" sz="1600" dirty="0">
                <a:solidFill>
                  <a:srgbClr val="002060"/>
                </a:solidFill>
              </a:rPr>
              <a:t>: &lt;http://xmlns.com/foaf/0.1/&gt;</a:t>
            </a:r>
          </a:p>
          <a:p>
            <a:r>
              <a:rPr lang="pt-BR" sz="1600" dirty="0">
                <a:solidFill>
                  <a:srgbClr val="002060"/>
                </a:solidFill>
              </a:rPr>
              <a:t>PREFIX </a:t>
            </a:r>
            <a:r>
              <a:rPr lang="pt-BR" sz="1600" dirty="0" err="1">
                <a:solidFill>
                  <a:srgbClr val="002060"/>
                </a:solidFill>
              </a:rPr>
              <a:t>dbpedia-owl</a:t>
            </a:r>
            <a:r>
              <a:rPr lang="pt-BR" sz="1600" dirty="0">
                <a:solidFill>
                  <a:srgbClr val="002060"/>
                </a:solidFill>
              </a:rPr>
              <a:t>: &lt;http://dbpedia.org/ontology/&gt;</a:t>
            </a:r>
          </a:p>
          <a:p>
            <a:endParaRPr lang="pt-BR" sz="1600" dirty="0">
              <a:solidFill>
                <a:srgbClr val="002060"/>
              </a:solidFill>
            </a:endParaRPr>
          </a:p>
          <a:p>
            <a:r>
              <a:rPr lang="pt-BR" sz="1600" dirty="0" smtClean="0">
                <a:solidFill>
                  <a:srgbClr val="002060"/>
                </a:solidFill>
              </a:rPr>
              <a:t>SELECT ?</a:t>
            </a:r>
            <a:r>
              <a:rPr lang="pt-BR" sz="1600" dirty="0" err="1" smtClean="0">
                <a:solidFill>
                  <a:srgbClr val="002060"/>
                </a:solidFill>
              </a:rPr>
              <a:t>nomeUniversidade</a:t>
            </a:r>
            <a:r>
              <a:rPr lang="pt-BR" sz="1600" dirty="0" smtClean="0">
                <a:solidFill>
                  <a:srgbClr val="002060"/>
                </a:solidFill>
              </a:rPr>
              <a:t> ?</a:t>
            </a:r>
            <a:r>
              <a:rPr lang="pt-BR" sz="1600" dirty="0" err="1" smtClean="0">
                <a:solidFill>
                  <a:srgbClr val="002060"/>
                </a:solidFill>
              </a:rPr>
              <a:t>populacaoCidade</a:t>
            </a:r>
            <a:endParaRPr lang="pt-BR" sz="1600" dirty="0" smtClean="0">
              <a:solidFill>
                <a:srgbClr val="002060"/>
              </a:solidFill>
            </a:endParaRPr>
          </a:p>
          <a:p>
            <a:r>
              <a:rPr lang="pt-BR" sz="1600" dirty="0" smtClean="0">
                <a:solidFill>
                  <a:srgbClr val="002060"/>
                </a:solidFill>
              </a:rPr>
              <a:t>WHERE </a:t>
            </a:r>
          </a:p>
          <a:p>
            <a:r>
              <a:rPr lang="pt-BR" sz="1600" dirty="0" smtClean="0">
                <a:solidFill>
                  <a:srgbClr val="002060"/>
                </a:solidFill>
              </a:rPr>
              <a:t>{</a:t>
            </a:r>
            <a:endParaRPr lang="pt-BR" sz="1600" dirty="0">
              <a:solidFill>
                <a:srgbClr val="002060"/>
              </a:solidFill>
            </a:endParaRPr>
          </a:p>
          <a:p>
            <a:r>
              <a:rPr lang="pt-BR" sz="1600" dirty="0">
                <a:solidFill>
                  <a:srgbClr val="002060"/>
                </a:solidFill>
              </a:rPr>
              <a:t>	?universidade  </a:t>
            </a:r>
            <a:r>
              <a:rPr lang="pt-BR" sz="1600" dirty="0" err="1">
                <a:solidFill>
                  <a:srgbClr val="002060"/>
                </a:solidFill>
              </a:rPr>
              <a:t>rdf:type</a:t>
            </a:r>
            <a:r>
              <a:rPr lang="pt-BR" sz="1600" dirty="0">
                <a:solidFill>
                  <a:srgbClr val="002060"/>
                </a:solidFill>
              </a:rPr>
              <a:t> </a:t>
            </a:r>
            <a:r>
              <a:rPr lang="pt-BR" sz="1600" dirty="0" smtClean="0">
                <a:solidFill>
                  <a:srgbClr val="002060"/>
                </a:solidFill>
              </a:rPr>
              <a:t> </a:t>
            </a:r>
            <a:r>
              <a:rPr lang="pt-BR" sz="1600" dirty="0" err="1" smtClean="0">
                <a:solidFill>
                  <a:srgbClr val="002060"/>
                </a:solidFill>
              </a:rPr>
              <a:t>dbpedia-owl:University</a:t>
            </a:r>
            <a:r>
              <a:rPr lang="pt-BR" sz="1600" dirty="0" smtClean="0">
                <a:solidFill>
                  <a:srgbClr val="002060"/>
                </a:solidFill>
              </a:rPr>
              <a:t> </a:t>
            </a:r>
            <a:r>
              <a:rPr lang="pt-BR" sz="1600" dirty="0">
                <a:solidFill>
                  <a:srgbClr val="002060"/>
                </a:solidFill>
              </a:rPr>
              <a:t>.</a:t>
            </a:r>
          </a:p>
          <a:p>
            <a:r>
              <a:rPr lang="pt-BR" sz="1600" dirty="0">
                <a:solidFill>
                  <a:srgbClr val="002060"/>
                </a:solidFill>
              </a:rPr>
              <a:t>	?universidade </a:t>
            </a:r>
            <a:r>
              <a:rPr lang="pt-BR" sz="1600" dirty="0" smtClean="0">
                <a:solidFill>
                  <a:srgbClr val="002060"/>
                </a:solidFill>
              </a:rPr>
              <a:t> </a:t>
            </a:r>
            <a:r>
              <a:rPr lang="pt-BR" sz="1600" dirty="0" err="1" smtClean="0">
                <a:solidFill>
                  <a:srgbClr val="002060"/>
                </a:solidFill>
              </a:rPr>
              <a:t>foaf:name</a:t>
            </a:r>
            <a:r>
              <a:rPr lang="pt-BR" sz="1600" dirty="0" smtClean="0">
                <a:solidFill>
                  <a:srgbClr val="002060"/>
                </a:solidFill>
              </a:rPr>
              <a:t>  ?</a:t>
            </a:r>
            <a:r>
              <a:rPr lang="pt-BR" sz="1600" dirty="0" err="1">
                <a:solidFill>
                  <a:srgbClr val="002060"/>
                </a:solidFill>
              </a:rPr>
              <a:t>nomeUniversidade</a:t>
            </a:r>
            <a:r>
              <a:rPr lang="pt-BR" sz="1600" dirty="0">
                <a:solidFill>
                  <a:srgbClr val="002060"/>
                </a:solidFill>
              </a:rPr>
              <a:t> .</a:t>
            </a:r>
          </a:p>
          <a:p>
            <a:r>
              <a:rPr lang="pt-BR" sz="1600" dirty="0">
                <a:solidFill>
                  <a:srgbClr val="002060"/>
                </a:solidFill>
              </a:rPr>
              <a:t>	?universidade </a:t>
            </a:r>
            <a:r>
              <a:rPr lang="pt-BR" sz="1600" dirty="0" smtClean="0">
                <a:solidFill>
                  <a:srgbClr val="002060"/>
                </a:solidFill>
              </a:rPr>
              <a:t> </a:t>
            </a:r>
            <a:r>
              <a:rPr lang="pt-BR" sz="1600" dirty="0" err="1" smtClean="0">
                <a:solidFill>
                  <a:srgbClr val="002060"/>
                </a:solidFill>
              </a:rPr>
              <a:t>dbpedia-owl:country</a:t>
            </a:r>
            <a:r>
              <a:rPr lang="pt-BR" sz="1600" dirty="0" smtClean="0">
                <a:solidFill>
                  <a:srgbClr val="002060"/>
                </a:solidFill>
              </a:rPr>
              <a:t>  &lt;</a:t>
            </a:r>
            <a:r>
              <a:rPr lang="pt-BR" sz="1600" dirty="0">
                <a:solidFill>
                  <a:srgbClr val="002060"/>
                </a:solidFill>
              </a:rPr>
              <a:t>http://dbpedia.org/resource/Brazil&gt; </a:t>
            </a:r>
            <a:r>
              <a:rPr lang="pt-BR" sz="1600" dirty="0" smtClean="0">
                <a:solidFill>
                  <a:srgbClr val="002060"/>
                </a:solidFill>
              </a:rPr>
              <a:t>.</a:t>
            </a:r>
          </a:p>
          <a:p>
            <a:r>
              <a:rPr lang="pt-BR" sz="1600" dirty="0">
                <a:solidFill>
                  <a:srgbClr val="002060"/>
                </a:solidFill>
              </a:rPr>
              <a:t>	</a:t>
            </a:r>
            <a:r>
              <a:rPr lang="pt-BR" sz="1600" dirty="0" smtClean="0">
                <a:solidFill>
                  <a:srgbClr val="002060"/>
                </a:solidFill>
              </a:rPr>
              <a:t>?</a:t>
            </a:r>
            <a:r>
              <a:rPr lang="pt-BR" sz="1600" dirty="0">
                <a:solidFill>
                  <a:srgbClr val="002060"/>
                </a:solidFill>
              </a:rPr>
              <a:t>universidade </a:t>
            </a:r>
            <a:r>
              <a:rPr lang="pt-BR" sz="1600" dirty="0" smtClean="0">
                <a:solidFill>
                  <a:srgbClr val="002060"/>
                </a:solidFill>
              </a:rPr>
              <a:t> </a:t>
            </a:r>
            <a:r>
              <a:rPr lang="pt-BR" sz="1600" dirty="0" err="1" smtClean="0">
                <a:solidFill>
                  <a:srgbClr val="002060"/>
                </a:solidFill>
              </a:rPr>
              <a:t>dbpedia-owl:city</a:t>
            </a:r>
            <a:r>
              <a:rPr lang="pt-BR" sz="1600" dirty="0" smtClean="0">
                <a:solidFill>
                  <a:srgbClr val="002060"/>
                </a:solidFill>
              </a:rPr>
              <a:t> ?cidade .</a:t>
            </a:r>
          </a:p>
          <a:p>
            <a:r>
              <a:rPr lang="en-US" sz="1600" dirty="0" smtClean="0">
                <a:solidFill>
                  <a:srgbClr val="002060"/>
                </a:solidFill>
              </a:rPr>
              <a:t>                ?</a:t>
            </a:r>
            <a:r>
              <a:rPr lang="en-US" sz="1600" dirty="0" err="1">
                <a:solidFill>
                  <a:srgbClr val="002060"/>
                </a:solidFill>
              </a:rPr>
              <a:t>cidade</a:t>
            </a:r>
            <a:r>
              <a:rPr lang="en-US" sz="1600" dirty="0">
                <a:solidFill>
                  <a:srgbClr val="002060"/>
                </a:solidFill>
              </a:rPr>
              <a:t> </a:t>
            </a:r>
            <a:r>
              <a:rPr lang="en-US" sz="1600" dirty="0" err="1" smtClean="0">
                <a:solidFill>
                  <a:srgbClr val="002060"/>
                </a:solidFill>
              </a:rPr>
              <a:t>dbpedia-owl:populationTotal</a:t>
            </a:r>
            <a:r>
              <a:rPr lang="en-US" sz="1600" dirty="0" smtClean="0">
                <a:solidFill>
                  <a:srgbClr val="002060"/>
                </a:solidFill>
              </a:rPr>
              <a:t> ?</a:t>
            </a:r>
            <a:r>
              <a:rPr lang="en-US" sz="1600" dirty="0" err="1" smtClean="0">
                <a:solidFill>
                  <a:srgbClr val="002060"/>
                </a:solidFill>
              </a:rPr>
              <a:t>populacaoCidade</a:t>
            </a:r>
            <a:r>
              <a:rPr lang="en-US" sz="1600" dirty="0" smtClean="0">
                <a:solidFill>
                  <a:srgbClr val="002060"/>
                </a:solidFill>
              </a:rPr>
              <a:t> .</a:t>
            </a:r>
            <a:endParaRPr lang="pt-BR" sz="1600" dirty="0" smtClean="0">
              <a:solidFill>
                <a:srgbClr val="002060"/>
              </a:solidFill>
            </a:endParaRPr>
          </a:p>
          <a:p>
            <a:endParaRPr lang="pt-BR" sz="1600" dirty="0" smtClean="0">
              <a:solidFill>
                <a:srgbClr val="002060"/>
              </a:solidFill>
            </a:endParaRPr>
          </a:p>
          <a:p>
            <a:r>
              <a:rPr lang="pt-BR" sz="1600" dirty="0" smtClean="0">
                <a:solidFill>
                  <a:srgbClr val="002060"/>
                </a:solidFill>
              </a:rPr>
              <a:t>	</a:t>
            </a:r>
            <a:r>
              <a:rPr lang="pt-BR" sz="1600" b="1" dirty="0" smtClean="0">
                <a:solidFill>
                  <a:srgbClr val="002060"/>
                </a:solidFill>
              </a:rPr>
              <a:t>FILTER</a:t>
            </a:r>
            <a:r>
              <a:rPr lang="pt-BR" sz="1600" dirty="0" smtClean="0">
                <a:solidFill>
                  <a:srgbClr val="002060"/>
                </a:solidFill>
              </a:rPr>
              <a:t> (?</a:t>
            </a:r>
            <a:r>
              <a:rPr lang="pt-BR" sz="1600" dirty="0" err="1" smtClean="0">
                <a:solidFill>
                  <a:srgbClr val="002060"/>
                </a:solidFill>
              </a:rPr>
              <a:t>populacaoCidade</a:t>
            </a:r>
            <a:r>
              <a:rPr lang="pt-BR" sz="1600" dirty="0" smtClean="0">
                <a:solidFill>
                  <a:srgbClr val="002060"/>
                </a:solidFill>
              </a:rPr>
              <a:t> &gt;= 1000000)</a:t>
            </a:r>
            <a:endParaRPr lang="pt-BR" sz="1600" dirty="0">
              <a:solidFill>
                <a:srgbClr val="002060"/>
              </a:solidFill>
            </a:endParaRPr>
          </a:p>
          <a:p>
            <a:r>
              <a:rPr lang="pt-BR" sz="1600" dirty="0" smtClean="0">
                <a:solidFill>
                  <a:srgbClr val="002060"/>
                </a:solidFill>
              </a:rPr>
              <a:t>}</a:t>
            </a:r>
          </a:p>
          <a:p>
            <a:endParaRPr lang="pt-BR" sz="1600" dirty="0" smtClean="0">
              <a:solidFill>
                <a:srgbClr val="002060"/>
              </a:solidFill>
            </a:endParaRPr>
          </a:p>
          <a:p>
            <a:r>
              <a:rPr lang="pt-BR" sz="1600" dirty="0" smtClean="0">
                <a:solidFill>
                  <a:srgbClr val="002060"/>
                </a:solidFill>
              </a:rPr>
              <a:t>ORDER BY ?</a:t>
            </a:r>
            <a:r>
              <a:rPr lang="pt-BR" sz="1600" dirty="0" err="1" smtClean="0">
                <a:solidFill>
                  <a:srgbClr val="002060"/>
                </a:solidFill>
              </a:rPr>
              <a:t>nomeUniversidade</a:t>
            </a:r>
            <a:endParaRPr lang="pt-BR" sz="1600" dirty="0">
              <a:solidFill>
                <a:srgbClr val="002060"/>
              </a:solidFill>
            </a:endParaRPr>
          </a:p>
          <a:p>
            <a:endParaRPr lang="pt-BR" sz="1600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945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>
                <a:solidFill>
                  <a:schemeClr val="bg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FILTER</a:t>
            </a:r>
            <a:endParaRPr lang="pt-BR" sz="2400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7238" y="1196752"/>
            <a:ext cx="7918450" cy="5040560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pt-BR" sz="2000" b="0" dirty="0" smtClean="0">
                <a:effectLst/>
                <a:latin typeface="Century Gothic" pitchFamily="34" charset="0"/>
              </a:rPr>
              <a:t>Resultado da Consulta:</a:t>
            </a:r>
            <a:endParaRPr lang="pt-BR" sz="2000" b="0" dirty="0">
              <a:effectLst/>
              <a:latin typeface="Century Gothic" pitchFamily="34" charset="0"/>
            </a:endParaRPr>
          </a:p>
          <a:p>
            <a:pPr marL="0" indent="0">
              <a:spcAft>
                <a:spcPts val="1200"/>
              </a:spcAft>
              <a:buNone/>
            </a:pPr>
            <a:endParaRPr lang="pt-BR" sz="2000" b="0" dirty="0">
              <a:effectLst/>
              <a:latin typeface="Century Gothic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728769"/>
            <a:ext cx="7410598" cy="4513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13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>
                <a:solidFill>
                  <a:schemeClr val="bg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OPTIONAL</a:t>
            </a:r>
            <a:endParaRPr lang="pt-BR" sz="2400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7238" y="1196752"/>
            <a:ext cx="7918450" cy="5040560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pt-BR" sz="2000" b="0" dirty="0" smtClean="0">
                <a:effectLst/>
                <a:latin typeface="Century Gothic" pitchFamily="34" charset="0"/>
              </a:rPr>
              <a:t>A cláusula </a:t>
            </a:r>
            <a:r>
              <a:rPr lang="pt-BR" sz="2000" dirty="0" smtClean="0">
                <a:effectLst/>
                <a:latin typeface="Century Gothic" pitchFamily="34" charset="0"/>
              </a:rPr>
              <a:t>OPTIONAL</a:t>
            </a:r>
            <a:r>
              <a:rPr lang="pt-BR" sz="2000" b="0" dirty="0" smtClean="0">
                <a:effectLst/>
                <a:latin typeface="Century Gothic" pitchFamily="34" charset="0"/>
              </a:rPr>
              <a:t> é aplicada em uma parte do padrão da consulta, tornando opcional a </a:t>
            </a:r>
            <a:r>
              <a:rPr lang="pt-BR" sz="2000" b="0" dirty="0" err="1" smtClean="0">
                <a:effectLst/>
                <a:latin typeface="Century Gothic" pitchFamily="34" charset="0"/>
              </a:rPr>
              <a:t>satisfabilidade</a:t>
            </a:r>
            <a:r>
              <a:rPr lang="pt-BR" sz="2000" b="0" dirty="0" smtClean="0">
                <a:effectLst/>
                <a:latin typeface="Century Gothic" pitchFamily="34" charset="0"/>
              </a:rPr>
              <a:t> dos padrões de triplas respectivos</a:t>
            </a:r>
          </a:p>
          <a:p>
            <a:pPr>
              <a:spcAft>
                <a:spcPts val="1200"/>
              </a:spcAft>
            </a:pPr>
            <a:r>
              <a:rPr lang="pt-BR" sz="2000" b="0" dirty="0" smtClean="0">
                <a:effectLst/>
                <a:latin typeface="Century Gothic" pitchFamily="34" charset="0"/>
              </a:rPr>
              <a:t>Selecionado o nome das universidades brasileiras e o respectivo lema, se houver:</a:t>
            </a:r>
            <a:endParaRPr lang="pt-BR" sz="2000" b="0" dirty="0">
              <a:effectLst/>
              <a:latin typeface="Century Gothic" pitchFamily="34" charset="0"/>
            </a:endParaRPr>
          </a:p>
          <a:p>
            <a:pPr marL="0" indent="0">
              <a:spcAft>
                <a:spcPts val="1200"/>
              </a:spcAft>
              <a:buNone/>
            </a:pPr>
            <a:endParaRPr lang="pt-BR" sz="2000" b="0" dirty="0">
              <a:effectLst/>
              <a:latin typeface="Century Gothic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971600" y="3068960"/>
            <a:ext cx="7920880" cy="3744416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600" dirty="0">
                <a:solidFill>
                  <a:srgbClr val="002060"/>
                </a:solidFill>
              </a:rPr>
              <a:t>PREFIX </a:t>
            </a:r>
            <a:r>
              <a:rPr lang="pt-BR" sz="1600" dirty="0" err="1">
                <a:solidFill>
                  <a:srgbClr val="002060"/>
                </a:solidFill>
              </a:rPr>
              <a:t>rdf</a:t>
            </a:r>
            <a:r>
              <a:rPr lang="pt-BR" sz="1600" dirty="0">
                <a:solidFill>
                  <a:srgbClr val="002060"/>
                </a:solidFill>
              </a:rPr>
              <a:t>: &lt;http://www.w3.org/1999/02/22-rdf-syntax-ns#&gt;</a:t>
            </a:r>
          </a:p>
          <a:p>
            <a:r>
              <a:rPr lang="pt-BR" sz="1600" dirty="0">
                <a:solidFill>
                  <a:srgbClr val="002060"/>
                </a:solidFill>
              </a:rPr>
              <a:t>PREFIX </a:t>
            </a:r>
            <a:r>
              <a:rPr lang="pt-BR" sz="1600" dirty="0" err="1">
                <a:solidFill>
                  <a:srgbClr val="002060"/>
                </a:solidFill>
              </a:rPr>
              <a:t>foaf</a:t>
            </a:r>
            <a:r>
              <a:rPr lang="pt-BR" sz="1600" dirty="0">
                <a:solidFill>
                  <a:srgbClr val="002060"/>
                </a:solidFill>
              </a:rPr>
              <a:t>: &lt;http://xmlns.com/foaf/0.1/&gt;</a:t>
            </a:r>
          </a:p>
          <a:p>
            <a:r>
              <a:rPr lang="pt-BR" sz="1600" dirty="0">
                <a:solidFill>
                  <a:srgbClr val="002060"/>
                </a:solidFill>
              </a:rPr>
              <a:t>PREFIX </a:t>
            </a:r>
            <a:r>
              <a:rPr lang="pt-BR" sz="1600" dirty="0" err="1">
                <a:solidFill>
                  <a:srgbClr val="002060"/>
                </a:solidFill>
              </a:rPr>
              <a:t>dbpedia-owl</a:t>
            </a:r>
            <a:r>
              <a:rPr lang="pt-BR" sz="1600" dirty="0">
                <a:solidFill>
                  <a:srgbClr val="002060"/>
                </a:solidFill>
              </a:rPr>
              <a:t>: &lt;http://dbpedia.org/ontology</a:t>
            </a:r>
            <a:r>
              <a:rPr lang="pt-BR" sz="1600" dirty="0" smtClean="0">
                <a:solidFill>
                  <a:srgbClr val="002060"/>
                </a:solidFill>
              </a:rPr>
              <a:t>/&gt;</a:t>
            </a:r>
          </a:p>
          <a:p>
            <a:r>
              <a:rPr lang="pt-BR" sz="1600" dirty="0" smtClean="0">
                <a:solidFill>
                  <a:srgbClr val="002060"/>
                </a:solidFill>
              </a:rPr>
              <a:t>PREFIX </a:t>
            </a:r>
            <a:r>
              <a:rPr lang="pt-BR" sz="1600" dirty="0" err="1" smtClean="0">
                <a:solidFill>
                  <a:srgbClr val="002060"/>
                </a:solidFill>
              </a:rPr>
              <a:t>dbpprop</a:t>
            </a:r>
            <a:r>
              <a:rPr lang="pt-BR" sz="1600" dirty="0">
                <a:solidFill>
                  <a:srgbClr val="002060"/>
                </a:solidFill>
              </a:rPr>
              <a:t>: &lt;http://</a:t>
            </a:r>
            <a:r>
              <a:rPr lang="pt-BR" sz="1600" dirty="0" smtClean="0">
                <a:solidFill>
                  <a:srgbClr val="002060"/>
                </a:solidFill>
              </a:rPr>
              <a:t>dbpedia.org/property/&gt;</a:t>
            </a:r>
            <a:endParaRPr lang="pt-BR" sz="1600" dirty="0">
              <a:solidFill>
                <a:srgbClr val="002060"/>
              </a:solidFill>
            </a:endParaRPr>
          </a:p>
          <a:p>
            <a:endParaRPr lang="pt-BR" sz="1600" dirty="0">
              <a:solidFill>
                <a:srgbClr val="002060"/>
              </a:solidFill>
            </a:endParaRPr>
          </a:p>
          <a:p>
            <a:r>
              <a:rPr lang="pt-BR" sz="1600" dirty="0" smtClean="0">
                <a:solidFill>
                  <a:srgbClr val="002060"/>
                </a:solidFill>
              </a:rPr>
              <a:t>SELECT ?</a:t>
            </a:r>
            <a:r>
              <a:rPr lang="pt-BR" sz="1600" dirty="0" err="1" smtClean="0">
                <a:solidFill>
                  <a:srgbClr val="002060"/>
                </a:solidFill>
              </a:rPr>
              <a:t>nomeUniversidade</a:t>
            </a:r>
            <a:r>
              <a:rPr lang="pt-BR" sz="1600" dirty="0" smtClean="0">
                <a:solidFill>
                  <a:srgbClr val="002060"/>
                </a:solidFill>
              </a:rPr>
              <a:t> ?</a:t>
            </a:r>
            <a:r>
              <a:rPr lang="pt-BR" sz="1600" dirty="0" err="1" smtClean="0">
                <a:solidFill>
                  <a:srgbClr val="002060"/>
                </a:solidFill>
              </a:rPr>
              <a:t>lemaUniversidade</a:t>
            </a:r>
            <a:r>
              <a:rPr lang="pt-BR" sz="1600" dirty="0" smtClean="0">
                <a:solidFill>
                  <a:srgbClr val="002060"/>
                </a:solidFill>
              </a:rPr>
              <a:t> </a:t>
            </a:r>
            <a:endParaRPr lang="pt-BR" sz="1600" dirty="0">
              <a:solidFill>
                <a:srgbClr val="002060"/>
              </a:solidFill>
            </a:endParaRPr>
          </a:p>
          <a:p>
            <a:r>
              <a:rPr lang="pt-BR" sz="1600" dirty="0" smtClean="0">
                <a:solidFill>
                  <a:srgbClr val="002060"/>
                </a:solidFill>
              </a:rPr>
              <a:t>WHERE </a:t>
            </a:r>
          </a:p>
          <a:p>
            <a:r>
              <a:rPr lang="pt-BR" sz="1600" dirty="0" smtClean="0">
                <a:solidFill>
                  <a:srgbClr val="002060"/>
                </a:solidFill>
              </a:rPr>
              <a:t>{</a:t>
            </a:r>
            <a:endParaRPr lang="pt-BR" sz="1600" dirty="0">
              <a:solidFill>
                <a:srgbClr val="002060"/>
              </a:solidFill>
            </a:endParaRPr>
          </a:p>
          <a:p>
            <a:r>
              <a:rPr lang="pt-BR" sz="1600" dirty="0">
                <a:solidFill>
                  <a:srgbClr val="002060"/>
                </a:solidFill>
              </a:rPr>
              <a:t>	?universidade  </a:t>
            </a:r>
            <a:r>
              <a:rPr lang="pt-BR" sz="1600" dirty="0" err="1">
                <a:solidFill>
                  <a:srgbClr val="002060"/>
                </a:solidFill>
              </a:rPr>
              <a:t>rdf:type</a:t>
            </a:r>
            <a:r>
              <a:rPr lang="pt-BR" sz="1600" dirty="0">
                <a:solidFill>
                  <a:srgbClr val="002060"/>
                </a:solidFill>
              </a:rPr>
              <a:t> </a:t>
            </a:r>
            <a:r>
              <a:rPr lang="pt-BR" sz="1600" dirty="0" smtClean="0">
                <a:solidFill>
                  <a:srgbClr val="002060"/>
                </a:solidFill>
              </a:rPr>
              <a:t> </a:t>
            </a:r>
            <a:r>
              <a:rPr lang="pt-BR" sz="1600" dirty="0" err="1" smtClean="0">
                <a:solidFill>
                  <a:srgbClr val="002060"/>
                </a:solidFill>
              </a:rPr>
              <a:t>dbpedia-owl:University</a:t>
            </a:r>
            <a:r>
              <a:rPr lang="pt-BR" sz="1600" dirty="0" smtClean="0">
                <a:solidFill>
                  <a:srgbClr val="002060"/>
                </a:solidFill>
              </a:rPr>
              <a:t> </a:t>
            </a:r>
            <a:r>
              <a:rPr lang="pt-BR" sz="1600" dirty="0">
                <a:solidFill>
                  <a:srgbClr val="002060"/>
                </a:solidFill>
              </a:rPr>
              <a:t>.</a:t>
            </a:r>
          </a:p>
          <a:p>
            <a:r>
              <a:rPr lang="pt-BR" sz="1600" dirty="0">
                <a:solidFill>
                  <a:srgbClr val="002060"/>
                </a:solidFill>
              </a:rPr>
              <a:t>	?universidade </a:t>
            </a:r>
            <a:r>
              <a:rPr lang="pt-BR" sz="1600" dirty="0" smtClean="0">
                <a:solidFill>
                  <a:srgbClr val="002060"/>
                </a:solidFill>
              </a:rPr>
              <a:t> </a:t>
            </a:r>
            <a:r>
              <a:rPr lang="pt-BR" sz="1600" dirty="0" err="1" smtClean="0">
                <a:solidFill>
                  <a:srgbClr val="002060"/>
                </a:solidFill>
              </a:rPr>
              <a:t>foaf:name</a:t>
            </a:r>
            <a:r>
              <a:rPr lang="pt-BR" sz="1600" dirty="0" smtClean="0">
                <a:solidFill>
                  <a:srgbClr val="002060"/>
                </a:solidFill>
              </a:rPr>
              <a:t>  ?</a:t>
            </a:r>
            <a:r>
              <a:rPr lang="pt-BR" sz="1600" dirty="0" err="1">
                <a:solidFill>
                  <a:srgbClr val="002060"/>
                </a:solidFill>
              </a:rPr>
              <a:t>nomeUniversidade</a:t>
            </a:r>
            <a:r>
              <a:rPr lang="pt-BR" sz="1600" dirty="0">
                <a:solidFill>
                  <a:srgbClr val="002060"/>
                </a:solidFill>
              </a:rPr>
              <a:t> .</a:t>
            </a:r>
          </a:p>
          <a:p>
            <a:r>
              <a:rPr lang="pt-BR" sz="1600" dirty="0">
                <a:solidFill>
                  <a:srgbClr val="002060"/>
                </a:solidFill>
              </a:rPr>
              <a:t>	?universidade </a:t>
            </a:r>
            <a:r>
              <a:rPr lang="pt-BR" sz="1600" dirty="0" smtClean="0">
                <a:solidFill>
                  <a:srgbClr val="002060"/>
                </a:solidFill>
              </a:rPr>
              <a:t> </a:t>
            </a:r>
            <a:r>
              <a:rPr lang="pt-BR" sz="1600" dirty="0" err="1" smtClean="0">
                <a:solidFill>
                  <a:srgbClr val="002060"/>
                </a:solidFill>
              </a:rPr>
              <a:t>dbpedia-owl:country</a:t>
            </a:r>
            <a:r>
              <a:rPr lang="pt-BR" sz="1600" dirty="0" smtClean="0">
                <a:solidFill>
                  <a:srgbClr val="002060"/>
                </a:solidFill>
              </a:rPr>
              <a:t>  &lt;</a:t>
            </a:r>
            <a:r>
              <a:rPr lang="pt-BR" sz="1600" dirty="0">
                <a:solidFill>
                  <a:srgbClr val="002060"/>
                </a:solidFill>
              </a:rPr>
              <a:t>http://dbpedia.org/resource/Brazil&gt; </a:t>
            </a:r>
            <a:r>
              <a:rPr lang="pt-BR" sz="1600" dirty="0" smtClean="0">
                <a:solidFill>
                  <a:srgbClr val="002060"/>
                </a:solidFill>
              </a:rPr>
              <a:t>.</a:t>
            </a:r>
          </a:p>
          <a:p>
            <a:r>
              <a:rPr lang="pt-BR" sz="1600" dirty="0">
                <a:solidFill>
                  <a:srgbClr val="002060"/>
                </a:solidFill>
              </a:rPr>
              <a:t>	</a:t>
            </a:r>
            <a:r>
              <a:rPr lang="pt-BR" sz="1600" b="1" dirty="0" smtClean="0">
                <a:solidFill>
                  <a:srgbClr val="002060"/>
                </a:solidFill>
              </a:rPr>
              <a:t>OPTIONAL</a:t>
            </a:r>
            <a:r>
              <a:rPr lang="pt-BR" sz="1600" dirty="0" smtClean="0">
                <a:solidFill>
                  <a:srgbClr val="002060"/>
                </a:solidFill>
              </a:rPr>
              <a:t> { ?universidade </a:t>
            </a:r>
            <a:r>
              <a:rPr lang="pt-BR" sz="1600" dirty="0" err="1" smtClean="0">
                <a:solidFill>
                  <a:srgbClr val="002060"/>
                </a:solidFill>
              </a:rPr>
              <a:t>dbpprop:motto</a:t>
            </a:r>
            <a:r>
              <a:rPr lang="pt-BR" sz="1600" dirty="0" smtClean="0">
                <a:solidFill>
                  <a:srgbClr val="002060"/>
                </a:solidFill>
              </a:rPr>
              <a:t> ?</a:t>
            </a:r>
            <a:r>
              <a:rPr lang="pt-BR" sz="1600" dirty="0" err="1" smtClean="0">
                <a:solidFill>
                  <a:srgbClr val="002060"/>
                </a:solidFill>
              </a:rPr>
              <a:t>lemaUniversidade</a:t>
            </a:r>
            <a:r>
              <a:rPr lang="pt-BR" sz="1600" dirty="0" smtClean="0">
                <a:solidFill>
                  <a:srgbClr val="002060"/>
                </a:solidFill>
              </a:rPr>
              <a:t> }</a:t>
            </a:r>
          </a:p>
          <a:p>
            <a:r>
              <a:rPr lang="pt-BR" sz="1600" dirty="0" smtClean="0">
                <a:solidFill>
                  <a:srgbClr val="002060"/>
                </a:solidFill>
              </a:rPr>
              <a:t>}</a:t>
            </a:r>
          </a:p>
          <a:p>
            <a:endParaRPr lang="pt-BR" sz="1100" dirty="0" smtClean="0">
              <a:solidFill>
                <a:srgbClr val="002060"/>
              </a:solidFill>
            </a:endParaRPr>
          </a:p>
          <a:p>
            <a:r>
              <a:rPr lang="pt-BR" sz="1600" dirty="0" smtClean="0">
                <a:solidFill>
                  <a:srgbClr val="002060"/>
                </a:solidFill>
              </a:rPr>
              <a:t>ORDER BY ?</a:t>
            </a:r>
            <a:r>
              <a:rPr lang="pt-BR" sz="1600" dirty="0" err="1" smtClean="0">
                <a:solidFill>
                  <a:srgbClr val="002060"/>
                </a:solidFill>
              </a:rPr>
              <a:t>nomeUniversidade</a:t>
            </a:r>
            <a:endParaRPr lang="pt-BR" sz="1600" dirty="0">
              <a:solidFill>
                <a:srgbClr val="002060"/>
              </a:solidFill>
            </a:endParaRPr>
          </a:p>
          <a:p>
            <a:endParaRPr lang="pt-BR" sz="1600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227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>
                <a:solidFill>
                  <a:schemeClr val="bg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OPTIONAL</a:t>
            </a:r>
            <a:endParaRPr lang="pt-BR" sz="2400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7238" y="1196752"/>
            <a:ext cx="7918450" cy="5040560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pt-BR" sz="2000" b="0" dirty="0" smtClean="0">
                <a:effectLst/>
                <a:latin typeface="Century Gothic" pitchFamily="34" charset="0"/>
              </a:rPr>
              <a:t>Resultado da Consulta:</a:t>
            </a:r>
            <a:endParaRPr lang="pt-BR" sz="2000" b="0" dirty="0">
              <a:effectLst/>
              <a:latin typeface="Century Gothic" pitchFamily="34" charset="0"/>
            </a:endParaRPr>
          </a:p>
          <a:p>
            <a:pPr marL="0" indent="0">
              <a:spcAft>
                <a:spcPts val="1200"/>
              </a:spcAft>
              <a:buNone/>
            </a:pPr>
            <a:endParaRPr lang="pt-BR" sz="2000" b="0" dirty="0">
              <a:effectLst/>
              <a:latin typeface="Century Gothic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484" y="1772101"/>
            <a:ext cx="8285348" cy="3889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56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err="1" smtClean="0">
                <a:solidFill>
                  <a:schemeClr val="bg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DBpedia</a:t>
            </a:r>
            <a:endParaRPr lang="pt-BR" sz="24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124744"/>
            <a:ext cx="8681939" cy="4734201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7164288" y="1556792"/>
            <a:ext cx="1769171" cy="43924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1700808"/>
            <a:ext cx="6939226" cy="4318819"/>
          </a:xfrm>
          <a:prstGeom prst="rect">
            <a:avLst/>
          </a:prstGeom>
        </p:spPr>
      </p:pic>
      <p:sp>
        <p:nvSpPr>
          <p:cNvPr id="29" name="Rounded Rectangle 28"/>
          <p:cNvSpPr/>
          <p:nvPr/>
        </p:nvSpPr>
        <p:spPr>
          <a:xfrm>
            <a:off x="7884368" y="3789040"/>
            <a:ext cx="576064" cy="2880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675" name="Rounded Rectangle 28674"/>
          <p:cNvSpPr/>
          <p:nvPr/>
        </p:nvSpPr>
        <p:spPr>
          <a:xfrm>
            <a:off x="7884368" y="4715980"/>
            <a:ext cx="288032" cy="1440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679" name="Rounded Rectangle 28678"/>
          <p:cNvSpPr/>
          <p:nvPr/>
        </p:nvSpPr>
        <p:spPr>
          <a:xfrm>
            <a:off x="7884368" y="4920997"/>
            <a:ext cx="288032" cy="15290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Rounded Rectangle 45"/>
          <p:cNvSpPr/>
          <p:nvPr/>
        </p:nvSpPr>
        <p:spPr>
          <a:xfrm>
            <a:off x="7884368" y="5093003"/>
            <a:ext cx="288032" cy="15290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Rounded Rectangle 49"/>
          <p:cNvSpPr/>
          <p:nvPr/>
        </p:nvSpPr>
        <p:spPr>
          <a:xfrm>
            <a:off x="7883552" y="5313473"/>
            <a:ext cx="792904" cy="2880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Rounded Rectangle 57"/>
          <p:cNvSpPr/>
          <p:nvPr/>
        </p:nvSpPr>
        <p:spPr>
          <a:xfrm>
            <a:off x="7883552" y="5631914"/>
            <a:ext cx="720896" cy="20916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Rounded Rectangle 58"/>
          <p:cNvSpPr/>
          <p:nvPr/>
        </p:nvSpPr>
        <p:spPr>
          <a:xfrm>
            <a:off x="107504" y="4023391"/>
            <a:ext cx="2664296" cy="2160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0" name="Rounded Rectangle 59"/>
          <p:cNvSpPr/>
          <p:nvPr/>
        </p:nvSpPr>
        <p:spPr>
          <a:xfrm>
            <a:off x="179512" y="4869160"/>
            <a:ext cx="2592288" cy="1440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Rounded Rectangle 60"/>
          <p:cNvSpPr/>
          <p:nvPr/>
        </p:nvSpPr>
        <p:spPr>
          <a:xfrm>
            <a:off x="163432" y="4509120"/>
            <a:ext cx="2608368" cy="13243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Rounded Rectangle 61"/>
          <p:cNvSpPr/>
          <p:nvPr/>
        </p:nvSpPr>
        <p:spPr>
          <a:xfrm>
            <a:off x="163432" y="4648466"/>
            <a:ext cx="2680376" cy="13035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Rounded Rectangle 62"/>
          <p:cNvSpPr/>
          <p:nvPr/>
        </p:nvSpPr>
        <p:spPr>
          <a:xfrm>
            <a:off x="107503" y="4266255"/>
            <a:ext cx="3667181" cy="2160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4" name="Rounded Rectangle 63"/>
          <p:cNvSpPr/>
          <p:nvPr/>
        </p:nvSpPr>
        <p:spPr>
          <a:xfrm>
            <a:off x="107502" y="3755519"/>
            <a:ext cx="2592289" cy="24103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Rounded Rectangle 64"/>
          <p:cNvSpPr/>
          <p:nvPr/>
        </p:nvSpPr>
        <p:spPr>
          <a:xfrm>
            <a:off x="143507" y="5037679"/>
            <a:ext cx="2772309" cy="13756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9661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9" grpId="0" animBg="1"/>
      <p:bldP spid="28675" grpId="0" animBg="1"/>
      <p:bldP spid="28679" grpId="0" animBg="1"/>
      <p:bldP spid="46" grpId="0" animBg="1"/>
      <p:bldP spid="50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>
                <a:solidFill>
                  <a:schemeClr val="bg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OPTIONAL</a:t>
            </a:r>
            <a:endParaRPr lang="pt-BR" sz="2400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4538" y="1162660"/>
            <a:ext cx="7918450" cy="4930636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pt-BR" sz="2000" b="0" dirty="0" smtClean="0">
                <a:effectLst/>
                <a:latin typeface="Century Gothic" pitchFamily="34" charset="0"/>
              </a:rPr>
              <a:t>Selecionado o nome das universidades pernambucanas e dos respectivos ex-alunos “famosos”, se houver:</a:t>
            </a:r>
            <a:endParaRPr lang="pt-BR" sz="2000" b="0" dirty="0">
              <a:effectLst/>
              <a:latin typeface="Century Gothic" pitchFamily="34" charset="0"/>
            </a:endParaRPr>
          </a:p>
          <a:p>
            <a:pPr marL="0" indent="0">
              <a:spcAft>
                <a:spcPts val="1200"/>
              </a:spcAft>
              <a:buNone/>
            </a:pPr>
            <a:endParaRPr lang="pt-BR" sz="2000" b="0" dirty="0">
              <a:effectLst/>
              <a:latin typeface="Century Gothic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744538" y="2060848"/>
            <a:ext cx="8219950" cy="403244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600" dirty="0">
                <a:solidFill>
                  <a:srgbClr val="002060"/>
                </a:solidFill>
              </a:rPr>
              <a:t>PREFIX </a:t>
            </a:r>
            <a:r>
              <a:rPr lang="pt-BR" sz="1600" dirty="0" err="1">
                <a:solidFill>
                  <a:srgbClr val="002060"/>
                </a:solidFill>
              </a:rPr>
              <a:t>rdf</a:t>
            </a:r>
            <a:r>
              <a:rPr lang="pt-BR" sz="1600" dirty="0">
                <a:solidFill>
                  <a:srgbClr val="002060"/>
                </a:solidFill>
              </a:rPr>
              <a:t>: &lt;http://www.w3.org/1999/02/22-rdf-syntax-ns#&gt;</a:t>
            </a:r>
          </a:p>
          <a:p>
            <a:r>
              <a:rPr lang="pt-BR" sz="1600" dirty="0">
                <a:solidFill>
                  <a:srgbClr val="002060"/>
                </a:solidFill>
              </a:rPr>
              <a:t>PREFIX </a:t>
            </a:r>
            <a:r>
              <a:rPr lang="pt-BR" sz="1600" dirty="0" err="1">
                <a:solidFill>
                  <a:srgbClr val="002060"/>
                </a:solidFill>
              </a:rPr>
              <a:t>foaf</a:t>
            </a:r>
            <a:r>
              <a:rPr lang="pt-BR" sz="1600" dirty="0">
                <a:solidFill>
                  <a:srgbClr val="002060"/>
                </a:solidFill>
              </a:rPr>
              <a:t>: &lt;http://xmlns.com/foaf/0.1/&gt;</a:t>
            </a:r>
          </a:p>
          <a:p>
            <a:r>
              <a:rPr lang="pt-BR" sz="1600" dirty="0">
                <a:solidFill>
                  <a:srgbClr val="002060"/>
                </a:solidFill>
              </a:rPr>
              <a:t>PREFIX </a:t>
            </a:r>
            <a:r>
              <a:rPr lang="pt-BR" sz="1600" dirty="0" err="1">
                <a:solidFill>
                  <a:srgbClr val="002060"/>
                </a:solidFill>
              </a:rPr>
              <a:t>dbpedia-owl</a:t>
            </a:r>
            <a:r>
              <a:rPr lang="pt-BR" sz="1600" dirty="0">
                <a:solidFill>
                  <a:srgbClr val="002060"/>
                </a:solidFill>
              </a:rPr>
              <a:t>: &lt;http://dbpedia.org/ontology</a:t>
            </a:r>
            <a:r>
              <a:rPr lang="pt-BR" sz="1600" dirty="0" smtClean="0">
                <a:solidFill>
                  <a:srgbClr val="002060"/>
                </a:solidFill>
              </a:rPr>
              <a:t>/&gt;</a:t>
            </a:r>
          </a:p>
          <a:p>
            <a:r>
              <a:rPr lang="pt-BR" sz="1600" dirty="0" smtClean="0">
                <a:solidFill>
                  <a:srgbClr val="002060"/>
                </a:solidFill>
              </a:rPr>
              <a:t>PREFIX </a:t>
            </a:r>
            <a:r>
              <a:rPr lang="pt-BR" sz="1600" dirty="0" err="1" smtClean="0">
                <a:solidFill>
                  <a:srgbClr val="002060"/>
                </a:solidFill>
              </a:rPr>
              <a:t>dbpprop</a:t>
            </a:r>
            <a:r>
              <a:rPr lang="pt-BR" sz="1600" dirty="0">
                <a:solidFill>
                  <a:srgbClr val="002060"/>
                </a:solidFill>
              </a:rPr>
              <a:t>: &lt;http://</a:t>
            </a:r>
            <a:r>
              <a:rPr lang="pt-BR" sz="1600" dirty="0" smtClean="0">
                <a:solidFill>
                  <a:srgbClr val="002060"/>
                </a:solidFill>
              </a:rPr>
              <a:t>dbpedia.org/property/&gt;</a:t>
            </a:r>
            <a:endParaRPr lang="pt-BR" sz="1600" dirty="0">
              <a:solidFill>
                <a:srgbClr val="002060"/>
              </a:solidFill>
            </a:endParaRPr>
          </a:p>
          <a:p>
            <a:endParaRPr lang="pt-BR" sz="1600" dirty="0">
              <a:solidFill>
                <a:srgbClr val="002060"/>
              </a:solidFill>
            </a:endParaRPr>
          </a:p>
          <a:p>
            <a:r>
              <a:rPr lang="pt-BR" sz="1600" dirty="0" smtClean="0">
                <a:solidFill>
                  <a:srgbClr val="002060"/>
                </a:solidFill>
              </a:rPr>
              <a:t>SELECT ?</a:t>
            </a:r>
            <a:r>
              <a:rPr lang="pt-BR" sz="1600" dirty="0" err="1" smtClean="0">
                <a:solidFill>
                  <a:srgbClr val="002060"/>
                </a:solidFill>
              </a:rPr>
              <a:t>nomeUniversidade</a:t>
            </a:r>
            <a:r>
              <a:rPr lang="pt-BR" sz="1600" dirty="0" smtClean="0">
                <a:solidFill>
                  <a:srgbClr val="002060"/>
                </a:solidFill>
              </a:rPr>
              <a:t> ?</a:t>
            </a:r>
            <a:r>
              <a:rPr lang="pt-BR" sz="1600" dirty="0" err="1" smtClean="0">
                <a:solidFill>
                  <a:srgbClr val="002060"/>
                </a:solidFill>
              </a:rPr>
              <a:t>nomeExAluno</a:t>
            </a:r>
            <a:endParaRPr lang="pt-BR" sz="1600" dirty="0">
              <a:solidFill>
                <a:srgbClr val="002060"/>
              </a:solidFill>
            </a:endParaRPr>
          </a:p>
          <a:p>
            <a:r>
              <a:rPr lang="pt-BR" sz="1600" dirty="0" smtClean="0">
                <a:solidFill>
                  <a:srgbClr val="002060"/>
                </a:solidFill>
              </a:rPr>
              <a:t>WHERE </a:t>
            </a:r>
          </a:p>
          <a:p>
            <a:r>
              <a:rPr lang="pt-BR" sz="1600" dirty="0" smtClean="0">
                <a:solidFill>
                  <a:srgbClr val="002060"/>
                </a:solidFill>
              </a:rPr>
              <a:t>{</a:t>
            </a:r>
            <a:endParaRPr lang="pt-BR" sz="1600" dirty="0">
              <a:solidFill>
                <a:srgbClr val="002060"/>
              </a:solidFill>
            </a:endParaRPr>
          </a:p>
          <a:p>
            <a:r>
              <a:rPr lang="pt-BR" sz="1600" dirty="0">
                <a:solidFill>
                  <a:srgbClr val="002060"/>
                </a:solidFill>
              </a:rPr>
              <a:t>	?universidade  </a:t>
            </a:r>
            <a:r>
              <a:rPr lang="pt-BR" sz="1600" dirty="0" err="1">
                <a:solidFill>
                  <a:srgbClr val="002060"/>
                </a:solidFill>
              </a:rPr>
              <a:t>rdf:type</a:t>
            </a:r>
            <a:r>
              <a:rPr lang="pt-BR" sz="1600" dirty="0">
                <a:solidFill>
                  <a:srgbClr val="002060"/>
                </a:solidFill>
              </a:rPr>
              <a:t> </a:t>
            </a:r>
            <a:r>
              <a:rPr lang="pt-BR" sz="1600" dirty="0" smtClean="0">
                <a:solidFill>
                  <a:srgbClr val="002060"/>
                </a:solidFill>
              </a:rPr>
              <a:t> </a:t>
            </a:r>
            <a:r>
              <a:rPr lang="pt-BR" sz="1600" dirty="0" err="1" smtClean="0">
                <a:solidFill>
                  <a:srgbClr val="002060"/>
                </a:solidFill>
              </a:rPr>
              <a:t>dbpedia-owl:University</a:t>
            </a:r>
            <a:r>
              <a:rPr lang="pt-BR" sz="1600" dirty="0" smtClean="0">
                <a:solidFill>
                  <a:srgbClr val="002060"/>
                </a:solidFill>
              </a:rPr>
              <a:t> </a:t>
            </a:r>
            <a:r>
              <a:rPr lang="pt-BR" sz="1600" dirty="0">
                <a:solidFill>
                  <a:srgbClr val="002060"/>
                </a:solidFill>
              </a:rPr>
              <a:t>.</a:t>
            </a:r>
          </a:p>
          <a:p>
            <a:r>
              <a:rPr lang="pt-BR" sz="1600" dirty="0">
                <a:solidFill>
                  <a:srgbClr val="002060"/>
                </a:solidFill>
              </a:rPr>
              <a:t>	?universidade </a:t>
            </a:r>
            <a:r>
              <a:rPr lang="pt-BR" sz="1600" dirty="0" smtClean="0">
                <a:solidFill>
                  <a:srgbClr val="002060"/>
                </a:solidFill>
              </a:rPr>
              <a:t> </a:t>
            </a:r>
            <a:r>
              <a:rPr lang="pt-BR" sz="1600" dirty="0" err="1" smtClean="0">
                <a:solidFill>
                  <a:srgbClr val="002060"/>
                </a:solidFill>
              </a:rPr>
              <a:t>foaf:name</a:t>
            </a:r>
            <a:r>
              <a:rPr lang="pt-BR" sz="1600" dirty="0" smtClean="0">
                <a:solidFill>
                  <a:srgbClr val="002060"/>
                </a:solidFill>
              </a:rPr>
              <a:t>  ?</a:t>
            </a:r>
            <a:r>
              <a:rPr lang="pt-BR" sz="1600" dirty="0" err="1">
                <a:solidFill>
                  <a:srgbClr val="002060"/>
                </a:solidFill>
              </a:rPr>
              <a:t>nomeUniversidade</a:t>
            </a:r>
            <a:r>
              <a:rPr lang="pt-BR" sz="1600" dirty="0">
                <a:solidFill>
                  <a:srgbClr val="002060"/>
                </a:solidFill>
              </a:rPr>
              <a:t> .</a:t>
            </a:r>
          </a:p>
          <a:p>
            <a:r>
              <a:rPr lang="pt-BR" sz="1600" dirty="0">
                <a:solidFill>
                  <a:srgbClr val="002060"/>
                </a:solidFill>
              </a:rPr>
              <a:t>	?universidade </a:t>
            </a:r>
            <a:r>
              <a:rPr lang="pt-BR" sz="1600" dirty="0" smtClean="0">
                <a:solidFill>
                  <a:srgbClr val="002060"/>
                </a:solidFill>
              </a:rPr>
              <a:t> </a:t>
            </a:r>
            <a:r>
              <a:rPr lang="pt-BR" sz="1600" dirty="0" err="1" smtClean="0">
                <a:solidFill>
                  <a:srgbClr val="002060"/>
                </a:solidFill>
              </a:rPr>
              <a:t>dbpedia-owl:state</a:t>
            </a:r>
            <a:r>
              <a:rPr lang="pt-BR" sz="1600" dirty="0" smtClean="0">
                <a:solidFill>
                  <a:srgbClr val="002060"/>
                </a:solidFill>
              </a:rPr>
              <a:t>  &lt;</a:t>
            </a:r>
            <a:r>
              <a:rPr lang="pt-BR" sz="1600" dirty="0">
                <a:solidFill>
                  <a:srgbClr val="002060"/>
                </a:solidFill>
              </a:rPr>
              <a:t>http://</a:t>
            </a:r>
            <a:r>
              <a:rPr lang="pt-BR" sz="1600" dirty="0" smtClean="0">
                <a:solidFill>
                  <a:srgbClr val="002060"/>
                </a:solidFill>
              </a:rPr>
              <a:t>dbpedia.org/resource/Pernambuco&gt; .</a:t>
            </a:r>
          </a:p>
          <a:p>
            <a:r>
              <a:rPr lang="pt-BR" sz="1600" dirty="0">
                <a:solidFill>
                  <a:srgbClr val="002060"/>
                </a:solidFill>
              </a:rPr>
              <a:t>	</a:t>
            </a:r>
            <a:r>
              <a:rPr lang="pt-BR" sz="1600" b="1" dirty="0" smtClean="0">
                <a:solidFill>
                  <a:srgbClr val="002060"/>
                </a:solidFill>
              </a:rPr>
              <a:t>OPTIONAL</a:t>
            </a:r>
            <a:r>
              <a:rPr lang="pt-BR" sz="1600" dirty="0" smtClean="0">
                <a:solidFill>
                  <a:srgbClr val="002060"/>
                </a:solidFill>
              </a:rPr>
              <a:t> { ?</a:t>
            </a:r>
            <a:r>
              <a:rPr lang="pt-BR" sz="1600" dirty="0" err="1" smtClean="0">
                <a:solidFill>
                  <a:srgbClr val="002060"/>
                </a:solidFill>
              </a:rPr>
              <a:t>exAluno</a:t>
            </a:r>
            <a:r>
              <a:rPr lang="pt-BR" sz="1600" dirty="0" smtClean="0">
                <a:solidFill>
                  <a:srgbClr val="002060"/>
                </a:solidFill>
              </a:rPr>
              <a:t> </a:t>
            </a:r>
            <a:r>
              <a:rPr lang="pt-BR" sz="1600" dirty="0" err="1" smtClean="0">
                <a:solidFill>
                  <a:srgbClr val="002060"/>
                </a:solidFill>
              </a:rPr>
              <a:t>dbpprop:almaMater</a:t>
            </a:r>
            <a:r>
              <a:rPr lang="pt-BR" sz="1600" dirty="0" smtClean="0">
                <a:solidFill>
                  <a:srgbClr val="002060"/>
                </a:solidFill>
              </a:rPr>
              <a:t> ?universidade . </a:t>
            </a:r>
          </a:p>
          <a:p>
            <a:r>
              <a:rPr lang="en-US" sz="1600" dirty="0">
                <a:solidFill>
                  <a:srgbClr val="002060"/>
                </a:solidFill>
              </a:rPr>
              <a:t> </a:t>
            </a:r>
            <a:r>
              <a:rPr lang="en-US" sz="1600" dirty="0" smtClean="0">
                <a:solidFill>
                  <a:srgbClr val="002060"/>
                </a:solidFill>
              </a:rPr>
              <a:t>                                     </a:t>
            </a:r>
            <a:r>
              <a:rPr lang="pt-BR" sz="1600" dirty="0" smtClean="0">
                <a:solidFill>
                  <a:srgbClr val="002060"/>
                </a:solidFill>
              </a:rPr>
              <a:t>?</a:t>
            </a:r>
            <a:r>
              <a:rPr lang="pt-BR" sz="1600" dirty="0" err="1">
                <a:solidFill>
                  <a:srgbClr val="002060"/>
                </a:solidFill>
              </a:rPr>
              <a:t>exAluno</a:t>
            </a:r>
            <a:r>
              <a:rPr lang="pt-BR" sz="1600" dirty="0">
                <a:solidFill>
                  <a:srgbClr val="002060"/>
                </a:solidFill>
              </a:rPr>
              <a:t> </a:t>
            </a:r>
            <a:r>
              <a:rPr lang="pt-BR" sz="1600" dirty="0" err="1">
                <a:solidFill>
                  <a:srgbClr val="002060"/>
                </a:solidFill>
              </a:rPr>
              <a:t>foaf:name</a:t>
            </a:r>
            <a:r>
              <a:rPr lang="pt-BR" sz="1600" dirty="0">
                <a:solidFill>
                  <a:srgbClr val="002060"/>
                </a:solidFill>
              </a:rPr>
              <a:t> ?</a:t>
            </a:r>
            <a:r>
              <a:rPr lang="pt-BR" sz="1600" dirty="0" err="1" smtClean="0">
                <a:solidFill>
                  <a:srgbClr val="002060"/>
                </a:solidFill>
              </a:rPr>
              <a:t>nomeExAluno</a:t>
            </a:r>
            <a:r>
              <a:rPr lang="pt-BR" sz="1600" dirty="0" smtClean="0">
                <a:solidFill>
                  <a:srgbClr val="002060"/>
                </a:solidFill>
              </a:rPr>
              <a:t> . }</a:t>
            </a:r>
            <a:endParaRPr lang="pt-BR" sz="1600" dirty="0">
              <a:solidFill>
                <a:srgbClr val="002060"/>
              </a:solidFill>
            </a:endParaRPr>
          </a:p>
          <a:p>
            <a:r>
              <a:rPr lang="pt-BR" sz="1600" dirty="0" smtClean="0">
                <a:solidFill>
                  <a:srgbClr val="002060"/>
                </a:solidFill>
              </a:rPr>
              <a:t>}</a:t>
            </a:r>
          </a:p>
          <a:p>
            <a:endParaRPr lang="pt-BR" sz="1100" dirty="0" smtClean="0">
              <a:solidFill>
                <a:srgbClr val="002060"/>
              </a:solidFill>
            </a:endParaRPr>
          </a:p>
          <a:p>
            <a:r>
              <a:rPr lang="pt-BR" sz="1600" dirty="0" smtClean="0">
                <a:solidFill>
                  <a:srgbClr val="002060"/>
                </a:solidFill>
              </a:rPr>
              <a:t>ORDER BY ?</a:t>
            </a:r>
            <a:r>
              <a:rPr lang="pt-BR" sz="1600" dirty="0" err="1" smtClean="0">
                <a:solidFill>
                  <a:srgbClr val="002060"/>
                </a:solidFill>
              </a:rPr>
              <a:t>nomeUniversidade</a:t>
            </a:r>
            <a:endParaRPr lang="pt-BR" sz="1600" dirty="0">
              <a:solidFill>
                <a:srgbClr val="002060"/>
              </a:solidFill>
            </a:endParaRPr>
          </a:p>
          <a:p>
            <a:endParaRPr lang="pt-BR" sz="1600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63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>
                <a:solidFill>
                  <a:schemeClr val="bg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OPTIONAL</a:t>
            </a:r>
            <a:endParaRPr lang="pt-BR" sz="2400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7238" y="1196752"/>
            <a:ext cx="7918450" cy="5040560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pt-BR" sz="2000" b="0" dirty="0" smtClean="0">
                <a:effectLst/>
                <a:latin typeface="Century Gothic" pitchFamily="34" charset="0"/>
              </a:rPr>
              <a:t>Resultado da Consulta:</a:t>
            </a:r>
            <a:endParaRPr lang="pt-BR" sz="2000" b="0" dirty="0">
              <a:effectLst/>
              <a:latin typeface="Century Gothic" pitchFamily="34" charset="0"/>
            </a:endParaRPr>
          </a:p>
          <a:p>
            <a:pPr marL="0" indent="0">
              <a:spcAft>
                <a:spcPts val="1200"/>
              </a:spcAft>
              <a:buNone/>
            </a:pPr>
            <a:endParaRPr lang="pt-BR" sz="2000" b="0" dirty="0">
              <a:effectLst/>
              <a:latin typeface="Century Gothic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772816"/>
            <a:ext cx="7718821" cy="3096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83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>
                <a:solidFill>
                  <a:schemeClr val="bg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UNION</a:t>
            </a:r>
            <a:endParaRPr lang="pt-BR" sz="2400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7238" y="1196752"/>
            <a:ext cx="7918450" cy="5040560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pt-BR" sz="2000" b="0" dirty="0" smtClean="0">
                <a:effectLst/>
                <a:latin typeface="Century Gothic" pitchFamily="34" charset="0"/>
              </a:rPr>
              <a:t>A cláusula </a:t>
            </a:r>
            <a:r>
              <a:rPr lang="pt-BR" sz="2000" dirty="0" smtClean="0">
                <a:effectLst/>
                <a:latin typeface="Century Gothic" pitchFamily="34" charset="0"/>
              </a:rPr>
              <a:t>UNION</a:t>
            </a:r>
            <a:r>
              <a:rPr lang="pt-BR" sz="2000" b="0" dirty="0" smtClean="0">
                <a:effectLst/>
                <a:latin typeface="Century Gothic" pitchFamily="34" charset="0"/>
              </a:rPr>
              <a:t> é aplicado sobre dois padrões de triplas, de tal forma que a solução dos dois lados são inclusos no resultado da consulta</a:t>
            </a:r>
          </a:p>
          <a:p>
            <a:pPr>
              <a:spcAft>
                <a:spcPts val="1200"/>
              </a:spcAft>
            </a:pPr>
            <a:r>
              <a:rPr lang="pt-BR" sz="2000" b="0" dirty="0" smtClean="0">
                <a:effectLst/>
                <a:latin typeface="Century Gothic" pitchFamily="34" charset="0"/>
              </a:rPr>
              <a:t>Selecionado o nome de universidades pernambucanas ou baianas: </a:t>
            </a:r>
            <a:endParaRPr lang="pt-BR" sz="2000" b="0" dirty="0">
              <a:effectLst/>
              <a:latin typeface="Century Gothic" pitchFamily="34" charset="0"/>
            </a:endParaRPr>
          </a:p>
          <a:p>
            <a:pPr marL="0" indent="0">
              <a:spcAft>
                <a:spcPts val="1200"/>
              </a:spcAft>
              <a:buNone/>
            </a:pPr>
            <a:endParaRPr lang="pt-BR" sz="2000" b="0" dirty="0">
              <a:effectLst/>
              <a:latin typeface="Century Gothic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323528" y="3068960"/>
            <a:ext cx="8496944" cy="364502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600" dirty="0">
                <a:solidFill>
                  <a:srgbClr val="002060"/>
                </a:solidFill>
              </a:rPr>
              <a:t>PREFIX </a:t>
            </a:r>
            <a:r>
              <a:rPr lang="pt-BR" sz="1600" dirty="0" err="1">
                <a:solidFill>
                  <a:srgbClr val="002060"/>
                </a:solidFill>
              </a:rPr>
              <a:t>rdf</a:t>
            </a:r>
            <a:r>
              <a:rPr lang="pt-BR" sz="1600" dirty="0">
                <a:solidFill>
                  <a:srgbClr val="002060"/>
                </a:solidFill>
              </a:rPr>
              <a:t>: &lt;http://www.w3.org/1999/02/22-rdf-syntax-ns#&gt;</a:t>
            </a:r>
          </a:p>
          <a:p>
            <a:r>
              <a:rPr lang="pt-BR" sz="1600" dirty="0">
                <a:solidFill>
                  <a:srgbClr val="002060"/>
                </a:solidFill>
              </a:rPr>
              <a:t>PREFIX </a:t>
            </a:r>
            <a:r>
              <a:rPr lang="pt-BR" sz="1600" dirty="0" err="1">
                <a:solidFill>
                  <a:srgbClr val="002060"/>
                </a:solidFill>
              </a:rPr>
              <a:t>foaf</a:t>
            </a:r>
            <a:r>
              <a:rPr lang="pt-BR" sz="1600" dirty="0">
                <a:solidFill>
                  <a:srgbClr val="002060"/>
                </a:solidFill>
              </a:rPr>
              <a:t>: &lt;http://xmlns.com/foaf/0.1/&gt;</a:t>
            </a:r>
          </a:p>
          <a:p>
            <a:r>
              <a:rPr lang="pt-BR" sz="1600" dirty="0">
                <a:solidFill>
                  <a:srgbClr val="002060"/>
                </a:solidFill>
              </a:rPr>
              <a:t>PREFIX </a:t>
            </a:r>
            <a:r>
              <a:rPr lang="pt-BR" sz="1600" dirty="0" err="1">
                <a:solidFill>
                  <a:srgbClr val="002060"/>
                </a:solidFill>
              </a:rPr>
              <a:t>dbpedia-owl</a:t>
            </a:r>
            <a:r>
              <a:rPr lang="pt-BR" sz="1600" dirty="0">
                <a:solidFill>
                  <a:srgbClr val="002060"/>
                </a:solidFill>
              </a:rPr>
              <a:t>: &lt;http://dbpedia.org/ontology</a:t>
            </a:r>
            <a:r>
              <a:rPr lang="pt-BR" sz="1600" dirty="0" smtClean="0">
                <a:solidFill>
                  <a:srgbClr val="002060"/>
                </a:solidFill>
              </a:rPr>
              <a:t>/&gt;</a:t>
            </a:r>
          </a:p>
          <a:p>
            <a:endParaRPr lang="pt-BR" sz="1600" dirty="0">
              <a:solidFill>
                <a:srgbClr val="002060"/>
              </a:solidFill>
            </a:endParaRPr>
          </a:p>
          <a:p>
            <a:r>
              <a:rPr lang="pt-BR" sz="1600" dirty="0" smtClean="0">
                <a:solidFill>
                  <a:srgbClr val="002060"/>
                </a:solidFill>
              </a:rPr>
              <a:t>SELECT ?</a:t>
            </a:r>
            <a:r>
              <a:rPr lang="pt-BR" sz="1600" dirty="0" err="1" smtClean="0">
                <a:solidFill>
                  <a:srgbClr val="002060"/>
                </a:solidFill>
              </a:rPr>
              <a:t>nomeUniversidade</a:t>
            </a:r>
            <a:r>
              <a:rPr lang="pt-BR" sz="1600" dirty="0" smtClean="0">
                <a:solidFill>
                  <a:srgbClr val="002060"/>
                </a:solidFill>
              </a:rPr>
              <a:t> </a:t>
            </a:r>
            <a:endParaRPr lang="pt-BR" sz="1600" dirty="0">
              <a:solidFill>
                <a:srgbClr val="002060"/>
              </a:solidFill>
            </a:endParaRPr>
          </a:p>
          <a:p>
            <a:r>
              <a:rPr lang="pt-BR" sz="1600" dirty="0" smtClean="0">
                <a:solidFill>
                  <a:srgbClr val="002060"/>
                </a:solidFill>
              </a:rPr>
              <a:t>WHERE </a:t>
            </a:r>
          </a:p>
          <a:p>
            <a:r>
              <a:rPr lang="pt-BR" sz="1600" dirty="0" smtClean="0">
                <a:solidFill>
                  <a:srgbClr val="002060"/>
                </a:solidFill>
              </a:rPr>
              <a:t>{</a:t>
            </a:r>
            <a:endParaRPr lang="pt-BR" sz="1600" dirty="0">
              <a:solidFill>
                <a:srgbClr val="002060"/>
              </a:solidFill>
            </a:endParaRPr>
          </a:p>
          <a:p>
            <a:r>
              <a:rPr lang="pt-BR" sz="1600" dirty="0">
                <a:solidFill>
                  <a:srgbClr val="002060"/>
                </a:solidFill>
              </a:rPr>
              <a:t>	?universidade  </a:t>
            </a:r>
            <a:r>
              <a:rPr lang="pt-BR" sz="1600" dirty="0" err="1">
                <a:solidFill>
                  <a:srgbClr val="002060"/>
                </a:solidFill>
              </a:rPr>
              <a:t>rdf:type</a:t>
            </a:r>
            <a:r>
              <a:rPr lang="pt-BR" sz="1600" dirty="0">
                <a:solidFill>
                  <a:srgbClr val="002060"/>
                </a:solidFill>
              </a:rPr>
              <a:t> </a:t>
            </a:r>
            <a:r>
              <a:rPr lang="pt-BR" sz="1600" dirty="0" smtClean="0">
                <a:solidFill>
                  <a:srgbClr val="002060"/>
                </a:solidFill>
              </a:rPr>
              <a:t> </a:t>
            </a:r>
            <a:r>
              <a:rPr lang="pt-BR" sz="1600" dirty="0" err="1" smtClean="0">
                <a:solidFill>
                  <a:srgbClr val="002060"/>
                </a:solidFill>
              </a:rPr>
              <a:t>dbpedia-owl:University</a:t>
            </a:r>
            <a:r>
              <a:rPr lang="pt-BR" sz="1600" dirty="0" smtClean="0">
                <a:solidFill>
                  <a:srgbClr val="002060"/>
                </a:solidFill>
              </a:rPr>
              <a:t> </a:t>
            </a:r>
            <a:r>
              <a:rPr lang="pt-BR" sz="1600" dirty="0">
                <a:solidFill>
                  <a:srgbClr val="002060"/>
                </a:solidFill>
              </a:rPr>
              <a:t>.</a:t>
            </a:r>
          </a:p>
          <a:p>
            <a:r>
              <a:rPr lang="pt-BR" sz="1600" dirty="0">
                <a:solidFill>
                  <a:srgbClr val="002060"/>
                </a:solidFill>
              </a:rPr>
              <a:t>	?universidade </a:t>
            </a:r>
            <a:r>
              <a:rPr lang="pt-BR" sz="1600" dirty="0" smtClean="0">
                <a:solidFill>
                  <a:srgbClr val="002060"/>
                </a:solidFill>
              </a:rPr>
              <a:t> </a:t>
            </a:r>
            <a:r>
              <a:rPr lang="pt-BR" sz="1600" dirty="0" err="1" smtClean="0">
                <a:solidFill>
                  <a:srgbClr val="002060"/>
                </a:solidFill>
              </a:rPr>
              <a:t>foaf:name</a:t>
            </a:r>
            <a:r>
              <a:rPr lang="pt-BR" sz="1600" dirty="0" smtClean="0">
                <a:solidFill>
                  <a:srgbClr val="002060"/>
                </a:solidFill>
              </a:rPr>
              <a:t>  ?</a:t>
            </a:r>
            <a:r>
              <a:rPr lang="pt-BR" sz="1600" dirty="0" err="1">
                <a:solidFill>
                  <a:srgbClr val="002060"/>
                </a:solidFill>
              </a:rPr>
              <a:t>nomeUniversidade</a:t>
            </a:r>
            <a:r>
              <a:rPr lang="pt-BR" sz="1600" dirty="0">
                <a:solidFill>
                  <a:srgbClr val="002060"/>
                </a:solidFill>
              </a:rPr>
              <a:t> .</a:t>
            </a:r>
          </a:p>
          <a:p>
            <a:r>
              <a:rPr lang="pt-BR" sz="1600" dirty="0">
                <a:solidFill>
                  <a:srgbClr val="002060"/>
                </a:solidFill>
              </a:rPr>
              <a:t>	</a:t>
            </a:r>
            <a:r>
              <a:rPr lang="pt-BR" sz="1600" dirty="0" smtClean="0">
                <a:solidFill>
                  <a:srgbClr val="002060"/>
                </a:solidFill>
              </a:rPr>
              <a:t>{ {?</a:t>
            </a:r>
            <a:r>
              <a:rPr lang="pt-BR" sz="1600" dirty="0">
                <a:solidFill>
                  <a:srgbClr val="002060"/>
                </a:solidFill>
              </a:rPr>
              <a:t>universidade </a:t>
            </a:r>
            <a:r>
              <a:rPr lang="pt-BR" sz="1600" dirty="0" smtClean="0">
                <a:solidFill>
                  <a:srgbClr val="002060"/>
                </a:solidFill>
              </a:rPr>
              <a:t> </a:t>
            </a:r>
            <a:r>
              <a:rPr lang="pt-BR" sz="1600" dirty="0" err="1" smtClean="0">
                <a:solidFill>
                  <a:srgbClr val="002060"/>
                </a:solidFill>
              </a:rPr>
              <a:t>dbpedia-owl:state</a:t>
            </a:r>
            <a:r>
              <a:rPr lang="pt-BR" sz="1600" dirty="0" smtClean="0">
                <a:solidFill>
                  <a:srgbClr val="002060"/>
                </a:solidFill>
              </a:rPr>
              <a:t> &lt;http</a:t>
            </a:r>
            <a:r>
              <a:rPr lang="pt-BR" sz="1600" dirty="0">
                <a:solidFill>
                  <a:srgbClr val="002060"/>
                </a:solidFill>
              </a:rPr>
              <a:t>://</a:t>
            </a:r>
            <a:r>
              <a:rPr lang="pt-BR" sz="1600" dirty="0" smtClean="0">
                <a:solidFill>
                  <a:srgbClr val="002060"/>
                </a:solidFill>
              </a:rPr>
              <a:t>dbpedia.org/resource/Pernambuco&gt; }</a:t>
            </a:r>
          </a:p>
          <a:p>
            <a:r>
              <a:rPr lang="pt-BR" sz="1600" dirty="0">
                <a:solidFill>
                  <a:srgbClr val="002060"/>
                </a:solidFill>
              </a:rPr>
              <a:t>	</a:t>
            </a:r>
            <a:r>
              <a:rPr lang="pt-BR" sz="1600" dirty="0" smtClean="0">
                <a:solidFill>
                  <a:srgbClr val="002060"/>
                </a:solidFill>
              </a:rPr>
              <a:t>      </a:t>
            </a:r>
            <a:r>
              <a:rPr lang="pt-BR" sz="1600" b="1" dirty="0" smtClean="0">
                <a:solidFill>
                  <a:srgbClr val="002060"/>
                </a:solidFill>
              </a:rPr>
              <a:t>UNION</a:t>
            </a:r>
          </a:p>
          <a:p>
            <a:r>
              <a:rPr lang="pt-BR" sz="1600" b="1" dirty="0">
                <a:solidFill>
                  <a:srgbClr val="002060"/>
                </a:solidFill>
              </a:rPr>
              <a:t> </a:t>
            </a:r>
            <a:r>
              <a:rPr lang="pt-BR" sz="1600" b="1" dirty="0" smtClean="0">
                <a:solidFill>
                  <a:srgbClr val="002060"/>
                </a:solidFill>
              </a:rPr>
              <a:t>                  </a:t>
            </a:r>
            <a:r>
              <a:rPr lang="pt-BR" sz="1600" dirty="0">
                <a:solidFill>
                  <a:srgbClr val="002060"/>
                </a:solidFill>
              </a:rPr>
              <a:t>{?universidade  </a:t>
            </a:r>
            <a:r>
              <a:rPr lang="pt-BR" sz="1600" dirty="0" err="1">
                <a:solidFill>
                  <a:srgbClr val="002060"/>
                </a:solidFill>
              </a:rPr>
              <a:t>dbpedia-owl:state</a:t>
            </a:r>
            <a:r>
              <a:rPr lang="pt-BR" sz="1600" dirty="0">
                <a:solidFill>
                  <a:srgbClr val="002060"/>
                </a:solidFill>
              </a:rPr>
              <a:t> &lt;http://</a:t>
            </a:r>
            <a:r>
              <a:rPr lang="pt-BR" sz="1600" dirty="0" smtClean="0">
                <a:solidFill>
                  <a:srgbClr val="002060"/>
                </a:solidFill>
              </a:rPr>
              <a:t>dbpedia.org/resource/Bahia&gt; } } </a:t>
            </a:r>
            <a:endParaRPr lang="pt-BR" sz="1600" b="1" dirty="0" smtClean="0">
              <a:solidFill>
                <a:srgbClr val="002060"/>
              </a:solidFill>
            </a:endParaRPr>
          </a:p>
          <a:p>
            <a:r>
              <a:rPr lang="pt-BR" sz="1600" dirty="0" smtClean="0">
                <a:solidFill>
                  <a:srgbClr val="002060"/>
                </a:solidFill>
              </a:rPr>
              <a:t>}</a:t>
            </a:r>
          </a:p>
          <a:p>
            <a:r>
              <a:rPr lang="pt-BR" sz="1600" dirty="0" smtClean="0">
                <a:solidFill>
                  <a:srgbClr val="002060"/>
                </a:solidFill>
              </a:rPr>
              <a:t>ORDER BY ?</a:t>
            </a:r>
            <a:r>
              <a:rPr lang="pt-BR" sz="1600" dirty="0" err="1" smtClean="0">
                <a:solidFill>
                  <a:srgbClr val="002060"/>
                </a:solidFill>
              </a:rPr>
              <a:t>nomeUniversidade</a:t>
            </a:r>
            <a:endParaRPr lang="pt-BR" sz="1600" dirty="0">
              <a:solidFill>
                <a:srgbClr val="002060"/>
              </a:solidFill>
            </a:endParaRPr>
          </a:p>
          <a:p>
            <a:endParaRPr lang="pt-BR" sz="1600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54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>
                <a:solidFill>
                  <a:schemeClr val="bg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UNION</a:t>
            </a:r>
            <a:endParaRPr lang="pt-BR" sz="2400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7238" y="1196752"/>
            <a:ext cx="7918450" cy="5040560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pt-BR" sz="2000" b="0" dirty="0" smtClean="0">
                <a:effectLst/>
                <a:latin typeface="Century Gothic" pitchFamily="34" charset="0"/>
              </a:rPr>
              <a:t>Resultado da Consulta:</a:t>
            </a:r>
            <a:endParaRPr lang="pt-BR" sz="2000" b="0" dirty="0">
              <a:effectLst/>
              <a:latin typeface="Century Gothic" pitchFamily="34" charset="0"/>
            </a:endParaRPr>
          </a:p>
          <a:p>
            <a:pPr marL="0" indent="0">
              <a:spcAft>
                <a:spcPts val="1200"/>
              </a:spcAft>
              <a:buNone/>
            </a:pPr>
            <a:endParaRPr lang="pt-BR" sz="2000" b="0" dirty="0">
              <a:effectLst/>
              <a:latin typeface="Century Gothic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772816"/>
            <a:ext cx="5945751" cy="39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58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>
                <a:solidFill>
                  <a:schemeClr val="bg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Funções de Agregação</a:t>
            </a:r>
            <a:endParaRPr lang="pt-BR" sz="2400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7238" y="1196752"/>
            <a:ext cx="7918450" cy="5040560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pt-BR" sz="2000" b="0" dirty="0" smtClean="0">
                <a:effectLst/>
                <a:latin typeface="Century Gothic" pitchFamily="34" charset="0"/>
              </a:rPr>
              <a:t>O SPARQL fornece um conjunto de funções de agregações, similares às do SQL, que são aplicados sobre uma variável e retorna valores numéricos dentro de um grupo agregado</a:t>
            </a:r>
          </a:p>
          <a:p>
            <a:pPr lvl="2">
              <a:spcAft>
                <a:spcPts val="1200"/>
              </a:spcAft>
            </a:pPr>
            <a:r>
              <a:rPr lang="pt-BR" sz="1600" dirty="0">
                <a:effectLst/>
                <a:latin typeface="Century Gothic" pitchFamily="34" charset="0"/>
              </a:rPr>
              <a:t>P</a:t>
            </a:r>
            <a:r>
              <a:rPr lang="pt-BR" sz="1600" b="0" dirty="0" smtClean="0">
                <a:effectLst/>
                <a:latin typeface="Century Gothic" pitchFamily="34" charset="0"/>
              </a:rPr>
              <a:t>ode ser utilizado o </a:t>
            </a:r>
            <a:r>
              <a:rPr lang="pt-BR" sz="1600" b="1" dirty="0" smtClean="0">
                <a:effectLst/>
                <a:latin typeface="Century Gothic" pitchFamily="34" charset="0"/>
              </a:rPr>
              <a:t>GROUP BY</a:t>
            </a:r>
          </a:p>
          <a:p>
            <a:pPr>
              <a:spcAft>
                <a:spcPts val="1200"/>
              </a:spcAft>
            </a:pPr>
            <a:r>
              <a:rPr lang="pt-BR" sz="2000" b="0" dirty="0" smtClean="0">
                <a:effectLst/>
                <a:latin typeface="Century Gothic" pitchFamily="34" charset="0"/>
              </a:rPr>
              <a:t>As principais funções de agregação disponíveis no SPARQL são:</a:t>
            </a:r>
            <a:endParaRPr lang="pt-BR" sz="2000" b="0" dirty="0">
              <a:effectLst/>
              <a:latin typeface="Century Gothic" pitchFamily="34" charset="0"/>
            </a:endParaRPr>
          </a:p>
          <a:p>
            <a:pPr lvl="2">
              <a:spcAft>
                <a:spcPts val="1200"/>
              </a:spcAft>
            </a:pPr>
            <a:r>
              <a:rPr lang="pt-BR" sz="1800" b="1" dirty="0" smtClean="0">
                <a:effectLst/>
                <a:latin typeface="Century Gothic" pitchFamily="34" charset="0"/>
              </a:rPr>
              <a:t>COUNT</a:t>
            </a:r>
            <a:r>
              <a:rPr lang="pt-BR" sz="1800" dirty="0" smtClean="0">
                <a:effectLst/>
                <a:latin typeface="Century Gothic" pitchFamily="34" charset="0"/>
              </a:rPr>
              <a:t>: número de resultados </a:t>
            </a:r>
          </a:p>
          <a:p>
            <a:pPr lvl="2">
              <a:spcAft>
                <a:spcPts val="1200"/>
              </a:spcAft>
            </a:pPr>
            <a:r>
              <a:rPr lang="pt-BR" sz="1800" b="1" dirty="0" smtClean="0">
                <a:effectLst/>
                <a:latin typeface="Century Gothic" pitchFamily="34" charset="0"/>
              </a:rPr>
              <a:t>SUM</a:t>
            </a:r>
            <a:r>
              <a:rPr lang="pt-BR" sz="1800" dirty="0" smtClean="0">
                <a:effectLst/>
                <a:latin typeface="Century Gothic" pitchFamily="34" charset="0"/>
              </a:rPr>
              <a:t>: soma de todos os valores</a:t>
            </a:r>
          </a:p>
          <a:p>
            <a:pPr lvl="2">
              <a:spcAft>
                <a:spcPts val="1200"/>
              </a:spcAft>
            </a:pPr>
            <a:r>
              <a:rPr lang="pt-BR" sz="1800" b="1" dirty="0" smtClean="0">
                <a:effectLst/>
                <a:latin typeface="Century Gothic" pitchFamily="34" charset="0"/>
              </a:rPr>
              <a:t>AVG</a:t>
            </a:r>
            <a:r>
              <a:rPr lang="pt-BR" sz="1800" dirty="0" smtClean="0">
                <a:effectLst/>
                <a:latin typeface="Century Gothic" pitchFamily="34" charset="0"/>
              </a:rPr>
              <a:t>:  média aritmética dos valores </a:t>
            </a:r>
            <a:endParaRPr lang="pt-BR" sz="1800" dirty="0">
              <a:effectLst/>
              <a:latin typeface="Century Gothic" pitchFamily="34" charset="0"/>
            </a:endParaRPr>
          </a:p>
          <a:p>
            <a:pPr lvl="2">
              <a:spcAft>
                <a:spcPts val="1200"/>
              </a:spcAft>
            </a:pPr>
            <a:r>
              <a:rPr lang="pt-BR" sz="1800" b="1" dirty="0" smtClean="0">
                <a:effectLst/>
                <a:latin typeface="Century Gothic" pitchFamily="34" charset="0"/>
              </a:rPr>
              <a:t>MIN</a:t>
            </a:r>
            <a:r>
              <a:rPr lang="pt-BR" sz="1800" dirty="0" smtClean="0">
                <a:effectLst/>
                <a:latin typeface="Century Gothic" pitchFamily="34" charset="0"/>
              </a:rPr>
              <a:t>: menor valor </a:t>
            </a:r>
            <a:endParaRPr lang="pt-BR" sz="1800" dirty="0">
              <a:effectLst/>
              <a:latin typeface="Century Gothic" pitchFamily="34" charset="0"/>
            </a:endParaRPr>
          </a:p>
          <a:p>
            <a:pPr lvl="2">
              <a:spcAft>
                <a:spcPts val="1200"/>
              </a:spcAft>
            </a:pPr>
            <a:r>
              <a:rPr lang="pt-BR" sz="1800" b="1" dirty="0" smtClean="0">
                <a:effectLst/>
                <a:latin typeface="Century Gothic" pitchFamily="34" charset="0"/>
              </a:rPr>
              <a:t>MAX</a:t>
            </a:r>
            <a:r>
              <a:rPr lang="pt-BR" sz="1800" dirty="0" smtClean="0">
                <a:effectLst/>
                <a:latin typeface="Century Gothic" pitchFamily="34" charset="0"/>
              </a:rPr>
              <a:t>: maior valor</a:t>
            </a:r>
            <a:endParaRPr lang="pt-BR" sz="1800" dirty="0">
              <a:effectLst/>
              <a:latin typeface="Century Gothic" pitchFamily="34" charset="0"/>
            </a:endParaRPr>
          </a:p>
          <a:p>
            <a:pPr marL="0" indent="0">
              <a:spcAft>
                <a:spcPts val="1200"/>
              </a:spcAft>
              <a:buNone/>
            </a:pPr>
            <a:r>
              <a:rPr lang="pt-BR" b="0" dirty="0" smtClean="0">
                <a:effectLst/>
                <a:latin typeface="Century Gothic" pitchFamily="34" charset="0"/>
              </a:rPr>
              <a:t>	</a:t>
            </a:r>
          </a:p>
          <a:p>
            <a:pPr marL="0" indent="0">
              <a:spcAft>
                <a:spcPts val="1200"/>
              </a:spcAft>
              <a:buNone/>
            </a:pPr>
            <a:endParaRPr lang="pt-BR" sz="2000" b="0" dirty="0">
              <a:effectLst/>
              <a:latin typeface="Century Gothic" pitchFamily="34" charset="0"/>
            </a:endParaRPr>
          </a:p>
          <a:p>
            <a:pPr marL="0" indent="0">
              <a:spcAft>
                <a:spcPts val="1200"/>
              </a:spcAft>
              <a:buNone/>
            </a:pPr>
            <a:endParaRPr lang="pt-BR" sz="2000" b="0" dirty="0">
              <a:effectLst/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069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>
                <a:solidFill>
                  <a:schemeClr val="bg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Funções de Agregação </a:t>
            </a:r>
            <a:endParaRPr lang="pt-BR" sz="2400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7238" y="1196752"/>
            <a:ext cx="7918450" cy="5040560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pt-BR" sz="2000" b="0" dirty="0" smtClean="0">
                <a:effectLst/>
                <a:latin typeface="Century Gothic" pitchFamily="34" charset="0"/>
              </a:rPr>
              <a:t>O número de alunos da maior universidade pernambucana:</a:t>
            </a:r>
            <a:r>
              <a:rPr lang="pt-BR" b="0" dirty="0" smtClean="0">
                <a:effectLst/>
                <a:latin typeface="Century Gothic" pitchFamily="34" charset="0"/>
              </a:rPr>
              <a:t>	</a:t>
            </a:r>
          </a:p>
          <a:p>
            <a:pPr marL="0" indent="0">
              <a:spcAft>
                <a:spcPts val="1200"/>
              </a:spcAft>
              <a:buNone/>
            </a:pPr>
            <a:endParaRPr lang="pt-BR" sz="2000" b="0" dirty="0" smtClean="0">
              <a:effectLst/>
              <a:latin typeface="Century Gothic" pitchFamily="34" charset="0"/>
            </a:endParaRPr>
          </a:p>
          <a:p>
            <a:pPr marL="0" indent="0">
              <a:spcAft>
                <a:spcPts val="1200"/>
              </a:spcAft>
              <a:buNone/>
            </a:pPr>
            <a:endParaRPr lang="pt-BR" sz="2000" b="0" dirty="0">
              <a:effectLst/>
              <a:latin typeface="Century Gothic" pitchFamily="34" charset="0"/>
            </a:endParaRPr>
          </a:p>
          <a:p>
            <a:pPr marL="0" indent="0">
              <a:spcAft>
                <a:spcPts val="1200"/>
              </a:spcAft>
              <a:buNone/>
            </a:pPr>
            <a:endParaRPr lang="pt-BR" sz="2000" b="0" dirty="0" smtClean="0">
              <a:effectLst/>
              <a:latin typeface="Century Gothic" pitchFamily="34" charset="0"/>
            </a:endParaRPr>
          </a:p>
          <a:p>
            <a:pPr marL="0" indent="0">
              <a:spcAft>
                <a:spcPts val="1200"/>
              </a:spcAft>
              <a:buNone/>
            </a:pPr>
            <a:endParaRPr lang="pt-BR" sz="2000" b="0" dirty="0">
              <a:effectLst/>
              <a:latin typeface="Century Gothic" pitchFamily="34" charset="0"/>
            </a:endParaRPr>
          </a:p>
          <a:p>
            <a:pPr marL="0" indent="0">
              <a:spcAft>
                <a:spcPts val="1200"/>
              </a:spcAft>
              <a:buNone/>
            </a:pPr>
            <a:endParaRPr lang="pt-BR" sz="2000" b="0" dirty="0" smtClean="0">
              <a:effectLst/>
              <a:latin typeface="Century Gothic" pitchFamily="34" charset="0"/>
            </a:endParaRPr>
          </a:p>
          <a:p>
            <a:pPr>
              <a:spcAft>
                <a:spcPts val="1200"/>
              </a:spcAft>
            </a:pPr>
            <a:endParaRPr lang="pt-BR" sz="300" b="0" dirty="0" smtClean="0">
              <a:effectLst/>
              <a:latin typeface="Century Gothic" pitchFamily="34" charset="0"/>
            </a:endParaRPr>
          </a:p>
          <a:p>
            <a:pPr>
              <a:spcAft>
                <a:spcPts val="1200"/>
              </a:spcAft>
            </a:pPr>
            <a:r>
              <a:rPr lang="pt-BR" sz="2000" b="0" dirty="0" smtClean="0">
                <a:effectLst/>
                <a:latin typeface="Century Gothic" pitchFamily="34" charset="0"/>
              </a:rPr>
              <a:t>Resultado da Consulta:</a:t>
            </a:r>
            <a:endParaRPr lang="pt-BR" sz="2000" b="0" dirty="0">
              <a:effectLst/>
              <a:latin typeface="Century Gothic" pitchFamily="34" charset="0"/>
            </a:endParaRPr>
          </a:p>
          <a:p>
            <a:pPr marL="0" indent="0">
              <a:spcAft>
                <a:spcPts val="1200"/>
              </a:spcAft>
              <a:buNone/>
            </a:pPr>
            <a:endParaRPr lang="pt-BR" sz="2000" b="0" dirty="0">
              <a:effectLst/>
              <a:latin typeface="Century Gothic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323528" y="2132856"/>
            <a:ext cx="8496944" cy="2520280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600" dirty="0">
                <a:solidFill>
                  <a:srgbClr val="002060"/>
                </a:solidFill>
              </a:rPr>
              <a:t>PREFIX </a:t>
            </a:r>
            <a:r>
              <a:rPr lang="pt-BR" sz="1600" dirty="0" err="1">
                <a:solidFill>
                  <a:srgbClr val="002060"/>
                </a:solidFill>
              </a:rPr>
              <a:t>rdf</a:t>
            </a:r>
            <a:r>
              <a:rPr lang="pt-BR" sz="1600" dirty="0">
                <a:solidFill>
                  <a:srgbClr val="002060"/>
                </a:solidFill>
              </a:rPr>
              <a:t>: &lt;http://www.w3.org/1999/02/22-rdf-syntax-ns</a:t>
            </a:r>
            <a:r>
              <a:rPr lang="pt-BR" sz="1600" dirty="0" smtClean="0">
                <a:solidFill>
                  <a:srgbClr val="002060"/>
                </a:solidFill>
              </a:rPr>
              <a:t>#&gt;</a:t>
            </a:r>
          </a:p>
          <a:p>
            <a:r>
              <a:rPr lang="pt-BR" sz="1600" dirty="0" smtClean="0">
                <a:solidFill>
                  <a:srgbClr val="002060"/>
                </a:solidFill>
              </a:rPr>
              <a:t>PREFIX </a:t>
            </a:r>
            <a:r>
              <a:rPr lang="pt-BR" sz="1600" dirty="0" err="1" smtClean="0">
                <a:solidFill>
                  <a:srgbClr val="002060"/>
                </a:solidFill>
              </a:rPr>
              <a:t>dbpedia-owl</a:t>
            </a:r>
            <a:r>
              <a:rPr lang="pt-BR" sz="1600" dirty="0" smtClean="0">
                <a:solidFill>
                  <a:srgbClr val="002060"/>
                </a:solidFill>
              </a:rPr>
              <a:t>: &lt;http://dbpedia.org/ontology/&gt;</a:t>
            </a:r>
          </a:p>
          <a:p>
            <a:endParaRPr lang="pt-BR" sz="1600" dirty="0">
              <a:solidFill>
                <a:srgbClr val="002060"/>
              </a:solidFill>
            </a:endParaRPr>
          </a:p>
          <a:p>
            <a:r>
              <a:rPr lang="pt-BR" sz="1600" dirty="0">
                <a:solidFill>
                  <a:srgbClr val="002060"/>
                </a:solidFill>
              </a:rPr>
              <a:t>SELECT MAX(?</a:t>
            </a:r>
            <a:r>
              <a:rPr lang="pt-BR" sz="1600" dirty="0" err="1">
                <a:solidFill>
                  <a:srgbClr val="002060"/>
                </a:solidFill>
              </a:rPr>
              <a:t>numeroEstudantes</a:t>
            </a:r>
            <a:r>
              <a:rPr lang="pt-BR" sz="1600" dirty="0">
                <a:solidFill>
                  <a:srgbClr val="002060"/>
                </a:solidFill>
              </a:rPr>
              <a:t>) AS ?</a:t>
            </a:r>
            <a:r>
              <a:rPr lang="pt-BR" sz="1600" dirty="0" err="1">
                <a:solidFill>
                  <a:srgbClr val="002060"/>
                </a:solidFill>
              </a:rPr>
              <a:t>maiorNumeroEstudantes</a:t>
            </a:r>
            <a:r>
              <a:rPr lang="pt-BR" sz="1600" dirty="0">
                <a:solidFill>
                  <a:srgbClr val="002060"/>
                </a:solidFill>
              </a:rPr>
              <a:t> </a:t>
            </a:r>
            <a:endParaRPr lang="pt-BR" sz="1600" dirty="0" smtClean="0">
              <a:solidFill>
                <a:srgbClr val="002060"/>
              </a:solidFill>
            </a:endParaRPr>
          </a:p>
          <a:p>
            <a:r>
              <a:rPr lang="pt-BR" sz="1600" dirty="0" smtClean="0">
                <a:solidFill>
                  <a:srgbClr val="002060"/>
                </a:solidFill>
              </a:rPr>
              <a:t>WHERE </a:t>
            </a:r>
          </a:p>
          <a:p>
            <a:r>
              <a:rPr lang="pt-BR" sz="1600" dirty="0" smtClean="0">
                <a:solidFill>
                  <a:srgbClr val="002060"/>
                </a:solidFill>
              </a:rPr>
              <a:t>{</a:t>
            </a:r>
            <a:endParaRPr lang="pt-BR" sz="1600" dirty="0">
              <a:solidFill>
                <a:srgbClr val="002060"/>
              </a:solidFill>
            </a:endParaRPr>
          </a:p>
          <a:p>
            <a:r>
              <a:rPr lang="pt-BR" sz="1600" dirty="0">
                <a:solidFill>
                  <a:srgbClr val="002060"/>
                </a:solidFill>
              </a:rPr>
              <a:t>	?universidade  </a:t>
            </a:r>
            <a:r>
              <a:rPr lang="pt-BR" sz="1600" dirty="0" err="1">
                <a:solidFill>
                  <a:srgbClr val="002060"/>
                </a:solidFill>
              </a:rPr>
              <a:t>rdf:type</a:t>
            </a:r>
            <a:r>
              <a:rPr lang="pt-BR" sz="1600" dirty="0">
                <a:solidFill>
                  <a:srgbClr val="002060"/>
                </a:solidFill>
              </a:rPr>
              <a:t> </a:t>
            </a:r>
            <a:r>
              <a:rPr lang="pt-BR" sz="1600" dirty="0" smtClean="0">
                <a:solidFill>
                  <a:srgbClr val="002060"/>
                </a:solidFill>
              </a:rPr>
              <a:t> </a:t>
            </a:r>
            <a:r>
              <a:rPr lang="pt-BR" sz="1600" dirty="0" err="1" smtClean="0">
                <a:solidFill>
                  <a:srgbClr val="002060"/>
                </a:solidFill>
              </a:rPr>
              <a:t>dbpedia-owl:University</a:t>
            </a:r>
            <a:r>
              <a:rPr lang="pt-BR" sz="1600" dirty="0" smtClean="0">
                <a:solidFill>
                  <a:srgbClr val="002060"/>
                </a:solidFill>
              </a:rPr>
              <a:t> .</a:t>
            </a:r>
          </a:p>
          <a:p>
            <a:r>
              <a:rPr lang="pt-BR" sz="1600" dirty="0">
                <a:solidFill>
                  <a:srgbClr val="002060"/>
                </a:solidFill>
              </a:rPr>
              <a:t> </a:t>
            </a:r>
            <a:r>
              <a:rPr lang="pt-BR" sz="1600" dirty="0" smtClean="0">
                <a:solidFill>
                  <a:srgbClr val="002060"/>
                </a:solidFill>
              </a:rPr>
              <a:t>               </a:t>
            </a:r>
            <a:r>
              <a:rPr lang="pt-BR" sz="1600" dirty="0">
                <a:solidFill>
                  <a:srgbClr val="002060"/>
                </a:solidFill>
              </a:rPr>
              <a:t>?universidade  </a:t>
            </a:r>
            <a:r>
              <a:rPr lang="pt-BR" sz="1600" dirty="0" err="1" smtClean="0">
                <a:solidFill>
                  <a:srgbClr val="002060"/>
                </a:solidFill>
              </a:rPr>
              <a:t>dbpedia-owl:state</a:t>
            </a:r>
            <a:r>
              <a:rPr lang="pt-BR" sz="1600" dirty="0" smtClean="0">
                <a:solidFill>
                  <a:srgbClr val="002060"/>
                </a:solidFill>
              </a:rPr>
              <a:t>  </a:t>
            </a:r>
            <a:r>
              <a:rPr lang="pt-BR" sz="1600" dirty="0">
                <a:solidFill>
                  <a:srgbClr val="002060"/>
                </a:solidFill>
              </a:rPr>
              <a:t>&lt;http://</a:t>
            </a:r>
            <a:r>
              <a:rPr lang="pt-BR" sz="1600" dirty="0" smtClean="0">
                <a:solidFill>
                  <a:srgbClr val="002060"/>
                </a:solidFill>
              </a:rPr>
              <a:t>dbpedia.org/resource/Pernambuco&gt; . </a:t>
            </a:r>
            <a:r>
              <a:rPr lang="pt-BR" sz="1600" dirty="0">
                <a:solidFill>
                  <a:srgbClr val="002060"/>
                </a:solidFill>
              </a:rPr>
              <a:t>	?universidade  </a:t>
            </a:r>
            <a:r>
              <a:rPr lang="pt-BR" sz="1600" dirty="0" err="1">
                <a:solidFill>
                  <a:srgbClr val="002060"/>
                </a:solidFill>
              </a:rPr>
              <a:t>dbpedia-owl:numberOfStudents</a:t>
            </a:r>
            <a:r>
              <a:rPr lang="pt-BR" sz="1600" dirty="0">
                <a:solidFill>
                  <a:srgbClr val="002060"/>
                </a:solidFill>
              </a:rPr>
              <a:t> ?</a:t>
            </a:r>
            <a:r>
              <a:rPr lang="pt-BR" sz="1600" dirty="0" err="1" smtClean="0">
                <a:solidFill>
                  <a:srgbClr val="002060"/>
                </a:solidFill>
              </a:rPr>
              <a:t>numeroEstudantes</a:t>
            </a:r>
            <a:r>
              <a:rPr lang="pt-BR" sz="1600" dirty="0" smtClean="0">
                <a:solidFill>
                  <a:srgbClr val="002060"/>
                </a:solidFill>
              </a:rPr>
              <a:t> .</a:t>
            </a:r>
            <a:endParaRPr lang="pt-BR" sz="1600" b="1" dirty="0" smtClean="0">
              <a:solidFill>
                <a:srgbClr val="002060"/>
              </a:solidFill>
            </a:endParaRPr>
          </a:p>
          <a:p>
            <a:r>
              <a:rPr lang="pt-BR" sz="1600" dirty="0" smtClean="0">
                <a:solidFill>
                  <a:srgbClr val="002060"/>
                </a:solidFill>
              </a:rPr>
              <a:t>}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5301208"/>
            <a:ext cx="2277789" cy="846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623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>
                <a:solidFill>
                  <a:schemeClr val="bg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Funções de Agregação </a:t>
            </a:r>
            <a:endParaRPr lang="pt-BR" sz="2400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7238" y="1196752"/>
            <a:ext cx="7918450" cy="5040560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pt-BR" sz="2000" b="0" dirty="0" smtClean="0">
                <a:effectLst/>
                <a:latin typeface="Century Gothic" pitchFamily="34" charset="0"/>
              </a:rPr>
              <a:t>Selecionando o nome de universidades públicas brasileiras e a respectiva quantidade de campus (cidades):</a:t>
            </a:r>
            <a:r>
              <a:rPr lang="pt-BR" b="0" dirty="0" smtClean="0">
                <a:effectLst/>
                <a:latin typeface="Century Gothic" pitchFamily="34" charset="0"/>
              </a:rPr>
              <a:t>	</a:t>
            </a:r>
          </a:p>
          <a:p>
            <a:pPr marL="0" indent="0">
              <a:spcAft>
                <a:spcPts val="1200"/>
              </a:spcAft>
              <a:buNone/>
            </a:pPr>
            <a:endParaRPr lang="pt-BR" sz="2000" b="0" dirty="0" smtClean="0">
              <a:effectLst/>
              <a:latin typeface="Century Gothic" pitchFamily="34" charset="0"/>
            </a:endParaRPr>
          </a:p>
          <a:p>
            <a:pPr marL="0" indent="0">
              <a:spcAft>
                <a:spcPts val="1200"/>
              </a:spcAft>
              <a:buNone/>
            </a:pPr>
            <a:endParaRPr lang="pt-BR" sz="2000" b="0" dirty="0">
              <a:effectLst/>
              <a:latin typeface="Century Gothic" pitchFamily="34" charset="0"/>
            </a:endParaRPr>
          </a:p>
          <a:p>
            <a:pPr marL="0" indent="0">
              <a:spcAft>
                <a:spcPts val="1200"/>
              </a:spcAft>
              <a:buNone/>
            </a:pPr>
            <a:endParaRPr lang="pt-BR" sz="2000" b="0" dirty="0" smtClean="0">
              <a:effectLst/>
              <a:latin typeface="Century Gothic" pitchFamily="34" charset="0"/>
            </a:endParaRPr>
          </a:p>
          <a:p>
            <a:pPr marL="0" indent="0">
              <a:spcAft>
                <a:spcPts val="1200"/>
              </a:spcAft>
              <a:buNone/>
            </a:pPr>
            <a:endParaRPr lang="pt-BR" sz="2000" b="0" dirty="0">
              <a:effectLst/>
              <a:latin typeface="Century Gothic" pitchFamily="34" charset="0"/>
            </a:endParaRPr>
          </a:p>
          <a:p>
            <a:pPr marL="0" indent="0">
              <a:spcAft>
                <a:spcPts val="1200"/>
              </a:spcAft>
              <a:buNone/>
            </a:pPr>
            <a:endParaRPr lang="pt-BR" sz="2000" b="0" dirty="0" smtClean="0">
              <a:effectLst/>
              <a:latin typeface="Century Gothic" pitchFamily="34" charset="0"/>
            </a:endParaRPr>
          </a:p>
          <a:p>
            <a:pPr marL="0" indent="0">
              <a:spcAft>
                <a:spcPts val="1200"/>
              </a:spcAft>
              <a:buNone/>
            </a:pPr>
            <a:endParaRPr lang="pt-BR" sz="2000" b="0" dirty="0">
              <a:effectLst/>
              <a:latin typeface="Century Gothic" pitchFamily="34" charset="0"/>
            </a:endParaRPr>
          </a:p>
          <a:p>
            <a:pPr marL="0" indent="0">
              <a:spcAft>
                <a:spcPts val="1200"/>
              </a:spcAft>
              <a:buNone/>
            </a:pPr>
            <a:endParaRPr lang="pt-BR" sz="2000" b="0" dirty="0">
              <a:effectLst/>
              <a:latin typeface="Century Gothic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323528" y="2132856"/>
            <a:ext cx="8496944" cy="4104456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600" dirty="0">
                <a:solidFill>
                  <a:srgbClr val="002060"/>
                </a:solidFill>
              </a:rPr>
              <a:t>PREFIX </a:t>
            </a:r>
            <a:r>
              <a:rPr lang="pt-BR" sz="1600" dirty="0" err="1">
                <a:solidFill>
                  <a:srgbClr val="002060"/>
                </a:solidFill>
              </a:rPr>
              <a:t>rdf</a:t>
            </a:r>
            <a:r>
              <a:rPr lang="pt-BR" sz="1600" dirty="0">
                <a:solidFill>
                  <a:srgbClr val="002060"/>
                </a:solidFill>
              </a:rPr>
              <a:t>: &lt;http://www.w3.org/1999/02/22-rdf-syntax-ns</a:t>
            </a:r>
            <a:r>
              <a:rPr lang="pt-BR" sz="1600" dirty="0" smtClean="0">
                <a:solidFill>
                  <a:srgbClr val="002060"/>
                </a:solidFill>
              </a:rPr>
              <a:t>#&gt;</a:t>
            </a:r>
          </a:p>
          <a:p>
            <a:r>
              <a:rPr lang="pt-BR" sz="1600" dirty="0" smtClean="0">
                <a:solidFill>
                  <a:srgbClr val="002060"/>
                </a:solidFill>
              </a:rPr>
              <a:t>PREFIX </a:t>
            </a:r>
            <a:r>
              <a:rPr lang="pt-BR" sz="1600" dirty="0" err="1" smtClean="0">
                <a:solidFill>
                  <a:srgbClr val="002060"/>
                </a:solidFill>
              </a:rPr>
              <a:t>dbpedia-owl</a:t>
            </a:r>
            <a:r>
              <a:rPr lang="pt-BR" sz="1600" dirty="0" smtClean="0">
                <a:solidFill>
                  <a:srgbClr val="002060"/>
                </a:solidFill>
              </a:rPr>
              <a:t>: &lt;http://dbpedia.org/ontology/&gt;</a:t>
            </a:r>
          </a:p>
          <a:p>
            <a:r>
              <a:rPr lang="pt-BR" sz="1600" dirty="0" smtClean="0">
                <a:solidFill>
                  <a:srgbClr val="002060"/>
                </a:solidFill>
              </a:rPr>
              <a:t>PREFIX </a:t>
            </a:r>
            <a:r>
              <a:rPr lang="pt-BR" sz="1600" dirty="0" err="1" smtClean="0">
                <a:solidFill>
                  <a:srgbClr val="002060"/>
                </a:solidFill>
              </a:rPr>
              <a:t>dbpprop</a:t>
            </a:r>
            <a:r>
              <a:rPr lang="pt-BR" sz="1600" dirty="0" smtClean="0">
                <a:solidFill>
                  <a:srgbClr val="002060"/>
                </a:solidFill>
              </a:rPr>
              <a:t>: &lt;http://dbpedia.org/property/&gt;</a:t>
            </a:r>
          </a:p>
          <a:p>
            <a:endParaRPr lang="pt-BR" sz="1600" dirty="0">
              <a:solidFill>
                <a:srgbClr val="002060"/>
              </a:solidFill>
            </a:endParaRPr>
          </a:p>
          <a:p>
            <a:r>
              <a:rPr lang="pt-BR" sz="1600" dirty="0" smtClean="0">
                <a:solidFill>
                  <a:srgbClr val="002060"/>
                </a:solidFill>
              </a:rPr>
              <a:t>SELECT ?</a:t>
            </a:r>
            <a:r>
              <a:rPr lang="pt-BR" sz="1600" dirty="0" err="1" smtClean="0">
                <a:solidFill>
                  <a:srgbClr val="002060"/>
                </a:solidFill>
              </a:rPr>
              <a:t>nomeUniversidade</a:t>
            </a:r>
            <a:r>
              <a:rPr lang="pt-BR" sz="1600" dirty="0" smtClean="0">
                <a:solidFill>
                  <a:srgbClr val="002060"/>
                </a:solidFill>
              </a:rPr>
              <a:t>, COUNT(DISTINCT ?cidade) AS ?</a:t>
            </a:r>
            <a:r>
              <a:rPr lang="pt-BR" sz="1600" dirty="0" err="1" smtClean="0">
                <a:solidFill>
                  <a:srgbClr val="002060"/>
                </a:solidFill>
              </a:rPr>
              <a:t>numeroCampus</a:t>
            </a:r>
            <a:endParaRPr lang="pt-BR" sz="1600" dirty="0">
              <a:solidFill>
                <a:srgbClr val="002060"/>
              </a:solidFill>
            </a:endParaRPr>
          </a:p>
          <a:p>
            <a:r>
              <a:rPr lang="pt-BR" sz="1600" dirty="0" smtClean="0">
                <a:solidFill>
                  <a:srgbClr val="002060"/>
                </a:solidFill>
              </a:rPr>
              <a:t>WHERE </a:t>
            </a:r>
          </a:p>
          <a:p>
            <a:r>
              <a:rPr lang="pt-BR" sz="1600" dirty="0" smtClean="0">
                <a:solidFill>
                  <a:srgbClr val="002060"/>
                </a:solidFill>
              </a:rPr>
              <a:t>{</a:t>
            </a:r>
            <a:endParaRPr lang="pt-BR" sz="1600" dirty="0">
              <a:solidFill>
                <a:srgbClr val="002060"/>
              </a:solidFill>
            </a:endParaRPr>
          </a:p>
          <a:p>
            <a:r>
              <a:rPr lang="pt-BR" sz="1600" dirty="0">
                <a:solidFill>
                  <a:srgbClr val="002060"/>
                </a:solidFill>
              </a:rPr>
              <a:t>	?universidade  </a:t>
            </a:r>
            <a:r>
              <a:rPr lang="pt-BR" sz="1600" dirty="0" err="1">
                <a:solidFill>
                  <a:srgbClr val="002060"/>
                </a:solidFill>
              </a:rPr>
              <a:t>rdf:type</a:t>
            </a:r>
            <a:r>
              <a:rPr lang="pt-BR" sz="1600" dirty="0">
                <a:solidFill>
                  <a:srgbClr val="002060"/>
                </a:solidFill>
              </a:rPr>
              <a:t> </a:t>
            </a:r>
            <a:r>
              <a:rPr lang="pt-BR" sz="1600" dirty="0" smtClean="0">
                <a:solidFill>
                  <a:srgbClr val="002060"/>
                </a:solidFill>
              </a:rPr>
              <a:t> </a:t>
            </a:r>
            <a:r>
              <a:rPr lang="pt-BR" sz="1600" dirty="0" err="1" smtClean="0">
                <a:solidFill>
                  <a:srgbClr val="002060"/>
                </a:solidFill>
              </a:rPr>
              <a:t>dbpedia-owl:University</a:t>
            </a:r>
            <a:r>
              <a:rPr lang="pt-BR" sz="1600" dirty="0" smtClean="0">
                <a:solidFill>
                  <a:srgbClr val="002060"/>
                </a:solidFill>
              </a:rPr>
              <a:t> .</a:t>
            </a:r>
          </a:p>
          <a:p>
            <a:r>
              <a:rPr lang="pt-BR" sz="1600" dirty="0">
                <a:solidFill>
                  <a:srgbClr val="002060"/>
                </a:solidFill>
              </a:rPr>
              <a:t> </a:t>
            </a:r>
            <a:r>
              <a:rPr lang="pt-BR" sz="1600" dirty="0" smtClean="0">
                <a:solidFill>
                  <a:srgbClr val="002060"/>
                </a:solidFill>
              </a:rPr>
              <a:t>               ?universidade  </a:t>
            </a:r>
            <a:r>
              <a:rPr lang="pt-BR" sz="1600" dirty="0" err="1" smtClean="0">
                <a:solidFill>
                  <a:srgbClr val="002060"/>
                </a:solidFill>
              </a:rPr>
              <a:t>dbpprop:type</a:t>
            </a:r>
            <a:r>
              <a:rPr lang="pt-BR" sz="1600" dirty="0">
                <a:solidFill>
                  <a:srgbClr val="002060"/>
                </a:solidFill>
              </a:rPr>
              <a:t> </a:t>
            </a:r>
            <a:r>
              <a:rPr lang="pt-BR" sz="1600" dirty="0" smtClean="0">
                <a:solidFill>
                  <a:srgbClr val="002060"/>
                </a:solidFill>
              </a:rPr>
              <a:t>&lt;http</a:t>
            </a:r>
            <a:r>
              <a:rPr lang="pt-BR" sz="1600" dirty="0">
                <a:solidFill>
                  <a:srgbClr val="002060"/>
                </a:solidFill>
              </a:rPr>
              <a:t>://</a:t>
            </a:r>
            <a:r>
              <a:rPr lang="pt-BR" sz="1600" dirty="0" smtClean="0">
                <a:solidFill>
                  <a:srgbClr val="002060"/>
                </a:solidFill>
              </a:rPr>
              <a:t>dbpedia.org/resource/Public_university&gt; .</a:t>
            </a:r>
          </a:p>
          <a:p>
            <a:r>
              <a:rPr lang="pt-BR" sz="1600" dirty="0">
                <a:solidFill>
                  <a:srgbClr val="002060"/>
                </a:solidFill>
              </a:rPr>
              <a:t>	?universidade  </a:t>
            </a:r>
            <a:r>
              <a:rPr lang="pt-BR" sz="1600" dirty="0" err="1">
                <a:solidFill>
                  <a:srgbClr val="002060"/>
                </a:solidFill>
              </a:rPr>
              <a:t>foaf:name</a:t>
            </a:r>
            <a:r>
              <a:rPr lang="pt-BR" sz="1600" dirty="0">
                <a:solidFill>
                  <a:srgbClr val="002060"/>
                </a:solidFill>
              </a:rPr>
              <a:t>  ?</a:t>
            </a:r>
            <a:r>
              <a:rPr lang="pt-BR" sz="1600" dirty="0" err="1">
                <a:solidFill>
                  <a:srgbClr val="002060"/>
                </a:solidFill>
              </a:rPr>
              <a:t>nomeUniversidade</a:t>
            </a:r>
            <a:r>
              <a:rPr lang="pt-BR" sz="1600" dirty="0">
                <a:solidFill>
                  <a:srgbClr val="002060"/>
                </a:solidFill>
              </a:rPr>
              <a:t> </a:t>
            </a:r>
            <a:r>
              <a:rPr lang="pt-BR" sz="1600" dirty="0" smtClean="0">
                <a:solidFill>
                  <a:srgbClr val="002060"/>
                </a:solidFill>
              </a:rPr>
              <a:t>.</a:t>
            </a:r>
            <a:endParaRPr lang="pt-BR" sz="1600" dirty="0">
              <a:solidFill>
                <a:srgbClr val="002060"/>
              </a:solidFill>
            </a:endParaRPr>
          </a:p>
          <a:p>
            <a:r>
              <a:rPr lang="pt-BR" sz="1600" dirty="0" smtClean="0">
                <a:solidFill>
                  <a:srgbClr val="002060"/>
                </a:solidFill>
              </a:rPr>
              <a:t>	?universidade  </a:t>
            </a:r>
            <a:r>
              <a:rPr lang="pt-BR" sz="1600" dirty="0" err="1" smtClean="0">
                <a:solidFill>
                  <a:srgbClr val="002060"/>
                </a:solidFill>
              </a:rPr>
              <a:t>dbpedia-owl:country</a:t>
            </a:r>
            <a:r>
              <a:rPr lang="pt-BR" sz="1600" dirty="0" smtClean="0">
                <a:solidFill>
                  <a:srgbClr val="002060"/>
                </a:solidFill>
              </a:rPr>
              <a:t>  &lt;http://dbpedia.org/resource/Brazil&gt; .</a:t>
            </a:r>
          </a:p>
          <a:p>
            <a:r>
              <a:rPr lang="pt-BR" sz="1600" dirty="0">
                <a:solidFill>
                  <a:srgbClr val="002060"/>
                </a:solidFill>
              </a:rPr>
              <a:t>	</a:t>
            </a:r>
            <a:r>
              <a:rPr lang="pt-BR" sz="1600" dirty="0" smtClean="0">
                <a:solidFill>
                  <a:srgbClr val="002060"/>
                </a:solidFill>
              </a:rPr>
              <a:t>?</a:t>
            </a:r>
            <a:r>
              <a:rPr lang="pt-BR" sz="1600" dirty="0">
                <a:solidFill>
                  <a:srgbClr val="002060"/>
                </a:solidFill>
              </a:rPr>
              <a:t>universidade  </a:t>
            </a:r>
            <a:r>
              <a:rPr lang="pt-BR" sz="1600" dirty="0" err="1" smtClean="0">
                <a:solidFill>
                  <a:srgbClr val="002060"/>
                </a:solidFill>
              </a:rPr>
              <a:t>dbpedia-owl:city</a:t>
            </a:r>
            <a:r>
              <a:rPr lang="pt-BR" sz="1600" dirty="0" smtClean="0">
                <a:solidFill>
                  <a:srgbClr val="002060"/>
                </a:solidFill>
              </a:rPr>
              <a:t> ?cidade .</a:t>
            </a:r>
            <a:endParaRPr lang="pt-BR" sz="1600" b="1" dirty="0" smtClean="0">
              <a:solidFill>
                <a:srgbClr val="002060"/>
              </a:solidFill>
            </a:endParaRPr>
          </a:p>
          <a:p>
            <a:r>
              <a:rPr lang="pt-BR" sz="1600" dirty="0" smtClean="0">
                <a:solidFill>
                  <a:srgbClr val="002060"/>
                </a:solidFill>
              </a:rPr>
              <a:t>}</a:t>
            </a:r>
          </a:p>
          <a:p>
            <a:endParaRPr lang="pt-BR" sz="1600" dirty="0" smtClean="0">
              <a:solidFill>
                <a:srgbClr val="002060"/>
              </a:solidFill>
            </a:endParaRPr>
          </a:p>
          <a:p>
            <a:r>
              <a:rPr lang="pt-BR" sz="1600" dirty="0" smtClean="0">
                <a:solidFill>
                  <a:srgbClr val="002060"/>
                </a:solidFill>
              </a:rPr>
              <a:t>GROUP BY ?</a:t>
            </a:r>
            <a:r>
              <a:rPr lang="pt-BR" sz="1600" dirty="0" err="1" smtClean="0">
                <a:solidFill>
                  <a:srgbClr val="002060"/>
                </a:solidFill>
              </a:rPr>
              <a:t>nomeUniversidade</a:t>
            </a:r>
            <a:endParaRPr lang="pt-BR" sz="1600" dirty="0" smtClean="0">
              <a:solidFill>
                <a:srgbClr val="002060"/>
              </a:solidFill>
            </a:endParaRPr>
          </a:p>
          <a:p>
            <a:r>
              <a:rPr lang="pt-BR" sz="1600" dirty="0" smtClean="0">
                <a:solidFill>
                  <a:srgbClr val="002060"/>
                </a:solidFill>
              </a:rPr>
              <a:t>ORDER BY DESC(?</a:t>
            </a:r>
            <a:r>
              <a:rPr lang="pt-BR" sz="1600" dirty="0" err="1" smtClean="0">
                <a:solidFill>
                  <a:srgbClr val="002060"/>
                </a:solidFill>
              </a:rPr>
              <a:t>numeroCampus</a:t>
            </a:r>
            <a:r>
              <a:rPr lang="pt-BR" sz="1600" dirty="0" smtClean="0">
                <a:solidFill>
                  <a:srgbClr val="00206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8636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>
                <a:solidFill>
                  <a:schemeClr val="bg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Funções de Agregação </a:t>
            </a:r>
            <a:endParaRPr lang="pt-BR" sz="2400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7238" y="1196752"/>
            <a:ext cx="7918450" cy="5040560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pt-BR" sz="2000" b="0" dirty="0" smtClean="0">
                <a:effectLst/>
                <a:latin typeface="Century Gothic" pitchFamily="34" charset="0"/>
              </a:rPr>
              <a:t>Resultado da Consulta:</a:t>
            </a:r>
            <a:endParaRPr lang="pt-BR" sz="2000" b="0" dirty="0">
              <a:effectLst/>
              <a:latin typeface="Century Gothic" pitchFamily="34" charset="0"/>
            </a:endParaRPr>
          </a:p>
          <a:p>
            <a:pPr marL="0" indent="0">
              <a:spcAft>
                <a:spcPts val="1200"/>
              </a:spcAft>
              <a:buNone/>
            </a:pPr>
            <a:endParaRPr lang="pt-BR" sz="2000" b="0" dirty="0">
              <a:effectLst/>
              <a:latin typeface="Century Gothic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700808"/>
            <a:ext cx="6715125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1081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>
                <a:solidFill>
                  <a:schemeClr val="bg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Consultas ASK, DESCRIBE e CONSTRUCT</a:t>
            </a:r>
            <a:endParaRPr lang="pt-BR" sz="2400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7238" y="1196752"/>
            <a:ext cx="7918450" cy="5040560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pt-BR" sz="2000" b="0" dirty="0" smtClean="0">
                <a:effectLst/>
                <a:latin typeface="Century Gothic" pitchFamily="34" charset="0"/>
              </a:rPr>
              <a:t>Consultas </a:t>
            </a:r>
            <a:r>
              <a:rPr lang="pt-BR" sz="2000" dirty="0" smtClean="0">
                <a:effectLst/>
                <a:latin typeface="Century Gothic" pitchFamily="34" charset="0"/>
              </a:rPr>
              <a:t>SELECT</a:t>
            </a:r>
            <a:r>
              <a:rPr lang="pt-BR" sz="2000" b="0" dirty="0" smtClean="0">
                <a:effectLst/>
                <a:latin typeface="Century Gothic" pitchFamily="34" charset="0"/>
              </a:rPr>
              <a:t> são as mais utilizadas por aplicações que consomem dados da Web Semântica, através da extração de dados de grafos RDF</a:t>
            </a:r>
          </a:p>
          <a:p>
            <a:pPr>
              <a:spcAft>
                <a:spcPts val="1200"/>
              </a:spcAft>
            </a:pPr>
            <a:r>
              <a:rPr lang="pt-BR" sz="2000" b="0" dirty="0" smtClean="0">
                <a:effectLst/>
                <a:latin typeface="Century Gothic" pitchFamily="34" charset="0"/>
              </a:rPr>
              <a:t>Porém, existem três tipos adicionais de consultas SPARQL:</a:t>
            </a:r>
          </a:p>
          <a:p>
            <a:pPr lvl="2">
              <a:spcAft>
                <a:spcPts val="1200"/>
              </a:spcAft>
            </a:pPr>
            <a:r>
              <a:rPr lang="pt-BR" b="1" dirty="0" smtClean="0">
                <a:effectLst/>
                <a:latin typeface="Century Gothic" pitchFamily="34" charset="0"/>
              </a:rPr>
              <a:t>ASK</a:t>
            </a:r>
          </a:p>
          <a:p>
            <a:pPr lvl="2">
              <a:spcAft>
                <a:spcPts val="1200"/>
              </a:spcAft>
            </a:pPr>
            <a:r>
              <a:rPr lang="pt-BR" b="1" dirty="0" smtClean="0">
                <a:effectLst/>
                <a:latin typeface="Century Gothic" pitchFamily="34" charset="0"/>
              </a:rPr>
              <a:t>DESCRIBE</a:t>
            </a:r>
          </a:p>
          <a:p>
            <a:pPr lvl="2">
              <a:spcAft>
                <a:spcPts val="1200"/>
              </a:spcAft>
            </a:pPr>
            <a:r>
              <a:rPr lang="pt-BR" b="1" dirty="0" smtClean="0">
                <a:effectLst/>
                <a:latin typeface="Century Gothic" pitchFamily="34" charset="0"/>
              </a:rPr>
              <a:t>CONSTRUCT</a:t>
            </a:r>
          </a:p>
          <a:p>
            <a:pPr>
              <a:spcAft>
                <a:spcPts val="1200"/>
              </a:spcAft>
            </a:pPr>
            <a:r>
              <a:rPr lang="pt-BR" sz="2000" b="0" dirty="0" smtClean="0">
                <a:effectLst/>
                <a:latin typeface="Century Gothic" pitchFamily="34" charset="0"/>
              </a:rPr>
              <a:t>Seguem a mesma estrutura das consultas SELECT, utilizando a cláusula WHERE com o padrão da consulta</a:t>
            </a:r>
            <a:endParaRPr lang="pt-BR" sz="2000" dirty="0" smtClean="0">
              <a:effectLst/>
              <a:latin typeface="Century Gothic" pitchFamily="34" charset="0"/>
            </a:endParaRPr>
          </a:p>
          <a:p>
            <a:pPr marL="914400" lvl="2" indent="0">
              <a:spcAft>
                <a:spcPts val="1200"/>
              </a:spcAft>
              <a:buNone/>
            </a:pPr>
            <a:r>
              <a:rPr lang="pt-BR" b="0" dirty="0" smtClean="0">
                <a:effectLst/>
                <a:latin typeface="Century Gothic" pitchFamily="34" charset="0"/>
              </a:rPr>
              <a:t>	</a:t>
            </a:r>
          </a:p>
          <a:p>
            <a:pPr marL="0" indent="0">
              <a:spcAft>
                <a:spcPts val="1200"/>
              </a:spcAft>
              <a:buNone/>
            </a:pPr>
            <a:endParaRPr lang="pt-BR" sz="2000" b="0" dirty="0">
              <a:effectLst/>
              <a:latin typeface="Century Gothic" pitchFamily="34" charset="0"/>
            </a:endParaRPr>
          </a:p>
          <a:p>
            <a:pPr marL="0" indent="0">
              <a:spcAft>
                <a:spcPts val="1200"/>
              </a:spcAft>
              <a:buNone/>
            </a:pPr>
            <a:endParaRPr lang="pt-BR" sz="2000" b="0" dirty="0">
              <a:effectLst/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35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>
                <a:solidFill>
                  <a:schemeClr val="bg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ASK</a:t>
            </a:r>
            <a:endParaRPr lang="pt-BR" sz="2400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7238" y="1196752"/>
            <a:ext cx="7918450" cy="5040560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pt-BR" sz="2000" b="0" dirty="0" smtClean="0">
                <a:effectLst/>
                <a:latin typeface="Century Gothic" pitchFamily="34" charset="0"/>
              </a:rPr>
              <a:t>Tipo de consulta que retorna </a:t>
            </a:r>
            <a:r>
              <a:rPr lang="pt-BR" sz="2000" b="0" dirty="0" err="1" smtClean="0">
                <a:effectLst/>
                <a:latin typeface="Century Gothic" pitchFamily="34" charset="0"/>
              </a:rPr>
              <a:t>True</a:t>
            </a:r>
            <a:r>
              <a:rPr lang="pt-BR" sz="2000" b="0" dirty="0" smtClean="0">
                <a:effectLst/>
                <a:latin typeface="Century Gothic" pitchFamily="34" charset="0"/>
              </a:rPr>
              <a:t> ou False</a:t>
            </a:r>
            <a:endParaRPr lang="pt-BR" sz="2000" b="0" dirty="0">
              <a:effectLst/>
              <a:latin typeface="Century Gothic" pitchFamily="34" charset="0"/>
            </a:endParaRPr>
          </a:p>
          <a:p>
            <a:pPr lvl="2">
              <a:spcAft>
                <a:spcPts val="200"/>
              </a:spcAft>
            </a:pPr>
            <a:r>
              <a:rPr lang="pt-BR" sz="1600" b="1" dirty="0" err="1" smtClean="0">
                <a:effectLst/>
                <a:latin typeface="Century Gothic" pitchFamily="34" charset="0"/>
              </a:rPr>
              <a:t>True</a:t>
            </a:r>
            <a:r>
              <a:rPr lang="pt-BR" sz="1600" dirty="0" smtClean="0">
                <a:effectLst/>
                <a:latin typeface="Century Gothic" pitchFamily="34" charset="0"/>
              </a:rPr>
              <a:t>: </a:t>
            </a:r>
            <a:r>
              <a:rPr lang="pt-BR" sz="1600" b="0" dirty="0" smtClean="0">
                <a:effectLst/>
                <a:latin typeface="Century Gothic" pitchFamily="34" charset="0"/>
              </a:rPr>
              <a:t>o padrão da consulta tem alguma correspondência na fonte de dados consultada</a:t>
            </a:r>
          </a:p>
          <a:p>
            <a:pPr lvl="2">
              <a:spcAft>
                <a:spcPts val="1200"/>
              </a:spcAft>
            </a:pPr>
            <a:r>
              <a:rPr lang="en-US" sz="1600" b="1" dirty="0" smtClean="0">
                <a:effectLst/>
                <a:latin typeface="Century Gothic" pitchFamily="34" charset="0"/>
              </a:rPr>
              <a:t>False</a:t>
            </a:r>
            <a:r>
              <a:rPr lang="en-US" sz="1600" dirty="0" smtClean="0">
                <a:effectLst/>
                <a:latin typeface="Century Gothic" pitchFamily="34" charset="0"/>
              </a:rPr>
              <a:t>: </a:t>
            </a:r>
            <a:r>
              <a:rPr lang="en-US" sz="1600" dirty="0" err="1" smtClean="0">
                <a:effectLst/>
                <a:latin typeface="Century Gothic" pitchFamily="34" charset="0"/>
              </a:rPr>
              <a:t>não</a:t>
            </a:r>
            <a:r>
              <a:rPr lang="en-US" sz="1600" dirty="0" smtClean="0">
                <a:effectLst/>
                <a:latin typeface="Century Gothic" pitchFamily="34" charset="0"/>
              </a:rPr>
              <a:t> </a:t>
            </a:r>
            <a:r>
              <a:rPr lang="en-US" sz="1600" dirty="0" err="1" smtClean="0">
                <a:effectLst/>
                <a:latin typeface="Century Gothic" pitchFamily="34" charset="0"/>
              </a:rPr>
              <a:t>há</a:t>
            </a:r>
            <a:r>
              <a:rPr lang="en-US" sz="1600" dirty="0" smtClean="0">
                <a:effectLst/>
                <a:latin typeface="Century Gothic" pitchFamily="34" charset="0"/>
              </a:rPr>
              <a:t> </a:t>
            </a:r>
            <a:r>
              <a:rPr lang="en-US" sz="1600" dirty="0" err="1" smtClean="0">
                <a:effectLst/>
                <a:latin typeface="Century Gothic" pitchFamily="34" charset="0"/>
              </a:rPr>
              <a:t>correspondências</a:t>
            </a:r>
            <a:endParaRPr lang="pt-BR" sz="1600" b="0" dirty="0" smtClean="0">
              <a:effectLst/>
              <a:latin typeface="Century Gothic" pitchFamily="34" charset="0"/>
            </a:endParaRPr>
          </a:p>
          <a:p>
            <a:pPr>
              <a:spcAft>
                <a:spcPts val="1200"/>
              </a:spcAft>
            </a:pPr>
            <a:r>
              <a:rPr lang="pt-BR" sz="2000" b="0" dirty="0" smtClean="0">
                <a:effectLst/>
                <a:latin typeface="Century Gothic" pitchFamily="34" charset="0"/>
              </a:rPr>
              <a:t>Verificando se existe alguma universidade brasileira com mais de 30.000 alunos de graduação:</a:t>
            </a:r>
            <a:endParaRPr lang="pt-BR" sz="2000" b="0" dirty="0">
              <a:effectLst/>
              <a:latin typeface="Century Gothic" pitchFamily="34" charset="0"/>
            </a:endParaRPr>
          </a:p>
          <a:p>
            <a:pPr marL="0" indent="0">
              <a:spcAft>
                <a:spcPts val="1200"/>
              </a:spcAft>
              <a:buNone/>
            </a:pPr>
            <a:endParaRPr lang="pt-BR" sz="2000" b="0" dirty="0">
              <a:effectLst/>
              <a:latin typeface="Century Gothic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323528" y="3501008"/>
            <a:ext cx="8640960" cy="3168352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600" dirty="0">
                <a:solidFill>
                  <a:srgbClr val="002060"/>
                </a:solidFill>
              </a:rPr>
              <a:t>PREFIX </a:t>
            </a:r>
            <a:r>
              <a:rPr lang="pt-BR" sz="1600" dirty="0" err="1">
                <a:solidFill>
                  <a:srgbClr val="002060"/>
                </a:solidFill>
              </a:rPr>
              <a:t>rdf</a:t>
            </a:r>
            <a:r>
              <a:rPr lang="pt-BR" sz="1600" dirty="0">
                <a:solidFill>
                  <a:srgbClr val="002060"/>
                </a:solidFill>
              </a:rPr>
              <a:t>: &lt;</a:t>
            </a:r>
            <a:r>
              <a:rPr lang="pt-BR" sz="1600" dirty="0" err="1">
                <a:solidFill>
                  <a:srgbClr val="002060"/>
                </a:solidFill>
              </a:rPr>
              <a:t>http</a:t>
            </a:r>
            <a:r>
              <a:rPr lang="pt-BR" sz="1600" dirty="0">
                <a:solidFill>
                  <a:srgbClr val="002060"/>
                </a:solidFill>
              </a:rPr>
              <a:t>://www.w3.org/1999/02/22-rdf-syntax-ns#&gt;</a:t>
            </a:r>
          </a:p>
          <a:p>
            <a:r>
              <a:rPr lang="pt-BR" sz="1600" dirty="0">
                <a:solidFill>
                  <a:srgbClr val="002060"/>
                </a:solidFill>
              </a:rPr>
              <a:t>PREFIX </a:t>
            </a:r>
            <a:r>
              <a:rPr lang="pt-BR" sz="1600" dirty="0" err="1">
                <a:solidFill>
                  <a:srgbClr val="002060"/>
                </a:solidFill>
              </a:rPr>
              <a:t>dbpedia-owl</a:t>
            </a:r>
            <a:r>
              <a:rPr lang="pt-BR" sz="1600" dirty="0">
                <a:solidFill>
                  <a:srgbClr val="002060"/>
                </a:solidFill>
              </a:rPr>
              <a:t>: </a:t>
            </a:r>
            <a:r>
              <a:rPr lang="pt-BR" sz="1600" dirty="0" smtClean="0">
                <a:solidFill>
                  <a:srgbClr val="002060"/>
                </a:solidFill>
              </a:rPr>
              <a:t>&lt;http</a:t>
            </a:r>
            <a:r>
              <a:rPr lang="pt-BR" sz="1600" dirty="0">
                <a:solidFill>
                  <a:srgbClr val="002060"/>
                </a:solidFill>
              </a:rPr>
              <a:t>://dbpedia.org/ontology</a:t>
            </a:r>
            <a:r>
              <a:rPr lang="pt-BR" sz="1600" dirty="0" smtClean="0">
                <a:solidFill>
                  <a:srgbClr val="002060"/>
                </a:solidFill>
              </a:rPr>
              <a:t>/&gt;</a:t>
            </a:r>
          </a:p>
          <a:p>
            <a:endParaRPr lang="pt-BR" sz="1600" dirty="0">
              <a:solidFill>
                <a:srgbClr val="002060"/>
              </a:solidFill>
            </a:endParaRPr>
          </a:p>
          <a:p>
            <a:r>
              <a:rPr lang="pt-BR" sz="1600" dirty="0">
                <a:solidFill>
                  <a:srgbClr val="002060"/>
                </a:solidFill>
              </a:rPr>
              <a:t>ASK</a:t>
            </a:r>
          </a:p>
          <a:p>
            <a:r>
              <a:rPr lang="pt-BR" sz="1600" dirty="0">
                <a:solidFill>
                  <a:srgbClr val="002060"/>
                </a:solidFill>
              </a:rPr>
              <a:t>WHERE </a:t>
            </a:r>
          </a:p>
          <a:p>
            <a:r>
              <a:rPr lang="pt-BR" sz="1600" dirty="0">
                <a:solidFill>
                  <a:srgbClr val="002060"/>
                </a:solidFill>
              </a:rPr>
              <a:t>{</a:t>
            </a:r>
          </a:p>
          <a:p>
            <a:r>
              <a:rPr lang="pt-BR" sz="1600" dirty="0">
                <a:solidFill>
                  <a:srgbClr val="002060"/>
                </a:solidFill>
              </a:rPr>
              <a:t>	?universidade  </a:t>
            </a:r>
            <a:r>
              <a:rPr lang="pt-BR" sz="1600" dirty="0" err="1">
                <a:solidFill>
                  <a:srgbClr val="002060"/>
                </a:solidFill>
              </a:rPr>
              <a:t>rdf:type</a:t>
            </a:r>
            <a:r>
              <a:rPr lang="pt-BR" sz="1600" dirty="0">
                <a:solidFill>
                  <a:srgbClr val="002060"/>
                </a:solidFill>
              </a:rPr>
              <a:t>  </a:t>
            </a:r>
            <a:r>
              <a:rPr lang="pt-BR" sz="1600" dirty="0" err="1">
                <a:solidFill>
                  <a:srgbClr val="002060"/>
                </a:solidFill>
              </a:rPr>
              <a:t>dbpedia-owl:University</a:t>
            </a:r>
            <a:r>
              <a:rPr lang="pt-BR" sz="1600" dirty="0">
                <a:solidFill>
                  <a:srgbClr val="002060"/>
                </a:solidFill>
              </a:rPr>
              <a:t> .</a:t>
            </a:r>
          </a:p>
          <a:p>
            <a:r>
              <a:rPr lang="pt-BR" sz="1600" dirty="0">
                <a:solidFill>
                  <a:srgbClr val="002060"/>
                </a:solidFill>
              </a:rPr>
              <a:t>	?universidade  </a:t>
            </a:r>
            <a:r>
              <a:rPr lang="pt-BR" sz="1600" dirty="0" err="1">
                <a:solidFill>
                  <a:srgbClr val="002060"/>
                </a:solidFill>
              </a:rPr>
              <a:t>dbpedia-owl:country</a:t>
            </a:r>
            <a:r>
              <a:rPr lang="pt-BR" sz="1600" dirty="0">
                <a:solidFill>
                  <a:srgbClr val="002060"/>
                </a:solidFill>
              </a:rPr>
              <a:t>  &lt;</a:t>
            </a:r>
            <a:r>
              <a:rPr lang="pt-BR" sz="1600" dirty="0" err="1">
                <a:solidFill>
                  <a:srgbClr val="002060"/>
                </a:solidFill>
              </a:rPr>
              <a:t>http</a:t>
            </a:r>
            <a:r>
              <a:rPr lang="pt-BR" sz="1600" dirty="0">
                <a:solidFill>
                  <a:srgbClr val="002060"/>
                </a:solidFill>
              </a:rPr>
              <a:t>://</a:t>
            </a:r>
            <a:r>
              <a:rPr lang="pt-BR" sz="1600" dirty="0" err="1">
                <a:solidFill>
                  <a:srgbClr val="002060"/>
                </a:solidFill>
              </a:rPr>
              <a:t>dbpedia.org</a:t>
            </a:r>
            <a:r>
              <a:rPr lang="pt-BR" sz="1600" dirty="0">
                <a:solidFill>
                  <a:srgbClr val="002060"/>
                </a:solidFill>
              </a:rPr>
              <a:t>/</a:t>
            </a:r>
            <a:r>
              <a:rPr lang="pt-BR" sz="1600" dirty="0" err="1">
                <a:solidFill>
                  <a:srgbClr val="002060"/>
                </a:solidFill>
              </a:rPr>
              <a:t>resource</a:t>
            </a:r>
            <a:r>
              <a:rPr lang="pt-BR" sz="1600" dirty="0">
                <a:solidFill>
                  <a:srgbClr val="002060"/>
                </a:solidFill>
              </a:rPr>
              <a:t>/</a:t>
            </a:r>
            <a:r>
              <a:rPr lang="pt-BR" sz="1600" dirty="0" err="1">
                <a:solidFill>
                  <a:srgbClr val="002060"/>
                </a:solidFill>
              </a:rPr>
              <a:t>Brazil</a:t>
            </a:r>
            <a:r>
              <a:rPr lang="pt-BR" sz="1600" dirty="0">
                <a:solidFill>
                  <a:srgbClr val="002060"/>
                </a:solidFill>
              </a:rPr>
              <a:t>&gt; .</a:t>
            </a:r>
          </a:p>
          <a:p>
            <a:r>
              <a:rPr lang="pt-BR" sz="1600" dirty="0">
                <a:solidFill>
                  <a:srgbClr val="002060"/>
                </a:solidFill>
              </a:rPr>
              <a:t>	?universidade  </a:t>
            </a:r>
            <a:r>
              <a:rPr lang="pt-BR" sz="1600" dirty="0" err="1">
                <a:solidFill>
                  <a:srgbClr val="002060"/>
                </a:solidFill>
              </a:rPr>
              <a:t>dbpedia-owl:numberOfUndergraduateStudents</a:t>
            </a:r>
            <a:r>
              <a:rPr lang="pt-BR" sz="1600" dirty="0">
                <a:solidFill>
                  <a:srgbClr val="002060"/>
                </a:solidFill>
              </a:rPr>
              <a:t> ?</a:t>
            </a:r>
            <a:r>
              <a:rPr lang="pt-BR" sz="1600" dirty="0" err="1" smtClean="0">
                <a:solidFill>
                  <a:srgbClr val="002060"/>
                </a:solidFill>
              </a:rPr>
              <a:t>numEstudantesGraduacao</a:t>
            </a:r>
            <a:r>
              <a:rPr lang="pt-BR" sz="1600" dirty="0" smtClean="0">
                <a:solidFill>
                  <a:srgbClr val="002060"/>
                </a:solidFill>
              </a:rPr>
              <a:t> </a:t>
            </a:r>
            <a:r>
              <a:rPr lang="pt-BR" sz="1600" dirty="0">
                <a:solidFill>
                  <a:srgbClr val="002060"/>
                </a:solidFill>
              </a:rPr>
              <a:t>.</a:t>
            </a:r>
          </a:p>
          <a:p>
            <a:r>
              <a:rPr lang="pt-BR" sz="1600" dirty="0">
                <a:solidFill>
                  <a:srgbClr val="002060"/>
                </a:solidFill>
              </a:rPr>
              <a:t>	FILTER (?</a:t>
            </a:r>
            <a:r>
              <a:rPr lang="pt-BR" sz="1600" dirty="0" err="1" smtClean="0">
                <a:solidFill>
                  <a:srgbClr val="002060"/>
                </a:solidFill>
              </a:rPr>
              <a:t>numEstudantesGraduacao</a:t>
            </a:r>
            <a:r>
              <a:rPr lang="pt-BR" sz="1600" dirty="0" smtClean="0">
                <a:solidFill>
                  <a:srgbClr val="002060"/>
                </a:solidFill>
              </a:rPr>
              <a:t> </a:t>
            </a:r>
            <a:r>
              <a:rPr lang="pt-BR" sz="1600" dirty="0">
                <a:solidFill>
                  <a:srgbClr val="002060"/>
                </a:solidFill>
              </a:rPr>
              <a:t>&gt; 30000)</a:t>
            </a:r>
          </a:p>
          <a:p>
            <a:r>
              <a:rPr lang="pt-BR" sz="1600" dirty="0">
                <a:solidFill>
                  <a:srgbClr val="002060"/>
                </a:solidFill>
              </a:rPr>
              <a:t>}</a:t>
            </a:r>
            <a:endParaRPr lang="pt-BR" sz="1600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9367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>
                <a:solidFill>
                  <a:schemeClr val="bg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Grafo RDF do </a:t>
            </a:r>
            <a:r>
              <a:rPr lang="pt-BR" sz="2400" dirty="0" err="1" smtClean="0">
                <a:solidFill>
                  <a:schemeClr val="bg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DBpedia</a:t>
            </a:r>
            <a:endParaRPr lang="pt-BR" sz="2400" dirty="0"/>
          </a:p>
        </p:txBody>
      </p:sp>
      <p:sp>
        <p:nvSpPr>
          <p:cNvPr id="2" name="Elipse 1"/>
          <p:cNvSpPr/>
          <p:nvPr/>
        </p:nvSpPr>
        <p:spPr>
          <a:xfrm>
            <a:off x="1043608" y="1196752"/>
            <a:ext cx="3672408" cy="93610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rgbClr val="002060"/>
                </a:solidFill>
              </a:rPr>
              <a:t>http</a:t>
            </a:r>
            <a:r>
              <a:rPr lang="pt-BR" sz="1200" b="1" dirty="0">
                <a:solidFill>
                  <a:srgbClr val="002060"/>
                </a:solidFill>
              </a:rPr>
              <a:t>://</a:t>
            </a:r>
            <a:r>
              <a:rPr lang="pt-BR" sz="1200" b="1" dirty="0" smtClean="0">
                <a:solidFill>
                  <a:srgbClr val="002060"/>
                </a:solidFill>
              </a:rPr>
              <a:t>dbpedia.org/resource/Federal_University_of_Pernambuco</a:t>
            </a:r>
            <a:endParaRPr lang="pt-BR" sz="1200" b="1" dirty="0">
              <a:solidFill>
                <a:srgbClr val="002060"/>
              </a:solidFill>
            </a:endParaRPr>
          </a:p>
        </p:txBody>
      </p:sp>
      <p:sp>
        <p:nvSpPr>
          <p:cNvPr id="5" name="Elipse 4"/>
          <p:cNvSpPr/>
          <p:nvPr/>
        </p:nvSpPr>
        <p:spPr>
          <a:xfrm>
            <a:off x="5292080" y="2420888"/>
            <a:ext cx="3096344" cy="100811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solidFill>
                  <a:srgbClr val="002060"/>
                </a:solidFill>
              </a:rPr>
              <a:t>http://</a:t>
            </a:r>
            <a:r>
              <a:rPr lang="pt-BR" sz="1200" b="1" dirty="0" smtClean="0">
                <a:solidFill>
                  <a:srgbClr val="002060"/>
                </a:solidFill>
              </a:rPr>
              <a:t>dbpedia.org/resource/Recife</a:t>
            </a:r>
            <a:endParaRPr lang="pt-BR" sz="1600" b="1" dirty="0">
              <a:solidFill>
                <a:srgbClr val="002060"/>
              </a:solidFill>
            </a:endParaRPr>
          </a:p>
        </p:txBody>
      </p:sp>
      <p:cxnSp>
        <p:nvCxnSpPr>
          <p:cNvPr id="4" name="Conector de seta reta 3"/>
          <p:cNvCxnSpPr>
            <a:stCxn id="2" idx="5"/>
            <a:endCxn id="5" idx="1"/>
          </p:cNvCxnSpPr>
          <p:nvPr/>
        </p:nvCxnSpPr>
        <p:spPr>
          <a:xfrm>
            <a:off x="4178204" y="1995767"/>
            <a:ext cx="1567325" cy="5727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4716016" y="1916832"/>
            <a:ext cx="12975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 smtClean="0">
                <a:solidFill>
                  <a:srgbClr val="002060"/>
                </a:solidFill>
              </a:rPr>
              <a:t>dbpedia-owl:city</a:t>
            </a:r>
            <a:endParaRPr lang="pt-BR" sz="1600" dirty="0">
              <a:solidFill>
                <a:srgbClr val="002060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251520" y="4077072"/>
            <a:ext cx="1080120" cy="72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rgbClr val="002060"/>
                </a:solidFill>
              </a:rPr>
              <a:t>34586</a:t>
            </a:r>
            <a:endParaRPr lang="pt-BR" dirty="0"/>
          </a:p>
        </p:txBody>
      </p:sp>
      <p:cxnSp>
        <p:nvCxnSpPr>
          <p:cNvPr id="13" name="Conector de seta reta 12"/>
          <p:cNvCxnSpPr>
            <a:stCxn id="2" idx="3"/>
            <a:endCxn id="10" idx="0"/>
          </p:cNvCxnSpPr>
          <p:nvPr/>
        </p:nvCxnSpPr>
        <p:spPr>
          <a:xfrm flipH="1">
            <a:off x="791580" y="1995767"/>
            <a:ext cx="789840" cy="20813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/>
          <p:cNvSpPr txBox="1"/>
          <p:nvPr/>
        </p:nvSpPr>
        <p:spPr>
          <a:xfrm>
            <a:off x="1094611" y="2895327"/>
            <a:ext cx="1749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 smtClean="0">
                <a:solidFill>
                  <a:srgbClr val="002060"/>
                </a:solidFill>
              </a:rPr>
              <a:t>dbpedia-owl:numberOf</a:t>
            </a:r>
            <a:endParaRPr lang="pt-BR" sz="1200" dirty="0" smtClean="0">
              <a:solidFill>
                <a:srgbClr val="002060"/>
              </a:solidFill>
            </a:endParaRPr>
          </a:p>
          <a:p>
            <a:r>
              <a:rPr lang="pt-BR" sz="1200" dirty="0" err="1" smtClean="0">
                <a:solidFill>
                  <a:srgbClr val="002060"/>
                </a:solidFill>
              </a:rPr>
              <a:t>Students</a:t>
            </a:r>
            <a:endParaRPr lang="pt-BR" sz="1600" dirty="0">
              <a:solidFill>
                <a:srgbClr val="002060"/>
              </a:solidFill>
            </a:endParaRPr>
          </a:p>
        </p:txBody>
      </p:sp>
      <p:cxnSp>
        <p:nvCxnSpPr>
          <p:cNvPr id="18" name="Conector de seta reta 17"/>
          <p:cNvCxnSpPr>
            <a:stCxn id="2" idx="4"/>
            <a:endCxn id="20" idx="0"/>
          </p:cNvCxnSpPr>
          <p:nvPr/>
        </p:nvCxnSpPr>
        <p:spPr>
          <a:xfrm>
            <a:off x="2879812" y="2132856"/>
            <a:ext cx="0" cy="20162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19"/>
          <p:cNvSpPr/>
          <p:nvPr/>
        </p:nvSpPr>
        <p:spPr>
          <a:xfrm>
            <a:off x="2339752" y="4149080"/>
            <a:ext cx="1080120" cy="72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rgbClr val="002060"/>
                </a:solidFill>
              </a:rPr>
              <a:t>1670</a:t>
            </a:r>
            <a:endParaRPr lang="pt-BR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2843808" y="2924944"/>
            <a:ext cx="1363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 smtClean="0">
                <a:solidFill>
                  <a:srgbClr val="002060"/>
                </a:solidFill>
              </a:rPr>
              <a:t>dbpedia-owl:staff</a:t>
            </a:r>
            <a:endParaRPr lang="pt-BR" sz="1600" dirty="0">
              <a:solidFill>
                <a:srgbClr val="002060"/>
              </a:solidFill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3851920" y="5013176"/>
            <a:ext cx="1080120" cy="72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solidFill>
                  <a:srgbClr val="002060"/>
                </a:solidFill>
              </a:rPr>
              <a:t>1555039 </a:t>
            </a:r>
            <a:endParaRPr lang="pt-BR" dirty="0"/>
          </a:p>
        </p:txBody>
      </p:sp>
      <p:cxnSp>
        <p:nvCxnSpPr>
          <p:cNvPr id="30" name="Conector de seta reta 29"/>
          <p:cNvCxnSpPr>
            <a:stCxn id="5" idx="3"/>
            <a:endCxn id="28" idx="0"/>
          </p:cNvCxnSpPr>
          <p:nvPr/>
        </p:nvCxnSpPr>
        <p:spPr>
          <a:xfrm flipH="1">
            <a:off x="4391980" y="3281365"/>
            <a:ext cx="1353549" cy="17318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ixaDeTexto 32"/>
          <p:cNvSpPr txBox="1"/>
          <p:nvPr/>
        </p:nvSpPr>
        <p:spPr>
          <a:xfrm>
            <a:off x="3335521" y="3645024"/>
            <a:ext cx="21005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 smtClean="0">
                <a:solidFill>
                  <a:srgbClr val="002060"/>
                </a:solidFill>
              </a:rPr>
              <a:t>dbpedia-owl:populationTotal</a:t>
            </a:r>
            <a:endParaRPr lang="pt-BR" sz="1600" dirty="0">
              <a:solidFill>
                <a:srgbClr val="002060"/>
              </a:solidFill>
            </a:endParaRPr>
          </a:p>
        </p:txBody>
      </p:sp>
      <p:sp>
        <p:nvSpPr>
          <p:cNvPr id="38" name="Elipse 37"/>
          <p:cNvSpPr/>
          <p:nvPr/>
        </p:nvSpPr>
        <p:spPr>
          <a:xfrm>
            <a:off x="5292080" y="4941168"/>
            <a:ext cx="3096344" cy="100811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solidFill>
                  <a:srgbClr val="002060"/>
                </a:solidFill>
              </a:rPr>
              <a:t>http://</a:t>
            </a:r>
            <a:r>
              <a:rPr lang="pt-BR" sz="1200" b="1" dirty="0" smtClean="0">
                <a:solidFill>
                  <a:srgbClr val="002060"/>
                </a:solidFill>
              </a:rPr>
              <a:t>dbpedia.org/resource/Brazil</a:t>
            </a:r>
            <a:endParaRPr lang="pt-BR" sz="1600" b="1" dirty="0">
              <a:solidFill>
                <a:srgbClr val="002060"/>
              </a:solidFill>
            </a:endParaRPr>
          </a:p>
        </p:txBody>
      </p:sp>
      <p:cxnSp>
        <p:nvCxnSpPr>
          <p:cNvPr id="39" name="Conector de seta reta 38"/>
          <p:cNvCxnSpPr>
            <a:stCxn id="5" idx="4"/>
            <a:endCxn id="38" idx="0"/>
          </p:cNvCxnSpPr>
          <p:nvPr/>
        </p:nvCxnSpPr>
        <p:spPr>
          <a:xfrm>
            <a:off x="6840252" y="3429000"/>
            <a:ext cx="0" cy="15121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ixaDeTexto 42"/>
          <p:cNvSpPr txBox="1"/>
          <p:nvPr/>
        </p:nvSpPr>
        <p:spPr>
          <a:xfrm>
            <a:off x="6849093" y="3872081"/>
            <a:ext cx="16113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 smtClean="0">
                <a:solidFill>
                  <a:srgbClr val="002060"/>
                </a:solidFill>
              </a:rPr>
              <a:t>dbpedia-owl:country</a:t>
            </a:r>
            <a:endParaRPr lang="pt-BR" sz="1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1193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>
                <a:solidFill>
                  <a:schemeClr val="bg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DESCRIBE</a:t>
            </a:r>
            <a:endParaRPr lang="pt-BR" sz="2400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7238" y="1196752"/>
            <a:ext cx="7918450" cy="4968552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pt-BR" sz="2000" b="0" dirty="0" smtClean="0">
                <a:effectLst/>
                <a:latin typeface="Century Gothic" pitchFamily="34" charset="0"/>
              </a:rPr>
              <a:t>Consultas </a:t>
            </a:r>
            <a:r>
              <a:rPr lang="pt-BR" sz="2000" dirty="0" smtClean="0">
                <a:effectLst/>
                <a:latin typeface="Century Gothic" pitchFamily="34" charset="0"/>
              </a:rPr>
              <a:t>DESCRIBE</a:t>
            </a:r>
            <a:r>
              <a:rPr lang="pt-BR" sz="2000" b="0" dirty="0" smtClean="0">
                <a:effectLst/>
                <a:latin typeface="Century Gothic" pitchFamily="34" charset="0"/>
              </a:rPr>
              <a:t> são utilizadas para fornecer informações sobre um conjunto de recursos que são especificados logo após a palavra-chave. </a:t>
            </a:r>
          </a:p>
          <a:p>
            <a:pPr>
              <a:spcAft>
                <a:spcPts val="1200"/>
              </a:spcAft>
            </a:pPr>
            <a:r>
              <a:rPr lang="pt-BR" sz="2000" b="0" dirty="0" smtClean="0">
                <a:effectLst/>
                <a:latin typeface="Century Gothic" pitchFamily="34" charset="0"/>
              </a:rPr>
              <a:t>O resultado é uma descrição, em RDF, dos respectivos recursos, com os dados contidos na fonte consultada</a:t>
            </a:r>
          </a:p>
          <a:p>
            <a:pPr>
              <a:spcAft>
                <a:spcPts val="1200"/>
              </a:spcAft>
            </a:pPr>
            <a:r>
              <a:rPr lang="pt-BR" sz="2000" b="0" dirty="0" smtClean="0">
                <a:effectLst/>
                <a:latin typeface="Century Gothic" pitchFamily="34" charset="0"/>
              </a:rPr>
              <a:t>Descrevendo a Universidade Federal de Pernambuco:</a:t>
            </a:r>
            <a:endParaRPr lang="pt-BR" sz="2000" b="0" dirty="0">
              <a:effectLst/>
              <a:latin typeface="Century Gothic" pitchFamily="34" charset="0"/>
            </a:endParaRPr>
          </a:p>
          <a:p>
            <a:pPr marL="0" indent="0">
              <a:spcAft>
                <a:spcPts val="1200"/>
              </a:spcAft>
              <a:buNone/>
            </a:pPr>
            <a:endParaRPr lang="pt-BR" sz="2000" b="0" dirty="0">
              <a:effectLst/>
              <a:latin typeface="Century Gothic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971600" y="3645024"/>
            <a:ext cx="7848872" cy="237626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600" dirty="0">
                <a:solidFill>
                  <a:srgbClr val="002060"/>
                </a:solidFill>
              </a:rPr>
              <a:t>PREFIX </a:t>
            </a:r>
            <a:r>
              <a:rPr lang="pt-BR" sz="1600" dirty="0" err="1">
                <a:solidFill>
                  <a:srgbClr val="002060"/>
                </a:solidFill>
              </a:rPr>
              <a:t>rdf</a:t>
            </a:r>
            <a:r>
              <a:rPr lang="pt-BR" sz="1600" dirty="0">
                <a:solidFill>
                  <a:srgbClr val="002060"/>
                </a:solidFill>
              </a:rPr>
              <a:t>: &lt;http://www.w3.org/1999/02/22-rdf-syntax-ns#&gt;</a:t>
            </a:r>
          </a:p>
          <a:p>
            <a:r>
              <a:rPr lang="pt-BR" sz="1600" dirty="0">
                <a:solidFill>
                  <a:srgbClr val="002060"/>
                </a:solidFill>
              </a:rPr>
              <a:t>PREFIX </a:t>
            </a:r>
            <a:r>
              <a:rPr lang="pt-BR" sz="1600" dirty="0" err="1">
                <a:solidFill>
                  <a:srgbClr val="002060"/>
                </a:solidFill>
              </a:rPr>
              <a:t>foaf</a:t>
            </a:r>
            <a:r>
              <a:rPr lang="pt-BR" sz="1600" dirty="0">
                <a:solidFill>
                  <a:srgbClr val="002060"/>
                </a:solidFill>
              </a:rPr>
              <a:t>: &lt;http://xmlns.com/foaf/0.1/&gt;</a:t>
            </a:r>
          </a:p>
          <a:p>
            <a:endParaRPr lang="pt-BR" sz="1600" dirty="0">
              <a:solidFill>
                <a:srgbClr val="002060"/>
              </a:solidFill>
            </a:endParaRPr>
          </a:p>
          <a:p>
            <a:r>
              <a:rPr lang="pt-BR" sz="1600" dirty="0" smtClean="0">
                <a:solidFill>
                  <a:srgbClr val="002060"/>
                </a:solidFill>
              </a:rPr>
              <a:t>DESCRIBE ?</a:t>
            </a:r>
            <a:r>
              <a:rPr lang="pt-BR" sz="1600" dirty="0" err="1" smtClean="0">
                <a:solidFill>
                  <a:srgbClr val="002060"/>
                </a:solidFill>
              </a:rPr>
              <a:t>ufpe</a:t>
            </a:r>
            <a:endParaRPr lang="pt-BR" sz="1600" dirty="0" smtClean="0">
              <a:solidFill>
                <a:srgbClr val="002060"/>
              </a:solidFill>
            </a:endParaRPr>
          </a:p>
          <a:p>
            <a:r>
              <a:rPr lang="pt-BR" sz="1600" dirty="0" smtClean="0">
                <a:solidFill>
                  <a:srgbClr val="002060"/>
                </a:solidFill>
              </a:rPr>
              <a:t>WHERE </a:t>
            </a:r>
          </a:p>
          <a:p>
            <a:r>
              <a:rPr lang="pt-BR" sz="1600" dirty="0" smtClean="0">
                <a:solidFill>
                  <a:srgbClr val="002060"/>
                </a:solidFill>
              </a:rPr>
              <a:t>{</a:t>
            </a:r>
            <a:endParaRPr lang="pt-BR" sz="1600" dirty="0">
              <a:solidFill>
                <a:srgbClr val="002060"/>
              </a:solidFill>
            </a:endParaRPr>
          </a:p>
          <a:p>
            <a:r>
              <a:rPr lang="pt-BR" sz="1600" dirty="0">
                <a:solidFill>
                  <a:srgbClr val="002060"/>
                </a:solidFill>
              </a:rPr>
              <a:t>	</a:t>
            </a:r>
            <a:r>
              <a:rPr lang="pt-BR" sz="1600" dirty="0" smtClean="0">
                <a:solidFill>
                  <a:srgbClr val="002060"/>
                </a:solidFill>
              </a:rPr>
              <a:t>?</a:t>
            </a:r>
            <a:r>
              <a:rPr lang="pt-BR" sz="1600" dirty="0" err="1" smtClean="0">
                <a:solidFill>
                  <a:srgbClr val="002060"/>
                </a:solidFill>
              </a:rPr>
              <a:t>ufpe</a:t>
            </a:r>
            <a:r>
              <a:rPr lang="pt-BR" sz="1600" dirty="0" smtClean="0">
                <a:solidFill>
                  <a:srgbClr val="002060"/>
                </a:solidFill>
              </a:rPr>
              <a:t>  </a:t>
            </a:r>
            <a:r>
              <a:rPr lang="pt-BR" sz="1600" dirty="0" err="1" smtClean="0">
                <a:solidFill>
                  <a:srgbClr val="002060"/>
                </a:solidFill>
              </a:rPr>
              <a:t>rdf:type</a:t>
            </a:r>
            <a:r>
              <a:rPr lang="pt-BR" sz="1600" dirty="0" smtClean="0">
                <a:solidFill>
                  <a:srgbClr val="002060"/>
                </a:solidFill>
              </a:rPr>
              <a:t>  </a:t>
            </a:r>
            <a:r>
              <a:rPr lang="pt-BR" sz="1600" dirty="0" err="1" smtClean="0">
                <a:solidFill>
                  <a:srgbClr val="002060"/>
                </a:solidFill>
              </a:rPr>
              <a:t>dbpedia-owl:University</a:t>
            </a:r>
            <a:r>
              <a:rPr lang="pt-BR" sz="1600" dirty="0" smtClean="0">
                <a:solidFill>
                  <a:srgbClr val="002060"/>
                </a:solidFill>
              </a:rPr>
              <a:t> .</a:t>
            </a:r>
          </a:p>
          <a:p>
            <a:r>
              <a:rPr lang="pt-BR" sz="1600" dirty="0" smtClean="0">
                <a:solidFill>
                  <a:srgbClr val="002060"/>
                </a:solidFill>
              </a:rPr>
              <a:t>	?</a:t>
            </a:r>
            <a:r>
              <a:rPr lang="pt-BR" sz="1600" dirty="0" err="1" smtClean="0">
                <a:solidFill>
                  <a:srgbClr val="002060"/>
                </a:solidFill>
              </a:rPr>
              <a:t>ufpe</a:t>
            </a:r>
            <a:r>
              <a:rPr lang="pt-BR" sz="1600" dirty="0" smtClean="0">
                <a:solidFill>
                  <a:srgbClr val="002060"/>
                </a:solidFill>
              </a:rPr>
              <a:t>  </a:t>
            </a:r>
            <a:r>
              <a:rPr lang="pt-BR" sz="1600" dirty="0" err="1" smtClean="0">
                <a:solidFill>
                  <a:srgbClr val="002060"/>
                </a:solidFill>
              </a:rPr>
              <a:t>foaf:name</a:t>
            </a:r>
            <a:r>
              <a:rPr lang="pt-BR" sz="1600" dirty="0">
                <a:solidFill>
                  <a:srgbClr val="002060"/>
                </a:solidFill>
              </a:rPr>
              <a:t> </a:t>
            </a:r>
            <a:r>
              <a:rPr lang="pt-BR" sz="1600" dirty="0" smtClean="0">
                <a:solidFill>
                  <a:srgbClr val="002060"/>
                </a:solidFill>
              </a:rPr>
              <a:t>"Universidade Federal </a:t>
            </a:r>
            <a:r>
              <a:rPr lang="pt-BR" sz="1600" dirty="0">
                <a:solidFill>
                  <a:srgbClr val="002060"/>
                </a:solidFill>
              </a:rPr>
              <a:t>de Pernambuco</a:t>
            </a:r>
            <a:r>
              <a:rPr lang="pt-BR" sz="1600" dirty="0" smtClean="0">
                <a:solidFill>
                  <a:srgbClr val="002060"/>
                </a:solidFill>
              </a:rPr>
              <a:t>"@</a:t>
            </a:r>
            <a:r>
              <a:rPr lang="pt-BR" sz="1600" dirty="0" err="1" smtClean="0">
                <a:solidFill>
                  <a:srgbClr val="002060"/>
                </a:solidFill>
              </a:rPr>
              <a:t>en</a:t>
            </a:r>
            <a:r>
              <a:rPr lang="pt-BR" sz="1600" dirty="0" smtClean="0">
                <a:solidFill>
                  <a:srgbClr val="002060"/>
                </a:solidFill>
              </a:rPr>
              <a:t> .</a:t>
            </a:r>
          </a:p>
          <a:p>
            <a:r>
              <a:rPr lang="pt-BR" sz="1600" dirty="0" smtClean="0">
                <a:solidFill>
                  <a:srgbClr val="00206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1664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>
                <a:solidFill>
                  <a:schemeClr val="bg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DESCRIBE</a:t>
            </a:r>
            <a:endParaRPr lang="pt-BR" sz="2400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7238" y="1196752"/>
            <a:ext cx="7918450" cy="5040560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pt-BR" sz="2000" b="0" dirty="0" smtClean="0">
                <a:effectLst/>
                <a:latin typeface="Century Gothic" pitchFamily="34" charset="0"/>
              </a:rPr>
              <a:t>Resultado da Consulta (RDF/XML):</a:t>
            </a:r>
            <a:endParaRPr lang="pt-BR" sz="2000" b="0" dirty="0">
              <a:effectLst/>
              <a:latin typeface="Century Gothic" pitchFamily="34" charset="0"/>
            </a:endParaRPr>
          </a:p>
          <a:p>
            <a:pPr marL="0" indent="0">
              <a:spcAft>
                <a:spcPts val="1200"/>
              </a:spcAft>
              <a:buNone/>
            </a:pPr>
            <a:endParaRPr lang="pt-BR" sz="2000" b="0" dirty="0">
              <a:effectLst/>
              <a:latin typeface="Century Gothic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628800"/>
            <a:ext cx="7995046" cy="499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47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>
                <a:solidFill>
                  <a:schemeClr val="bg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DESCRIBE</a:t>
            </a:r>
            <a:endParaRPr lang="pt-BR" sz="2400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7238" y="1196752"/>
            <a:ext cx="7918450" cy="5040560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pt-BR" sz="2000" b="0" dirty="0" smtClean="0">
                <a:effectLst/>
                <a:latin typeface="Century Gothic" pitchFamily="34" charset="0"/>
              </a:rPr>
              <a:t>Resultado da Consulta (</a:t>
            </a:r>
            <a:r>
              <a:rPr lang="pt-BR" sz="2000" b="0" dirty="0" err="1" smtClean="0">
                <a:effectLst/>
                <a:latin typeface="Century Gothic" pitchFamily="34" charset="0"/>
              </a:rPr>
              <a:t>Turtle</a:t>
            </a:r>
            <a:r>
              <a:rPr lang="pt-BR" sz="2000" b="0" dirty="0" smtClean="0">
                <a:effectLst/>
                <a:latin typeface="Century Gothic" pitchFamily="34" charset="0"/>
              </a:rPr>
              <a:t>):</a:t>
            </a:r>
            <a:endParaRPr lang="pt-BR" sz="2000" b="0" dirty="0">
              <a:effectLst/>
              <a:latin typeface="Century Gothic" pitchFamily="34" charset="0"/>
            </a:endParaRPr>
          </a:p>
          <a:p>
            <a:pPr marL="0" indent="0">
              <a:spcAft>
                <a:spcPts val="1200"/>
              </a:spcAft>
              <a:buNone/>
            </a:pPr>
            <a:endParaRPr lang="pt-BR" sz="2000" b="0" dirty="0">
              <a:effectLst/>
              <a:latin typeface="Century Gothic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38" y="1772816"/>
            <a:ext cx="8227268" cy="4273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22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>
                <a:solidFill>
                  <a:schemeClr val="bg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CONSTRUCT</a:t>
            </a:r>
            <a:endParaRPr lang="pt-BR" sz="2400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7238" y="1196752"/>
            <a:ext cx="7918450" cy="5040560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pt-BR" sz="2000" b="0" dirty="0" smtClean="0">
                <a:effectLst/>
                <a:latin typeface="Century Gothic" pitchFamily="34" charset="0"/>
              </a:rPr>
              <a:t>Consultas </a:t>
            </a:r>
            <a:r>
              <a:rPr lang="pt-BR" sz="2000" dirty="0" smtClean="0">
                <a:effectLst/>
                <a:latin typeface="Century Gothic" pitchFamily="34" charset="0"/>
              </a:rPr>
              <a:t>CONSTRUCT</a:t>
            </a:r>
            <a:r>
              <a:rPr lang="pt-BR" sz="2000" b="0" dirty="0" smtClean="0">
                <a:effectLst/>
                <a:latin typeface="Century Gothic" pitchFamily="34" charset="0"/>
              </a:rPr>
              <a:t> retornam um grafo RDF especificado por um </a:t>
            </a:r>
            <a:r>
              <a:rPr lang="pt-BR" sz="2000" b="0" i="1" dirty="0" err="1" smtClean="0">
                <a:effectLst/>
                <a:latin typeface="Century Gothic" pitchFamily="34" charset="0"/>
              </a:rPr>
              <a:t>template</a:t>
            </a:r>
            <a:r>
              <a:rPr lang="pt-BR" sz="2000" b="0" dirty="0" smtClean="0">
                <a:effectLst/>
                <a:latin typeface="Century Gothic" pitchFamily="34" charset="0"/>
              </a:rPr>
              <a:t> de grafo</a:t>
            </a:r>
          </a:p>
          <a:p>
            <a:pPr>
              <a:spcAft>
                <a:spcPts val="1200"/>
              </a:spcAft>
            </a:pPr>
            <a:r>
              <a:rPr lang="pt-BR" sz="2000" b="0" dirty="0" smtClean="0">
                <a:effectLst/>
                <a:latin typeface="Century Gothic" pitchFamily="34" charset="0"/>
              </a:rPr>
              <a:t>O resultado é um grafo RDF formado através da substituição de cada solução do resultado nas variáveis respectivas do </a:t>
            </a:r>
            <a:r>
              <a:rPr lang="pt-BR" sz="2000" b="0" i="1" dirty="0" err="1" smtClean="0">
                <a:effectLst/>
                <a:latin typeface="Century Gothic" pitchFamily="34" charset="0"/>
              </a:rPr>
              <a:t>template</a:t>
            </a:r>
            <a:endParaRPr lang="pt-BR" sz="2000" b="0" i="1" dirty="0" smtClean="0">
              <a:effectLst/>
              <a:latin typeface="Century Gothic" pitchFamily="34" charset="0"/>
            </a:endParaRPr>
          </a:p>
          <a:p>
            <a:pPr>
              <a:spcAft>
                <a:spcPts val="1200"/>
              </a:spcAft>
            </a:pPr>
            <a:r>
              <a:rPr lang="pt-BR" sz="2000" b="0" dirty="0" smtClean="0">
                <a:effectLst/>
                <a:latin typeface="Century Gothic" pitchFamily="34" charset="0"/>
              </a:rPr>
              <a:t>Gerando um RDF com os websites de universidades pernambucanas: </a:t>
            </a:r>
            <a:endParaRPr lang="pt-BR" sz="2000" b="0" dirty="0">
              <a:effectLst/>
              <a:latin typeface="Century Gothic" pitchFamily="34" charset="0"/>
            </a:endParaRPr>
          </a:p>
          <a:p>
            <a:pPr marL="0" indent="0">
              <a:spcAft>
                <a:spcPts val="1200"/>
              </a:spcAft>
              <a:buNone/>
            </a:pPr>
            <a:endParaRPr lang="pt-BR" sz="2000" b="0" dirty="0">
              <a:effectLst/>
              <a:latin typeface="Century Gothic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48011" y="3861048"/>
            <a:ext cx="8136904" cy="2880320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600" dirty="0">
                <a:solidFill>
                  <a:srgbClr val="002060"/>
                </a:solidFill>
              </a:rPr>
              <a:t>PREFIX </a:t>
            </a:r>
            <a:r>
              <a:rPr lang="pt-BR" sz="1600" dirty="0" err="1">
                <a:solidFill>
                  <a:srgbClr val="002060"/>
                </a:solidFill>
              </a:rPr>
              <a:t>rdf</a:t>
            </a:r>
            <a:r>
              <a:rPr lang="pt-BR" sz="1600" dirty="0">
                <a:solidFill>
                  <a:srgbClr val="002060"/>
                </a:solidFill>
              </a:rPr>
              <a:t>: &lt;http://www.w3.org/1999/02/22-rdf-syntax-ns#&gt;</a:t>
            </a:r>
          </a:p>
          <a:p>
            <a:r>
              <a:rPr lang="pt-BR" sz="1600" dirty="0">
                <a:solidFill>
                  <a:srgbClr val="002060"/>
                </a:solidFill>
              </a:rPr>
              <a:t>PREFIX </a:t>
            </a:r>
            <a:r>
              <a:rPr lang="pt-BR" sz="1600" dirty="0" err="1">
                <a:solidFill>
                  <a:srgbClr val="002060"/>
                </a:solidFill>
              </a:rPr>
              <a:t>foaf</a:t>
            </a:r>
            <a:r>
              <a:rPr lang="pt-BR" sz="1600" dirty="0">
                <a:solidFill>
                  <a:srgbClr val="002060"/>
                </a:solidFill>
              </a:rPr>
              <a:t>: &lt;http://xmlns.com/foaf/0.1</a:t>
            </a:r>
            <a:r>
              <a:rPr lang="pt-BR" sz="1600" dirty="0" smtClean="0">
                <a:solidFill>
                  <a:srgbClr val="002060"/>
                </a:solidFill>
              </a:rPr>
              <a:t>/&gt;</a:t>
            </a:r>
          </a:p>
          <a:p>
            <a:r>
              <a:rPr lang="pt-BR" sz="1600" dirty="0" smtClean="0">
                <a:solidFill>
                  <a:srgbClr val="002060"/>
                </a:solidFill>
              </a:rPr>
              <a:t>PREFIX </a:t>
            </a:r>
            <a:r>
              <a:rPr lang="pt-BR" sz="1600" dirty="0" err="1" smtClean="0">
                <a:solidFill>
                  <a:srgbClr val="002060"/>
                </a:solidFill>
              </a:rPr>
              <a:t>dbpedia-owl</a:t>
            </a:r>
            <a:r>
              <a:rPr lang="pt-BR" sz="1600" dirty="0" smtClean="0">
                <a:solidFill>
                  <a:srgbClr val="002060"/>
                </a:solidFill>
              </a:rPr>
              <a:t>: &lt;http://dbpedia.org/ontology/&gt;</a:t>
            </a:r>
            <a:endParaRPr lang="pt-BR" sz="1600" dirty="0">
              <a:solidFill>
                <a:srgbClr val="002060"/>
              </a:solidFill>
            </a:endParaRPr>
          </a:p>
          <a:p>
            <a:endParaRPr lang="pt-BR" sz="1600" dirty="0">
              <a:solidFill>
                <a:srgbClr val="002060"/>
              </a:solidFill>
            </a:endParaRPr>
          </a:p>
          <a:p>
            <a:r>
              <a:rPr lang="pt-BR" sz="1600" b="1" dirty="0" smtClean="0">
                <a:solidFill>
                  <a:srgbClr val="002060"/>
                </a:solidFill>
              </a:rPr>
              <a:t>CONSTRUCT</a:t>
            </a:r>
            <a:r>
              <a:rPr lang="pt-BR" sz="1600" dirty="0" smtClean="0">
                <a:solidFill>
                  <a:srgbClr val="002060"/>
                </a:solidFill>
              </a:rPr>
              <a:t> { ?universidade </a:t>
            </a:r>
            <a:r>
              <a:rPr lang="pt-BR" sz="1600" dirty="0" err="1">
                <a:solidFill>
                  <a:srgbClr val="002060"/>
                </a:solidFill>
              </a:rPr>
              <a:t>foaf:homepage</a:t>
            </a:r>
            <a:r>
              <a:rPr lang="pt-BR" sz="1600" dirty="0">
                <a:solidFill>
                  <a:srgbClr val="002060"/>
                </a:solidFill>
              </a:rPr>
              <a:t> </a:t>
            </a:r>
            <a:r>
              <a:rPr lang="pt-BR" sz="1600" dirty="0" smtClean="0">
                <a:solidFill>
                  <a:srgbClr val="002060"/>
                </a:solidFill>
              </a:rPr>
              <a:t>?</a:t>
            </a:r>
            <a:r>
              <a:rPr lang="pt-BR" sz="1600" dirty="0" err="1" smtClean="0">
                <a:solidFill>
                  <a:srgbClr val="002060"/>
                </a:solidFill>
              </a:rPr>
              <a:t>universidadeWebsite</a:t>
            </a:r>
            <a:r>
              <a:rPr lang="pt-BR" sz="1600" dirty="0" smtClean="0">
                <a:solidFill>
                  <a:srgbClr val="002060"/>
                </a:solidFill>
              </a:rPr>
              <a:t> } </a:t>
            </a:r>
          </a:p>
          <a:p>
            <a:r>
              <a:rPr lang="pt-BR" sz="1600" dirty="0" smtClean="0">
                <a:solidFill>
                  <a:srgbClr val="002060"/>
                </a:solidFill>
              </a:rPr>
              <a:t>WHERE </a:t>
            </a:r>
          </a:p>
          <a:p>
            <a:r>
              <a:rPr lang="pt-BR" sz="1600" dirty="0" smtClean="0">
                <a:solidFill>
                  <a:srgbClr val="002060"/>
                </a:solidFill>
              </a:rPr>
              <a:t>{</a:t>
            </a:r>
            <a:endParaRPr lang="pt-BR" sz="1600" dirty="0">
              <a:solidFill>
                <a:srgbClr val="002060"/>
              </a:solidFill>
            </a:endParaRPr>
          </a:p>
          <a:p>
            <a:r>
              <a:rPr lang="pt-BR" sz="1600" dirty="0">
                <a:solidFill>
                  <a:srgbClr val="002060"/>
                </a:solidFill>
              </a:rPr>
              <a:t>	</a:t>
            </a:r>
            <a:r>
              <a:rPr lang="pt-BR" sz="1600" dirty="0" smtClean="0">
                <a:solidFill>
                  <a:srgbClr val="002060"/>
                </a:solidFill>
              </a:rPr>
              <a:t>?universidade </a:t>
            </a:r>
            <a:r>
              <a:rPr lang="pt-BR" sz="1600" dirty="0" err="1" smtClean="0">
                <a:solidFill>
                  <a:srgbClr val="002060"/>
                </a:solidFill>
              </a:rPr>
              <a:t>rdf:type</a:t>
            </a:r>
            <a:r>
              <a:rPr lang="pt-BR" sz="1600" dirty="0" smtClean="0">
                <a:solidFill>
                  <a:srgbClr val="002060"/>
                </a:solidFill>
              </a:rPr>
              <a:t>  </a:t>
            </a:r>
            <a:r>
              <a:rPr lang="pt-BR" sz="1600" dirty="0" err="1" smtClean="0">
                <a:solidFill>
                  <a:srgbClr val="002060"/>
                </a:solidFill>
              </a:rPr>
              <a:t>dbpedia-owl:University</a:t>
            </a:r>
            <a:r>
              <a:rPr lang="pt-BR" sz="1600" dirty="0" smtClean="0">
                <a:solidFill>
                  <a:srgbClr val="002060"/>
                </a:solidFill>
              </a:rPr>
              <a:t> .</a:t>
            </a:r>
          </a:p>
          <a:p>
            <a:r>
              <a:rPr lang="pt-BR" sz="1600" dirty="0">
                <a:solidFill>
                  <a:srgbClr val="002060"/>
                </a:solidFill>
              </a:rPr>
              <a:t>	</a:t>
            </a:r>
            <a:r>
              <a:rPr lang="pt-BR" sz="1600" dirty="0" smtClean="0">
                <a:solidFill>
                  <a:srgbClr val="002060"/>
                </a:solidFill>
              </a:rPr>
              <a:t>?universidade </a:t>
            </a:r>
            <a:r>
              <a:rPr lang="pt-BR" sz="1600" dirty="0" err="1" smtClean="0">
                <a:solidFill>
                  <a:srgbClr val="002060"/>
                </a:solidFill>
              </a:rPr>
              <a:t>dbpedia-owl:state</a:t>
            </a:r>
            <a:r>
              <a:rPr lang="pt-BR" sz="1600" dirty="0" smtClean="0">
                <a:solidFill>
                  <a:srgbClr val="002060"/>
                </a:solidFill>
              </a:rPr>
              <a:t> &lt;http://dbpedia.org/resource/Pernambuco&gt; .</a:t>
            </a:r>
          </a:p>
          <a:p>
            <a:r>
              <a:rPr lang="pt-BR" sz="1600" dirty="0" smtClean="0">
                <a:solidFill>
                  <a:srgbClr val="002060"/>
                </a:solidFill>
              </a:rPr>
              <a:t>	?universidade </a:t>
            </a:r>
            <a:r>
              <a:rPr lang="pt-BR" sz="1600" dirty="0" err="1" smtClean="0">
                <a:solidFill>
                  <a:srgbClr val="002060"/>
                </a:solidFill>
              </a:rPr>
              <a:t>foaf:homepage</a:t>
            </a:r>
            <a:r>
              <a:rPr lang="pt-BR" sz="1600" dirty="0" smtClean="0">
                <a:solidFill>
                  <a:srgbClr val="002060"/>
                </a:solidFill>
              </a:rPr>
              <a:t> ?</a:t>
            </a:r>
            <a:r>
              <a:rPr lang="pt-BR" sz="1600" dirty="0" err="1" smtClean="0">
                <a:solidFill>
                  <a:srgbClr val="002060"/>
                </a:solidFill>
              </a:rPr>
              <a:t>universidadeWebsite</a:t>
            </a:r>
            <a:r>
              <a:rPr lang="pt-BR" sz="1600" dirty="0" smtClean="0">
                <a:solidFill>
                  <a:srgbClr val="002060"/>
                </a:solidFill>
              </a:rPr>
              <a:t> .</a:t>
            </a:r>
          </a:p>
          <a:p>
            <a:r>
              <a:rPr lang="pt-BR" sz="1600" dirty="0" smtClean="0">
                <a:solidFill>
                  <a:srgbClr val="00206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1398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>
                <a:solidFill>
                  <a:schemeClr val="bg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CONSTRUCT</a:t>
            </a:r>
            <a:endParaRPr lang="pt-BR" sz="2400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7238" y="1196752"/>
            <a:ext cx="7918450" cy="5040560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pt-BR" sz="2000" b="0" dirty="0" smtClean="0">
                <a:effectLst/>
                <a:latin typeface="Century Gothic" pitchFamily="34" charset="0"/>
              </a:rPr>
              <a:t>Resultado da Consulta (</a:t>
            </a:r>
            <a:r>
              <a:rPr lang="pt-BR" sz="2000" b="0" dirty="0" err="1" smtClean="0">
                <a:effectLst/>
                <a:latin typeface="Century Gothic" pitchFamily="34" charset="0"/>
              </a:rPr>
              <a:t>Turtle</a:t>
            </a:r>
            <a:r>
              <a:rPr lang="pt-BR" sz="2000" b="0" dirty="0" smtClean="0">
                <a:effectLst/>
                <a:latin typeface="Century Gothic" pitchFamily="34" charset="0"/>
              </a:rPr>
              <a:t>):</a:t>
            </a:r>
          </a:p>
          <a:p>
            <a:pPr>
              <a:spcAft>
                <a:spcPts val="1200"/>
              </a:spcAft>
            </a:pPr>
            <a:endParaRPr lang="en-US" sz="2000" b="0" dirty="0">
              <a:effectLst/>
              <a:latin typeface="Century Gothic" pitchFamily="34" charset="0"/>
            </a:endParaRPr>
          </a:p>
          <a:p>
            <a:pPr>
              <a:spcAft>
                <a:spcPts val="1200"/>
              </a:spcAft>
            </a:pPr>
            <a:endParaRPr lang="en-US" sz="2000" b="0" dirty="0" smtClean="0">
              <a:effectLst/>
              <a:latin typeface="Century Gothic" pitchFamily="34" charset="0"/>
            </a:endParaRPr>
          </a:p>
          <a:p>
            <a:pPr>
              <a:spcAft>
                <a:spcPts val="1200"/>
              </a:spcAft>
            </a:pPr>
            <a:r>
              <a:rPr lang="pt-BR" sz="2000" b="0" dirty="0">
                <a:effectLst/>
                <a:latin typeface="Century Gothic" pitchFamily="34" charset="0"/>
              </a:rPr>
              <a:t>Resultado da Consulta </a:t>
            </a:r>
            <a:r>
              <a:rPr lang="pt-BR" sz="2000" b="0" dirty="0" smtClean="0">
                <a:effectLst/>
                <a:latin typeface="Century Gothic" pitchFamily="34" charset="0"/>
              </a:rPr>
              <a:t>(RDF/XML):</a:t>
            </a:r>
            <a:endParaRPr lang="pt-BR" sz="2000" b="0" dirty="0">
              <a:effectLst/>
              <a:latin typeface="Century Gothic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628800"/>
            <a:ext cx="8849444" cy="106955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538" y="3246892"/>
            <a:ext cx="7752275" cy="3315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13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>
                <a:solidFill>
                  <a:schemeClr val="bg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Conclusão</a:t>
            </a:r>
            <a:endParaRPr lang="pt-BR" sz="2400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7238" y="1196752"/>
            <a:ext cx="7918450" cy="5040560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pt-BR" sz="2000" b="0" dirty="0" smtClean="0">
                <a:effectLst/>
                <a:latin typeface="Century Gothic" pitchFamily="34" charset="0"/>
              </a:rPr>
              <a:t>A linguagem de consulta SPARQL permite a recuperação de informações armazenadas em grafos RDF</a:t>
            </a:r>
          </a:p>
          <a:p>
            <a:pPr>
              <a:spcAft>
                <a:spcPts val="1200"/>
              </a:spcAft>
            </a:pPr>
            <a:r>
              <a:rPr lang="pt-BR" sz="2000" b="0" dirty="0" smtClean="0">
                <a:effectLst/>
                <a:latin typeface="Century Gothic" pitchFamily="34" charset="0"/>
              </a:rPr>
              <a:t>O SPARQL 1.1 dá suporte a inserção, alteração e deleção de triplas</a:t>
            </a:r>
          </a:p>
          <a:p>
            <a:pPr>
              <a:spcAft>
                <a:spcPts val="1200"/>
              </a:spcAft>
            </a:pPr>
            <a:r>
              <a:rPr lang="pt-BR" sz="2000" b="0" dirty="0" smtClean="0">
                <a:effectLst/>
                <a:latin typeface="Century Gothic" pitchFamily="34" charset="0"/>
              </a:rPr>
              <a:t>SPARQL assumiu o papel de ser a linguagem de consulta da Web Semântica</a:t>
            </a:r>
          </a:p>
          <a:p>
            <a:pPr marL="0" indent="0">
              <a:spcAft>
                <a:spcPts val="1200"/>
              </a:spcAft>
              <a:buNone/>
            </a:pPr>
            <a:endParaRPr lang="pt-BR" sz="2000" b="0" dirty="0">
              <a:effectLst/>
              <a:latin typeface="Century Gothic" pitchFamily="34" charset="0"/>
            </a:endParaRPr>
          </a:p>
          <a:p>
            <a:pPr marL="0" indent="0">
              <a:spcAft>
                <a:spcPts val="1200"/>
              </a:spcAft>
              <a:buNone/>
            </a:pPr>
            <a:endParaRPr lang="pt-BR" sz="2000" b="0" dirty="0">
              <a:effectLst/>
              <a:latin typeface="Century Gothic" pitchFamily="34" charset="0"/>
            </a:endParaRP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5651" y="3645024"/>
            <a:ext cx="3746549" cy="266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1531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>
                <a:solidFill>
                  <a:schemeClr val="bg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Referências</a:t>
            </a:r>
            <a:endParaRPr lang="pt-BR" sz="2400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7238" y="1484784"/>
            <a:ext cx="7991226" cy="4824536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sz="1900" b="0" dirty="0" err="1" smtClean="0">
                <a:effectLst/>
                <a:latin typeface="Century Gothic" pitchFamily="34" charset="0"/>
              </a:rPr>
              <a:t>Bizer</a:t>
            </a:r>
            <a:r>
              <a:rPr lang="en-US" sz="1900" b="0" dirty="0">
                <a:effectLst/>
                <a:latin typeface="Century Gothic" pitchFamily="34" charset="0"/>
              </a:rPr>
              <a:t>, C., Heath, T., Berners-Lee, T. 2009. Linked data - the story so far. In Proceedings of the International Journal on Semantic Web and Information Systems, 5(3), 1-22</a:t>
            </a:r>
            <a:r>
              <a:rPr lang="en-US" sz="1900" b="0" dirty="0" smtClean="0">
                <a:effectLst/>
                <a:latin typeface="Century Gothic" pitchFamily="34" charset="0"/>
              </a:rPr>
              <a:t>.</a:t>
            </a:r>
          </a:p>
          <a:p>
            <a:pPr>
              <a:spcAft>
                <a:spcPts val="1200"/>
              </a:spcAft>
            </a:pPr>
            <a:r>
              <a:rPr lang="en-US" sz="1900" b="0" dirty="0" err="1">
                <a:effectLst/>
                <a:latin typeface="Century Gothic" pitchFamily="34" charset="0"/>
              </a:rPr>
              <a:t>DuCharme</a:t>
            </a:r>
            <a:r>
              <a:rPr lang="en-US" sz="1900" b="0" dirty="0">
                <a:effectLst/>
                <a:latin typeface="Century Gothic" pitchFamily="34" charset="0"/>
              </a:rPr>
              <a:t>, B., 2011. Learning SPARQL. O'Reilly Media, 258 p</a:t>
            </a:r>
            <a:r>
              <a:rPr lang="en-US" sz="1900" b="0" dirty="0" smtClean="0">
                <a:effectLst/>
                <a:latin typeface="Century Gothic" pitchFamily="34" charset="0"/>
              </a:rPr>
              <a:t>.</a:t>
            </a:r>
          </a:p>
          <a:p>
            <a:pPr>
              <a:spcAft>
                <a:spcPts val="1200"/>
              </a:spcAft>
            </a:pPr>
            <a:r>
              <a:rPr lang="en-US" sz="1900" b="0" dirty="0" err="1">
                <a:effectLst/>
                <a:latin typeface="Century Gothic" pitchFamily="34" charset="0"/>
              </a:rPr>
              <a:t>Feigenbaum</a:t>
            </a:r>
            <a:r>
              <a:rPr lang="en-US" sz="1900" b="0" dirty="0">
                <a:effectLst/>
                <a:latin typeface="Century Gothic" pitchFamily="34" charset="0"/>
              </a:rPr>
              <a:t> </a:t>
            </a:r>
            <a:r>
              <a:rPr lang="en-US" sz="1900" b="0" dirty="0" smtClean="0">
                <a:effectLst/>
                <a:latin typeface="Century Gothic" pitchFamily="34" charset="0"/>
              </a:rPr>
              <a:t>, L., </a:t>
            </a:r>
            <a:r>
              <a:rPr lang="en-US" sz="1900" b="0" dirty="0" err="1">
                <a:effectLst/>
                <a:latin typeface="Century Gothic" pitchFamily="34" charset="0"/>
              </a:rPr>
              <a:t>Prud'hommeaux</a:t>
            </a:r>
            <a:r>
              <a:rPr lang="en-US" sz="1900" b="0" dirty="0">
                <a:effectLst/>
                <a:latin typeface="Century Gothic" pitchFamily="34" charset="0"/>
              </a:rPr>
              <a:t> </a:t>
            </a:r>
            <a:r>
              <a:rPr lang="en-US" sz="1900" b="0" dirty="0" smtClean="0">
                <a:effectLst/>
                <a:latin typeface="Century Gothic" pitchFamily="34" charset="0"/>
              </a:rPr>
              <a:t>E. SPARQL </a:t>
            </a:r>
            <a:r>
              <a:rPr lang="en-US" sz="1900" b="0" dirty="0">
                <a:effectLst/>
                <a:latin typeface="Century Gothic" pitchFamily="34" charset="0"/>
              </a:rPr>
              <a:t>By Example: </a:t>
            </a:r>
            <a:r>
              <a:rPr lang="en-US" sz="1900" b="0">
                <a:effectLst/>
                <a:latin typeface="Century Gothic" pitchFamily="34" charset="0"/>
              </a:rPr>
              <a:t>A </a:t>
            </a:r>
            <a:r>
              <a:rPr lang="en-US" sz="1900" b="0" smtClean="0">
                <a:effectLst/>
                <a:latin typeface="Century Gothic" pitchFamily="34" charset="0"/>
              </a:rPr>
              <a:t>Tutorial</a:t>
            </a:r>
          </a:p>
          <a:p>
            <a:pPr>
              <a:spcAft>
                <a:spcPts val="1200"/>
              </a:spcAft>
            </a:pPr>
            <a:r>
              <a:rPr lang="en-US" sz="1900" b="0" smtClean="0">
                <a:effectLst/>
                <a:latin typeface="Century Gothic" pitchFamily="34" charset="0"/>
              </a:rPr>
              <a:t>W3C</a:t>
            </a:r>
            <a:r>
              <a:rPr lang="en-US" sz="1900" b="0" dirty="0" smtClean="0">
                <a:effectLst/>
                <a:latin typeface="Century Gothic" pitchFamily="34" charset="0"/>
              </a:rPr>
              <a:t>. SPARQL </a:t>
            </a:r>
            <a:r>
              <a:rPr lang="en-US" sz="1900" b="0" dirty="0">
                <a:effectLst/>
                <a:latin typeface="Century Gothic" pitchFamily="34" charset="0"/>
              </a:rPr>
              <a:t>1.1 Query Language: </a:t>
            </a:r>
            <a:r>
              <a:rPr lang="en-US" sz="1900" b="0" dirty="0" smtClean="0">
                <a:effectLst/>
                <a:latin typeface="Century Gothic" pitchFamily="34" charset="0"/>
              </a:rPr>
              <a:t>http</a:t>
            </a:r>
            <a:r>
              <a:rPr lang="en-US" sz="1900" b="0" dirty="0">
                <a:effectLst/>
                <a:latin typeface="Century Gothic" pitchFamily="34" charset="0"/>
              </a:rPr>
              <a:t>://</a:t>
            </a:r>
            <a:r>
              <a:rPr lang="en-US" sz="1900" b="0" dirty="0" smtClean="0">
                <a:effectLst/>
                <a:latin typeface="Century Gothic" pitchFamily="34" charset="0"/>
              </a:rPr>
              <a:t>www.w3.org/TR/2013/REC-sparql11-query-20130321</a:t>
            </a:r>
            <a:r>
              <a:rPr lang="en-US" sz="1900" b="0" dirty="0">
                <a:effectLst/>
                <a:latin typeface="Century Gothic" pitchFamily="34" charset="0"/>
              </a:rPr>
              <a:t>/</a:t>
            </a:r>
            <a:endParaRPr lang="en-US" sz="1900" b="0" dirty="0" smtClean="0">
              <a:effectLst/>
              <a:latin typeface="Century Gothic" pitchFamily="34" charset="0"/>
            </a:endParaRPr>
          </a:p>
          <a:p>
            <a:pPr>
              <a:spcAft>
                <a:spcPts val="1200"/>
              </a:spcAft>
            </a:pPr>
            <a:r>
              <a:rPr lang="en-US" sz="1900" b="0" dirty="0" smtClean="0">
                <a:effectLst/>
                <a:latin typeface="Century Gothic" pitchFamily="34" charset="0"/>
              </a:rPr>
              <a:t> Pérez</a:t>
            </a:r>
            <a:r>
              <a:rPr lang="en-US" sz="1900" b="0" dirty="0">
                <a:effectLst/>
                <a:latin typeface="Century Gothic" pitchFamily="34" charset="0"/>
              </a:rPr>
              <a:t>, J., Arenas, M., Gutierrez, C. 2009. Semantics and complexity of SPARQL. In Proceedings of the ACM Transactions on Database Systems, TODS 2009, Nova York, NY, USA, 34(3).</a:t>
            </a:r>
            <a:endParaRPr lang="pt-BR" sz="1900" b="0" dirty="0" smtClean="0">
              <a:effectLst/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1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2069976"/>
            <a:ext cx="7283450" cy="1143000"/>
          </a:xfrm>
        </p:spPr>
        <p:txBody>
          <a:bodyPr/>
          <a:lstStyle/>
          <a:p>
            <a:pPr algn="ctr"/>
            <a:r>
              <a:rPr lang="pt-BR" sz="5400" dirty="0" smtClean="0">
                <a:solidFill>
                  <a:schemeClr val="bg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Dúvidas?</a:t>
            </a:r>
            <a:endParaRPr lang="pt-BR" sz="5400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dirty="0" smtClean="0">
              <a:solidFill>
                <a:srgbClr val="002060"/>
              </a:solidFill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9145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>
                <a:solidFill>
                  <a:schemeClr val="bg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SPARQL</a:t>
            </a:r>
            <a:endParaRPr lang="pt-BR" sz="2400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7238" y="1196752"/>
            <a:ext cx="7918450" cy="4624387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pt-BR" sz="2000" b="0" dirty="0" smtClean="0">
                <a:effectLst/>
                <a:latin typeface="Century Gothic" pitchFamily="34" charset="0"/>
              </a:rPr>
              <a:t>Desenvolvida pela W3C em 2008</a:t>
            </a:r>
          </a:p>
          <a:p>
            <a:pPr>
              <a:spcAft>
                <a:spcPts val="1200"/>
              </a:spcAft>
            </a:pPr>
            <a:r>
              <a:rPr lang="pt-BR" sz="2000" b="0" dirty="0">
                <a:effectLst/>
                <a:latin typeface="Century Gothic" pitchFamily="34" charset="0"/>
              </a:rPr>
              <a:t>V</a:t>
            </a:r>
            <a:r>
              <a:rPr lang="pt-BR" sz="2000" b="0" dirty="0" smtClean="0">
                <a:effectLst/>
                <a:latin typeface="Century Gothic" pitchFamily="34" charset="0"/>
              </a:rPr>
              <a:t>ersão estendida do SPARQL se tornou padrão em março de 2013 (SPARQL 1.1)</a:t>
            </a:r>
          </a:p>
          <a:p>
            <a:pPr>
              <a:spcAft>
                <a:spcPts val="1200"/>
              </a:spcAft>
            </a:pPr>
            <a:r>
              <a:rPr lang="pt-BR" sz="2000" dirty="0" smtClean="0">
                <a:effectLst/>
                <a:latin typeface="Century Gothic" pitchFamily="34" charset="0"/>
              </a:rPr>
              <a:t>Linguagem de consulta </a:t>
            </a:r>
            <a:r>
              <a:rPr lang="pt-BR" sz="2000" b="0" dirty="0" smtClean="0">
                <a:effectLst/>
                <a:latin typeface="Century Gothic" pitchFamily="34" charset="0"/>
              </a:rPr>
              <a:t>para dados RDF, permitindo a recuperação de informação contida em grafos</a:t>
            </a:r>
          </a:p>
          <a:p>
            <a:pPr>
              <a:spcAft>
                <a:spcPts val="1200"/>
              </a:spcAft>
            </a:pPr>
            <a:r>
              <a:rPr lang="pt-BR" sz="2000" b="0" dirty="0" smtClean="0">
                <a:effectLst/>
                <a:latin typeface="Century Gothic" pitchFamily="34" charset="0"/>
              </a:rPr>
              <a:t>Protocolo de acesso a dados RDF</a:t>
            </a:r>
          </a:p>
          <a:p>
            <a:pPr>
              <a:spcAft>
                <a:spcPts val="1200"/>
              </a:spcAft>
            </a:pPr>
            <a:endParaRPr lang="pt-BR" sz="2000" b="0" dirty="0" smtClean="0">
              <a:effectLst/>
              <a:latin typeface="Century Gothic" pitchFamily="34" charset="0"/>
            </a:endParaRPr>
          </a:p>
          <a:p>
            <a:pPr>
              <a:spcAft>
                <a:spcPts val="1200"/>
              </a:spcAft>
            </a:pPr>
            <a:endParaRPr lang="pt-BR" sz="2000" b="0" dirty="0">
              <a:effectLst/>
              <a:latin typeface="Century Gothic" pitchFamily="34" charset="0"/>
            </a:endParaRPr>
          </a:p>
        </p:txBody>
      </p:sp>
      <p:pic>
        <p:nvPicPr>
          <p:cNvPr id="2050" name="Picture 2" descr="http://semanticweb.com/files/2012/11/alibobo_w3cSPARQL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2696" y="332656"/>
            <a:ext cx="373380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 2"/>
          <p:cNvSpPr/>
          <p:nvPr/>
        </p:nvSpPr>
        <p:spPr>
          <a:xfrm>
            <a:off x="1259632" y="3954760"/>
            <a:ext cx="7272808" cy="14184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spcAft>
                <a:spcPts val="1200"/>
              </a:spcAft>
            </a:pPr>
            <a:r>
              <a:rPr lang="pt-BR" sz="2400" b="1" dirty="0">
                <a:solidFill>
                  <a:srgbClr val="002060"/>
                </a:solidFill>
                <a:latin typeface="Century Gothic" pitchFamily="34" charset="0"/>
              </a:rPr>
              <a:t>S</a:t>
            </a:r>
            <a:r>
              <a:rPr lang="pt-BR" sz="2400" dirty="0">
                <a:solidFill>
                  <a:srgbClr val="002060"/>
                </a:solidFill>
                <a:latin typeface="Century Gothic" pitchFamily="34" charset="0"/>
              </a:rPr>
              <a:t>PARQL </a:t>
            </a:r>
            <a:r>
              <a:rPr lang="pt-BR" sz="2400" b="1" dirty="0" err="1">
                <a:solidFill>
                  <a:srgbClr val="002060"/>
                </a:solidFill>
                <a:latin typeface="Century Gothic" pitchFamily="34" charset="0"/>
              </a:rPr>
              <a:t>P</a:t>
            </a:r>
            <a:r>
              <a:rPr lang="pt-BR" sz="2400" dirty="0" err="1">
                <a:solidFill>
                  <a:srgbClr val="002060"/>
                </a:solidFill>
                <a:latin typeface="Century Gothic" pitchFamily="34" charset="0"/>
              </a:rPr>
              <a:t>rotocol</a:t>
            </a:r>
            <a:r>
              <a:rPr lang="pt-BR" sz="2400" dirty="0">
                <a:solidFill>
                  <a:srgbClr val="002060"/>
                </a:solidFill>
                <a:latin typeface="Century Gothic" pitchFamily="34" charset="0"/>
              </a:rPr>
              <a:t> </a:t>
            </a:r>
            <a:r>
              <a:rPr lang="pt-BR" sz="2400" dirty="0" err="1">
                <a:solidFill>
                  <a:srgbClr val="002060"/>
                </a:solidFill>
                <a:latin typeface="Century Gothic" pitchFamily="34" charset="0"/>
              </a:rPr>
              <a:t>and</a:t>
            </a:r>
            <a:r>
              <a:rPr lang="pt-BR" sz="2400" dirty="0">
                <a:solidFill>
                  <a:srgbClr val="002060"/>
                </a:solidFill>
                <a:latin typeface="Century Gothic" pitchFamily="34" charset="0"/>
              </a:rPr>
              <a:t> </a:t>
            </a:r>
            <a:r>
              <a:rPr lang="pt-BR" sz="2400" b="1" dirty="0">
                <a:solidFill>
                  <a:srgbClr val="002060"/>
                </a:solidFill>
                <a:latin typeface="Century Gothic" pitchFamily="34" charset="0"/>
              </a:rPr>
              <a:t>R</a:t>
            </a:r>
            <a:r>
              <a:rPr lang="pt-BR" sz="2400" dirty="0">
                <a:solidFill>
                  <a:srgbClr val="002060"/>
                </a:solidFill>
                <a:latin typeface="Century Gothic" pitchFamily="34" charset="0"/>
              </a:rPr>
              <a:t>DF </a:t>
            </a:r>
            <a:r>
              <a:rPr lang="pt-BR" sz="2400" b="1" dirty="0">
                <a:solidFill>
                  <a:srgbClr val="002060"/>
                </a:solidFill>
                <a:latin typeface="Century Gothic" pitchFamily="34" charset="0"/>
              </a:rPr>
              <a:t>Q</a:t>
            </a:r>
            <a:r>
              <a:rPr lang="pt-BR" sz="2400" dirty="0">
                <a:solidFill>
                  <a:srgbClr val="002060"/>
                </a:solidFill>
                <a:latin typeface="Century Gothic" pitchFamily="34" charset="0"/>
              </a:rPr>
              <a:t>uery </a:t>
            </a:r>
            <a:r>
              <a:rPr lang="pt-BR" sz="2400" b="1" dirty="0" err="1">
                <a:solidFill>
                  <a:srgbClr val="002060"/>
                </a:solidFill>
                <a:latin typeface="Century Gothic" pitchFamily="34" charset="0"/>
              </a:rPr>
              <a:t>L</a:t>
            </a:r>
            <a:r>
              <a:rPr lang="pt-BR" sz="2400" dirty="0" err="1">
                <a:solidFill>
                  <a:srgbClr val="002060"/>
                </a:solidFill>
                <a:latin typeface="Century Gothic" pitchFamily="34" charset="0"/>
              </a:rPr>
              <a:t>anguage</a:t>
            </a:r>
            <a:endParaRPr lang="pt-BR" sz="2400" dirty="0">
              <a:solidFill>
                <a:srgbClr val="002060"/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8610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>
                <a:solidFill>
                  <a:schemeClr val="bg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SPARQL</a:t>
            </a:r>
            <a:endParaRPr lang="pt-BR" sz="2400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7238" y="1196753"/>
            <a:ext cx="7918450" cy="4536504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pt-BR" sz="2000" b="0" dirty="0" smtClean="0">
                <a:effectLst/>
                <a:latin typeface="Century Gothic" pitchFamily="34" charset="0"/>
              </a:rPr>
              <a:t>Exemplo de Consulta SPARQL:</a:t>
            </a:r>
          </a:p>
          <a:p>
            <a:pPr>
              <a:spcAft>
                <a:spcPts val="1200"/>
              </a:spcAft>
            </a:pPr>
            <a:endParaRPr lang="pt-BR" sz="2000" b="0" dirty="0">
              <a:effectLst/>
              <a:latin typeface="Century Gothic" pitchFamily="34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1115616" y="2060848"/>
            <a:ext cx="7848872" cy="367240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600" dirty="0">
                <a:solidFill>
                  <a:srgbClr val="002060"/>
                </a:solidFill>
              </a:rPr>
              <a:t>PREFIX </a:t>
            </a:r>
            <a:r>
              <a:rPr lang="pt-BR" sz="1600" dirty="0" err="1">
                <a:solidFill>
                  <a:srgbClr val="002060"/>
                </a:solidFill>
              </a:rPr>
              <a:t>rdf</a:t>
            </a:r>
            <a:r>
              <a:rPr lang="pt-BR" sz="1600" dirty="0">
                <a:solidFill>
                  <a:srgbClr val="002060"/>
                </a:solidFill>
              </a:rPr>
              <a:t>: &lt;http://www.w3.org/1999/02/22-rdf-syntax-ns#&gt;</a:t>
            </a:r>
          </a:p>
          <a:p>
            <a:r>
              <a:rPr lang="pt-BR" sz="1600" dirty="0">
                <a:solidFill>
                  <a:srgbClr val="002060"/>
                </a:solidFill>
              </a:rPr>
              <a:t>PREFIX </a:t>
            </a:r>
            <a:r>
              <a:rPr lang="pt-BR" sz="1600" dirty="0" err="1">
                <a:solidFill>
                  <a:srgbClr val="002060"/>
                </a:solidFill>
              </a:rPr>
              <a:t>foaf</a:t>
            </a:r>
            <a:r>
              <a:rPr lang="pt-BR" sz="1600" dirty="0">
                <a:solidFill>
                  <a:srgbClr val="002060"/>
                </a:solidFill>
              </a:rPr>
              <a:t>: &lt;http://xmlns.com/foaf/0.1/&gt;</a:t>
            </a:r>
          </a:p>
          <a:p>
            <a:r>
              <a:rPr lang="pt-BR" sz="1600" dirty="0">
                <a:solidFill>
                  <a:srgbClr val="002060"/>
                </a:solidFill>
              </a:rPr>
              <a:t>PREFIX </a:t>
            </a:r>
            <a:r>
              <a:rPr lang="pt-BR" sz="1600" dirty="0" err="1">
                <a:solidFill>
                  <a:srgbClr val="002060"/>
                </a:solidFill>
              </a:rPr>
              <a:t>dbpedia-owl</a:t>
            </a:r>
            <a:r>
              <a:rPr lang="pt-BR" sz="1600" dirty="0">
                <a:solidFill>
                  <a:srgbClr val="002060"/>
                </a:solidFill>
              </a:rPr>
              <a:t>: &lt;http://dbpedia.org/ontology/&gt;</a:t>
            </a:r>
          </a:p>
          <a:p>
            <a:endParaRPr lang="pt-BR" sz="1600" dirty="0">
              <a:solidFill>
                <a:srgbClr val="002060"/>
              </a:solidFill>
            </a:endParaRPr>
          </a:p>
          <a:p>
            <a:r>
              <a:rPr lang="pt-BR" sz="1600" dirty="0" smtClean="0">
                <a:solidFill>
                  <a:srgbClr val="002060"/>
                </a:solidFill>
              </a:rPr>
              <a:t>SELECT ?</a:t>
            </a:r>
            <a:r>
              <a:rPr lang="pt-BR" sz="1600" dirty="0" err="1" smtClean="0">
                <a:solidFill>
                  <a:srgbClr val="002060"/>
                </a:solidFill>
              </a:rPr>
              <a:t>nomeUniversidade</a:t>
            </a:r>
            <a:r>
              <a:rPr lang="pt-BR" sz="1600" dirty="0" smtClean="0">
                <a:solidFill>
                  <a:srgbClr val="002060"/>
                </a:solidFill>
              </a:rPr>
              <a:t> </a:t>
            </a:r>
          </a:p>
          <a:p>
            <a:r>
              <a:rPr lang="pt-BR" sz="1600" dirty="0">
                <a:solidFill>
                  <a:srgbClr val="002060"/>
                </a:solidFill>
              </a:rPr>
              <a:t>FROM &lt;http://dbpedia.org</a:t>
            </a:r>
            <a:r>
              <a:rPr lang="pt-BR" sz="1600" dirty="0" smtClean="0">
                <a:solidFill>
                  <a:srgbClr val="002060"/>
                </a:solidFill>
              </a:rPr>
              <a:t>&gt;</a:t>
            </a:r>
            <a:endParaRPr lang="pt-BR" sz="1600" dirty="0">
              <a:solidFill>
                <a:srgbClr val="002060"/>
              </a:solidFill>
            </a:endParaRPr>
          </a:p>
          <a:p>
            <a:r>
              <a:rPr lang="pt-BR" sz="1600" dirty="0" smtClean="0">
                <a:solidFill>
                  <a:srgbClr val="002060"/>
                </a:solidFill>
              </a:rPr>
              <a:t>WHERE </a:t>
            </a:r>
          </a:p>
          <a:p>
            <a:r>
              <a:rPr lang="pt-BR" sz="1600" dirty="0" smtClean="0">
                <a:solidFill>
                  <a:srgbClr val="002060"/>
                </a:solidFill>
              </a:rPr>
              <a:t>{</a:t>
            </a:r>
            <a:endParaRPr lang="pt-BR" sz="1600" dirty="0">
              <a:solidFill>
                <a:srgbClr val="002060"/>
              </a:solidFill>
            </a:endParaRPr>
          </a:p>
          <a:p>
            <a:r>
              <a:rPr lang="pt-BR" sz="1600" dirty="0">
                <a:solidFill>
                  <a:srgbClr val="002060"/>
                </a:solidFill>
              </a:rPr>
              <a:t>	?universidade  </a:t>
            </a:r>
            <a:r>
              <a:rPr lang="pt-BR" sz="1600" dirty="0" err="1">
                <a:solidFill>
                  <a:srgbClr val="002060"/>
                </a:solidFill>
              </a:rPr>
              <a:t>rdf:type</a:t>
            </a:r>
            <a:r>
              <a:rPr lang="pt-BR" sz="1600" dirty="0">
                <a:solidFill>
                  <a:srgbClr val="002060"/>
                </a:solidFill>
              </a:rPr>
              <a:t> </a:t>
            </a:r>
            <a:r>
              <a:rPr lang="pt-BR" sz="1600" dirty="0" smtClean="0">
                <a:solidFill>
                  <a:srgbClr val="002060"/>
                </a:solidFill>
              </a:rPr>
              <a:t> </a:t>
            </a:r>
            <a:r>
              <a:rPr lang="pt-BR" sz="1600" dirty="0" err="1" smtClean="0">
                <a:solidFill>
                  <a:srgbClr val="002060"/>
                </a:solidFill>
              </a:rPr>
              <a:t>dbpedia-owl:University</a:t>
            </a:r>
            <a:r>
              <a:rPr lang="pt-BR" sz="1600" dirty="0" smtClean="0">
                <a:solidFill>
                  <a:srgbClr val="002060"/>
                </a:solidFill>
              </a:rPr>
              <a:t> </a:t>
            </a:r>
            <a:r>
              <a:rPr lang="pt-BR" sz="1600" dirty="0">
                <a:solidFill>
                  <a:srgbClr val="002060"/>
                </a:solidFill>
              </a:rPr>
              <a:t>.</a:t>
            </a:r>
          </a:p>
          <a:p>
            <a:r>
              <a:rPr lang="pt-BR" sz="1600" dirty="0">
                <a:solidFill>
                  <a:srgbClr val="002060"/>
                </a:solidFill>
              </a:rPr>
              <a:t>	?universidade </a:t>
            </a:r>
            <a:r>
              <a:rPr lang="pt-BR" sz="1600" dirty="0" smtClean="0">
                <a:solidFill>
                  <a:srgbClr val="002060"/>
                </a:solidFill>
              </a:rPr>
              <a:t> </a:t>
            </a:r>
            <a:r>
              <a:rPr lang="pt-BR" sz="1600" dirty="0" err="1" smtClean="0">
                <a:solidFill>
                  <a:srgbClr val="002060"/>
                </a:solidFill>
              </a:rPr>
              <a:t>foaf:name</a:t>
            </a:r>
            <a:r>
              <a:rPr lang="pt-BR" sz="1600" dirty="0" smtClean="0">
                <a:solidFill>
                  <a:srgbClr val="002060"/>
                </a:solidFill>
              </a:rPr>
              <a:t>  ?</a:t>
            </a:r>
            <a:r>
              <a:rPr lang="pt-BR" sz="1600" dirty="0" err="1">
                <a:solidFill>
                  <a:srgbClr val="002060"/>
                </a:solidFill>
              </a:rPr>
              <a:t>nomeUniversidade</a:t>
            </a:r>
            <a:r>
              <a:rPr lang="pt-BR" sz="1600" dirty="0">
                <a:solidFill>
                  <a:srgbClr val="002060"/>
                </a:solidFill>
              </a:rPr>
              <a:t> .</a:t>
            </a:r>
          </a:p>
          <a:p>
            <a:r>
              <a:rPr lang="pt-BR" sz="1600" dirty="0">
                <a:solidFill>
                  <a:srgbClr val="002060"/>
                </a:solidFill>
              </a:rPr>
              <a:t>	?universidade </a:t>
            </a:r>
            <a:r>
              <a:rPr lang="pt-BR" sz="1600" dirty="0" smtClean="0">
                <a:solidFill>
                  <a:srgbClr val="002060"/>
                </a:solidFill>
              </a:rPr>
              <a:t> </a:t>
            </a:r>
            <a:r>
              <a:rPr lang="pt-BR" sz="1600" dirty="0" err="1" smtClean="0">
                <a:solidFill>
                  <a:srgbClr val="002060"/>
                </a:solidFill>
              </a:rPr>
              <a:t>dbpedia-owl:country</a:t>
            </a:r>
            <a:r>
              <a:rPr lang="pt-BR" sz="1600" dirty="0" smtClean="0">
                <a:solidFill>
                  <a:srgbClr val="002060"/>
                </a:solidFill>
              </a:rPr>
              <a:t>  &lt;</a:t>
            </a:r>
            <a:r>
              <a:rPr lang="pt-BR" sz="1600" dirty="0">
                <a:solidFill>
                  <a:srgbClr val="002060"/>
                </a:solidFill>
              </a:rPr>
              <a:t>http://dbpedia.org/resource/Brazil&gt; .</a:t>
            </a:r>
          </a:p>
          <a:p>
            <a:r>
              <a:rPr lang="pt-BR" sz="1600" dirty="0" smtClean="0">
                <a:solidFill>
                  <a:srgbClr val="002060"/>
                </a:solidFill>
              </a:rPr>
              <a:t>}</a:t>
            </a:r>
          </a:p>
          <a:p>
            <a:endParaRPr lang="pt-BR" sz="1600" dirty="0" smtClean="0">
              <a:solidFill>
                <a:srgbClr val="002060"/>
              </a:solidFill>
            </a:endParaRPr>
          </a:p>
          <a:p>
            <a:r>
              <a:rPr lang="pt-BR" sz="1600" dirty="0" smtClean="0">
                <a:solidFill>
                  <a:srgbClr val="002060"/>
                </a:solidFill>
              </a:rPr>
              <a:t>ORDER BY ?</a:t>
            </a:r>
            <a:r>
              <a:rPr lang="pt-BR" sz="1600" dirty="0" err="1" smtClean="0">
                <a:solidFill>
                  <a:srgbClr val="002060"/>
                </a:solidFill>
              </a:rPr>
              <a:t>nomeUniversidade</a:t>
            </a:r>
            <a:endParaRPr lang="pt-BR" sz="1600" dirty="0">
              <a:solidFill>
                <a:srgbClr val="002060"/>
              </a:solidFill>
            </a:endParaRPr>
          </a:p>
          <a:p>
            <a:endParaRPr lang="pt-BR" sz="1600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10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>
                <a:solidFill>
                  <a:schemeClr val="bg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SPARQL</a:t>
            </a:r>
            <a:endParaRPr lang="pt-BR" sz="2400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7238" y="1196752"/>
            <a:ext cx="7918450" cy="4624387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pt-BR" sz="2000" b="0" dirty="0" smtClean="0">
                <a:effectLst/>
                <a:latin typeface="Century Gothic" pitchFamily="34" charset="0"/>
              </a:rPr>
              <a:t>Representação alternativa, sem repetir a variável do Sujeito:</a:t>
            </a:r>
          </a:p>
          <a:p>
            <a:pPr>
              <a:spcAft>
                <a:spcPts val="1200"/>
              </a:spcAft>
            </a:pPr>
            <a:endParaRPr lang="pt-BR" sz="2000" b="0" dirty="0">
              <a:effectLst/>
              <a:latin typeface="Century Gothic" pitchFamily="34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1115616" y="2060848"/>
            <a:ext cx="7848872" cy="367240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600" dirty="0">
                <a:solidFill>
                  <a:srgbClr val="002060"/>
                </a:solidFill>
              </a:rPr>
              <a:t>PREFIX </a:t>
            </a:r>
            <a:r>
              <a:rPr lang="pt-BR" sz="1600" dirty="0" err="1">
                <a:solidFill>
                  <a:srgbClr val="002060"/>
                </a:solidFill>
              </a:rPr>
              <a:t>rdf</a:t>
            </a:r>
            <a:r>
              <a:rPr lang="pt-BR" sz="1600" dirty="0">
                <a:solidFill>
                  <a:srgbClr val="002060"/>
                </a:solidFill>
              </a:rPr>
              <a:t>: &lt;http://www.w3.org/1999/02/22-rdf-syntax-ns#&gt;</a:t>
            </a:r>
          </a:p>
          <a:p>
            <a:r>
              <a:rPr lang="pt-BR" sz="1600" dirty="0">
                <a:solidFill>
                  <a:srgbClr val="002060"/>
                </a:solidFill>
              </a:rPr>
              <a:t>PREFIX </a:t>
            </a:r>
            <a:r>
              <a:rPr lang="pt-BR" sz="1600" dirty="0" err="1">
                <a:solidFill>
                  <a:srgbClr val="002060"/>
                </a:solidFill>
              </a:rPr>
              <a:t>foaf</a:t>
            </a:r>
            <a:r>
              <a:rPr lang="pt-BR" sz="1600" dirty="0">
                <a:solidFill>
                  <a:srgbClr val="002060"/>
                </a:solidFill>
              </a:rPr>
              <a:t>: &lt;http://xmlns.com/foaf/0.1/&gt;</a:t>
            </a:r>
          </a:p>
          <a:p>
            <a:r>
              <a:rPr lang="pt-BR" sz="1600" dirty="0">
                <a:solidFill>
                  <a:srgbClr val="002060"/>
                </a:solidFill>
              </a:rPr>
              <a:t>PREFIX </a:t>
            </a:r>
            <a:r>
              <a:rPr lang="pt-BR" sz="1600" dirty="0" err="1">
                <a:solidFill>
                  <a:srgbClr val="002060"/>
                </a:solidFill>
              </a:rPr>
              <a:t>dbpedia-owl</a:t>
            </a:r>
            <a:r>
              <a:rPr lang="pt-BR" sz="1600" dirty="0">
                <a:solidFill>
                  <a:srgbClr val="002060"/>
                </a:solidFill>
              </a:rPr>
              <a:t>: &lt;http://dbpedia.org/ontology/&gt;</a:t>
            </a:r>
          </a:p>
          <a:p>
            <a:endParaRPr lang="pt-BR" sz="1600" dirty="0">
              <a:solidFill>
                <a:srgbClr val="002060"/>
              </a:solidFill>
            </a:endParaRPr>
          </a:p>
          <a:p>
            <a:r>
              <a:rPr lang="pt-BR" sz="1600" dirty="0" smtClean="0">
                <a:solidFill>
                  <a:srgbClr val="002060"/>
                </a:solidFill>
              </a:rPr>
              <a:t>SELECT ?</a:t>
            </a:r>
            <a:r>
              <a:rPr lang="pt-BR" sz="1600" dirty="0" err="1" smtClean="0">
                <a:solidFill>
                  <a:srgbClr val="002060"/>
                </a:solidFill>
              </a:rPr>
              <a:t>nomeUniversidade</a:t>
            </a:r>
            <a:r>
              <a:rPr lang="pt-BR" sz="1600" dirty="0" smtClean="0">
                <a:solidFill>
                  <a:srgbClr val="002060"/>
                </a:solidFill>
              </a:rPr>
              <a:t> </a:t>
            </a:r>
          </a:p>
          <a:p>
            <a:r>
              <a:rPr lang="pt-BR" sz="1600" dirty="0" smtClean="0">
                <a:solidFill>
                  <a:srgbClr val="002060"/>
                </a:solidFill>
              </a:rPr>
              <a:t>FROM &lt;http://dbpedia.org&gt;</a:t>
            </a:r>
            <a:endParaRPr lang="pt-BR" sz="1600" dirty="0">
              <a:solidFill>
                <a:srgbClr val="002060"/>
              </a:solidFill>
            </a:endParaRPr>
          </a:p>
          <a:p>
            <a:r>
              <a:rPr lang="pt-BR" sz="1600" dirty="0" smtClean="0">
                <a:solidFill>
                  <a:srgbClr val="002060"/>
                </a:solidFill>
              </a:rPr>
              <a:t>WHERE </a:t>
            </a:r>
          </a:p>
          <a:p>
            <a:r>
              <a:rPr lang="pt-BR" sz="1600" dirty="0" smtClean="0">
                <a:solidFill>
                  <a:srgbClr val="002060"/>
                </a:solidFill>
              </a:rPr>
              <a:t>{</a:t>
            </a:r>
            <a:endParaRPr lang="pt-BR" sz="1600" dirty="0">
              <a:solidFill>
                <a:srgbClr val="002060"/>
              </a:solidFill>
            </a:endParaRPr>
          </a:p>
          <a:p>
            <a:r>
              <a:rPr lang="pt-BR" sz="1600" dirty="0">
                <a:solidFill>
                  <a:srgbClr val="002060"/>
                </a:solidFill>
              </a:rPr>
              <a:t>	?universidade  </a:t>
            </a:r>
            <a:r>
              <a:rPr lang="pt-BR" sz="1600" dirty="0" err="1">
                <a:solidFill>
                  <a:srgbClr val="002060"/>
                </a:solidFill>
              </a:rPr>
              <a:t>rdf:type</a:t>
            </a:r>
            <a:r>
              <a:rPr lang="pt-BR" sz="1600" dirty="0">
                <a:solidFill>
                  <a:srgbClr val="002060"/>
                </a:solidFill>
              </a:rPr>
              <a:t> </a:t>
            </a:r>
            <a:r>
              <a:rPr lang="pt-BR" sz="1600" dirty="0" smtClean="0">
                <a:solidFill>
                  <a:srgbClr val="002060"/>
                </a:solidFill>
              </a:rPr>
              <a:t> </a:t>
            </a:r>
            <a:r>
              <a:rPr lang="pt-BR" sz="1600" dirty="0" err="1" smtClean="0">
                <a:solidFill>
                  <a:srgbClr val="002060"/>
                </a:solidFill>
              </a:rPr>
              <a:t>dbpedia-owl:University</a:t>
            </a:r>
            <a:r>
              <a:rPr lang="pt-BR" sz="1600" dirty="0" smtClean="0">
                <a:solidFill>
                  <a:srgbClr val="002060"/>
                </a:solidFill>
              </a:rPr>
              <a:t> ;</a:t>
            </a:r>
            <a:endParaRPr lang="pt-BR" sz="1600" dirty="0">
              <a:solidFill>
                <a:srgbClr val="002060"/>
              </a:solidFill>
            </a:endParaRPr>
          </a:p>
          <a:p>
            <a:r>
              <a:rPr lang="pt-BR" sz="1600" dirty="0">
                <a:solidFill>
                  <a:srgbClr val="002060"/>
                </a:solidFill>
              </a:rPr>
              <a:t>	</a:t>
            </a:r>
            <a:r>
              <a:rPr lang="pt-BR" sz="1600" dirty="0" smtClean="0">
                <a:solidFill>
                  <a:srgbClr val="002060"/>
                </a:solidFill>
              </a:rPr>
              <a:t>                        </a:t>
            </a:r>
            <a:r>
              <a:rPr lang="pt-BR" sz="1600" dirty="0" err="1" smtClean="0">
                <a:solidFill>
                  <a:srgbClr val="002060"/>
                </a:solidFill>
              </a:rPr>
              <a:t>foaf:name</a:t>
            </a:r>
            <a:r>
              <a:rPr lang="pt-BR" sz="1600" dirty="0" smtClean="0">
                <a:solidFill>
                  <a:srgbClr val="002060"/>
                </a:solidFill>
              </a:rPr>
              <a:t>  ?</a:t>
            </a:r>
            <a:r>
              <a:rPr lang="pt-BR" sz="1600" dirty="0" err="1">
                <a:solidFill>
                  <a:srgbClr val="002060"/>
                </a:solidFill>
              </a:rPr>
              <a:t>nomeUniversidade</a:t>
            </a:r>
            <a:r>
              <a:rPr lang="pt-BR" sz="1600" dirty="0">
                <a:solidFill>
                  <a:srgbClr val="002060"/>
                </a:solidFill>
              </a:rPr>
              <a:t> </a:t>
            </a:r>
            <a:r>
              <a:rPr lang="pt-BR" sz="1600" dirty="0" smtClean="0">
                <a:solidFill>
                  <a:srgbClr val="002060"/>
                </a:solidFill>
              </a:rPr>
              <a:t>;</a:t>
            </a:r>
            <a:endParaRPr lang="pt-BR" sz="1600" dirty="0">
              <a:solidFill>
                <a:srgbClr val="002060"/>
              </a:solidFill>
            </a:endParaRPr>
          </a:p>
          <a:p>
            <a:r>
              <a:rPr lang="pt-BR" sz="1600" dirty="0">
                <a:solidFill>
                  <a:srgbClr val="002060"/>
                </a:solidFill>
              </a:rPr>
              <a:t>	</a:t>
            </a:r>
            <a:r>
              <a:rPr lang="pt-BR" sz="1600" dirty="0" smtClean="0">
                <a:solidFill>
                  <a:srgbClr val="002060"/>
                </a:solidFill>
              </a:rPr>
              <a:t>                        </a:t>
            </a:r>
            <a:r>
              <a:rPr lang="pt-BR" sz="1600" dirty="0" err="1" smtClean="0">
                <a:solidFill>
                  <a:srgbClr val="002060"/>
                </a:solidFill>
              </a:rPr>
              <a:t>dbpedia-owl:country</a:t>
            </a:r>
            <a:r>
              <a:rPr lang="pt-BR" sz="1600" dirty="0" smtClean="0">
                <a:solidFill>
                  <a:srgbClr val="002060"/>
                </a:solidFill>
              </a:rPr>
              <a:t>  &lt;</a:t>
            </a:r>
            <a:r>
              <a:rPr lang="pt-BR" sz="1600" dirty="0">
                <a:solidFill>
                  <a:srgbClr val="002060"/>
                </a:solidFill>
              </a:rPr>
              <a:t>http://dbpedia.org/resource/Brazil&gt; .</a:t>
            </a:r>
          </a:p>
          <a:p>
            <a:r>
              <a:rPr lang="pt-BR" sz="1600" dirty="0" smtClean="0">
                <a:solidFill>
                  <a:srgbClr val="002060"/>
                </a:solidFill>
              </a:rPr>
              <a:t>}</a:t>
            </a:r>
          </a:p>
          <a:p>
            <a:endParaRPr lang="pt-BR" sz="1600" dirty="0" smtClean="0">
              <a:solidFill>
                <a:srgbClr val="002060"/>
              </a:solidFill>
            </a:endParaRPr>
          </a:p>
          <a:p>
            <a:r>
              <a:rPr lang="pt-BR" sz="1600" dirty="0" smtClean="0">
                <a:solidFill>
                  <a:srgbClr val="002060"/>
                </a:solidFill>
              </a:rPr>
              <a:t>ORDER BY ?</a:t>
            </a:r>
            <a:r>
              <a:rPr lang="pt-BR" sz="1600" dirty="0" err="1" smtClean="0">
                <a:solidFill>
                  <a:srgbClr val="002060"/>
                </a:solidFill>
              </a:rPr>
              <a:t>nomeUniversidade</a:t>
            </a:r>
            <a:endParaRPr lang="pt-BR" sz="1600" dirty="0">
              <a:solidFill>
                <a:srgbClr val="002060"/>
              </a:solidFill>
            </a:endParaRPr>
          </a:p>
          <a:p>
            <a:endParaRPr lang="pt-BR" sz="1600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554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>
                <a:solidFill>
                  <a:schemeClr val="bg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SPARQL</a:t>
            </a:r>
            <a:endParaRPr lang="pt-BR" sz="2400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7238" y="1196752"/>
            <a:ext cx="7918450" cy="4624387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pt-BR" sz="2000" b="0" dirty="0" smtClean="0">
                <a:effectLst/>
                <a:latin typeface="Century Gothic" pitchFamily="34" charset="0"/>
              </a:rPr>
              <a:t>Partes de uma consulta SPARQL:</a:t>
            </a:r>
            <a:endParaRPr lang="pt-BR" sz="2000" b="0" dirty="0">
              <a:effectLst/>
              <a:latin typeface="Century Gothic" pitchFamily="34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539552" y="2132856"/>
            <a:ext cx="7848872" cy="4320480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600" dirty="0">
                <a:solidFill>
                  <a:srgbClr val="002060"/>
                </a:solidFill>
              </a:rPr>
              <a:t>PREFIX </a:t>
            </a:r>
            <a:r>
              <a:rPr lang="pt-BR" sz="1600" dirty="0" err="1">
                <a:solidFill>
                  <a:srgbClr val="002060"/>
                </a:solidFill>
              </a:rPr>
              <a:t>rdf</a:t>
            </a:r>
            <a:r>
              <a:rPr lang="pt-BR" sz="1600" dirty="0">
                <a:solidFill>
                  <a:srgbClr val="002060"/>
                </a:solidFill>
              </a:rPr>
              <a:t>: &lt;http://www.w3.org/1999/02/22-rdf-syntax-ns#&gt;</a:t>
            </a:r>
          </a:p>
          <a:p>
            <a:r>
              <a:rPr lang="pt-BR" sz="1600" dirty="0">
                <a:solidFill>
                  <a:srgbClr val="002060"/>
                </a:solidFill>
              </a:rPr>
              <a:t>PREFIX </a:t>
            </a:r>
            <a:r>
              <a:rPr lang="pt-BR" sz="1600" dirty="0" err="1">
                <a:solidFill>
                  <a:srgbClr val="002060"/>
                </a:solidFill>
              </a:rPr>
              <a:t>foaf</a:t>
            </a:r>
            <a:r>
              <a:rPr lang="pt-BR" sz="1600" dirty="0">
                <a:solidFill>
                  <a:srgbClr val="002060"/>
                </a:solidFill>
              </a:rPr>
              <a:t>: &lt;http://xmlns.com/foaf/0.1/&gt;</a:t>
            </a:r>
          </a:p>
          <a:p>
            <a:r>
              <a:rPr lang="pt-BR" sz="1600" dirty="0">
                <a:solidFill>
                  <a:srgbClr val="002060"/>
                </a:solidFill>
              </a:rPr>
              <a:t>PREFIX </a:t>
            </a:r>
            <a:r>
              <a:rPr lang="pt-BR" sz="1600" dirty="0" err="1">
                <a:solidFill>
                  <a:srgbClr val="002060"/>
                </a:solidFill>
              </a:rPr>
              <a:t>dbpedia-owl</a:t>
            </a:r>
            <a:r>
              <a:rPr lang="pt-BR" sz="1600" dirty="0">
                <a:solidFill>
                  <a:srgbClr val="002060"/>
                </a:solidFill>
              </a:rPr>
              <a:t>: &lt;http://dbpedia.org/ontology/&gt;</a:t>
            </a:r>
          </a:p>
          <a:p>
            <a:endParaRPr lang="pt-BR" sz="1600" dirty="0">
              <a:solidFill>
                <a:srgbClr val="002060"/>
              </a:solidFill>
            </a:endParaRPr>
          </a:p>
          <a:p>
            <a:r>
              <a:rPr lang="pt-BR" sz="1600" dirty="0" smtClean="0">
                <a:solidFill>
                  <a:srgbClr val="002060"/>
                </a:solidFill>
              </a:rPr>
              <a:t>SELECT ?</a:t>
            </a:r>
            <a:r>
              <a:rPr lang="pt-BR" sz="1600" dirty="0" err="1" smtClean="0">
                <a:solidFill>
                  <a:srgbClr val="002060"/>
                </a:solidFill>
              </a:rPr>
              <a:t>nomeUniversidade</a:t>
            </a:r>
            <a:endParaRPr lang="pt-BR" sz="1600" dirty="0" smtClean="0">
              <a:solidFill>
                <a:srgbClr val="002060"/>
              </a:solidFill>
            </a:endParaRPr>
          </a:p>
          <a:p>
            <a:endParaRPr lang="pt-BR" sz="1600" dirty="0" smtClean="0">
              <a:solidFill>
                <a:srgbClr val="002060"/>
              </a:solidFill>
            </a:endParaRPr>
          </a:p>
          <a:p>
            <a:r>
              <a:rPr lang="pt-BR" sz="1600" dirty="0">
                <a:solidFill>
                  <a:srgbClr val="002060"/>
                </a:solidFill>
              </a:rPr>
              <a:t>FROM &lt;http://</a:t>
            </a:r>
            <a:r>
              <a:rPr lang="pt-BR" sz="1600" dirty="0" smtClean="0">
                <a:solidFill>
                  <a:srgbClr val="002060"/>
                </a:solidFill>
              </a:rPr>
              <a:t>dbpedia.org&gt;</a:t>
            </a:r>
          </a:p>
          <a:p>
            <a:endParaRPr lang="pt-BR" sz="1600" dirty="0">
              <a:solidFill>
                <a:srgbClr val="002060"/>
              </a:solidFill>
            </a:endParaRPr>
          </a:p>
          <a:p>
            <a:r>
              <a:rPr lang="pt-BR" sz="1600" dirty="0" smtClean="0">
                <a:solidFill>
                  <a:srgbClr val="002060"/>
                </a:solidFill>
              </a:rPr>
              <a:t>WHERE</a:t>
            </a:r>
          </a:p>
          <a:p>
            <a:r>
              <a:rPr lang="pt-BR" sz="1600" dirty="0" smtClean="0">
                <a:solidFill>
                  <a:srgbClr val="002060"/>
                </a:solidFill>
              </a:rPr>
              <a:t>{</a:t>
            </a:r>
            <a:endParaRPr lang="pt-BR" sz="1600" dirty="0">
              <a:solidFill>
                <a:srgbClr val="002060"/>
              </a:solidFill>
            </a:endParaRPr>
          </a:p>
          <a:p>
            <a:r>
              <a:rPr lang="pt-BR" sz="1600" dirty="0">
                <a:solidFill>
                  <a:srgbClr val="002060"/>
                </a:solidFill>
              </a:rPr>
              <a:t>	?universidade </a:t>
            </a:r>
            <a:r>
              <a:rPr lang="pt-BR" sz="1600" dirty="0" smtClean="0">
                <a:solidFill>
                  <a:srgbClr val="002060"/>
                </a:solidFill>
              </a:rPr>
              <a:t> </a:t>
            </a:r>
            <a:r>
              <a:rPr lang="pt-BR" sz="1600" dirty="0" err="1" smtClean="0">
                <a:solidFill>
                  <a:srgbClr val="002060"/>
                </a:solidFill>
              </a:rPr>
              <a:t>rdf:type</a:t>
            </a:r>
            <a:r>
              <a:rPr lang="pt-BR" sz="1600" dirty="0" smtClean="0">
                <a:solidFill>
                  <a:srgbClr val="002060"/>
                </a:solidFill>
              </a:rPr>
              <a:t>  </a:t>
            </a:r>
            <a:r>
              <a:rPr lang="pt-BR" sz="1600" dirty="0" err="1">
                <a:solidFill>
                  <a:srgbClr val="002060"/>
                </a:solidFill>
              </a:rPr>
              <a:t>dbpedia-owl:University</a:t>
            </a:r>
            <a:r>
              <a:rPr lang="pt-BR" sz="1600" dirty="0">
                <a:solidFill>
                  <a:srgbClr val="002060"/>
                </a:solidFill>
              </a:rPr>
              <a:t> .</a:t>
            </a:r>
          </a:p>
          <a:p>
            <a:r>
              <a:rPr lang="pt-BR" sz="1600" dirty="0">
                <a:solidFill>
                  <a:srgbClr val="002060"/>
                </a:solidFill>
              </a:rPr>
              <a:t>	?universidade </a:t>
            </a:r>
            <a:r>
              <a:rPr lang="pt-BR" sz="1600" dirty="0" smtClean="0">
                <a:solidFill>
                  <a:srgbClr val="002060"/>
                </a:solidFill>
              </a:rPr>
              <a:t> </a:t>
            </a:r>
            <a:r>
              <a:rPr lang="pt-BR" sz="1600" dirty="0" err="1" smtClean="0">
                <a:solidFill>
                  <a:srgbClr val="002060"/>
                </a:solidFill>
              </a:rPr>
              <a:t>foaf:name</a:t>
            </a:r>
            <a:r>
              <a:rPr lang="pt-BR" sz="1600" dirty="0" smtClean="0">
                <a:solidFill>
                  <a:srgbClr val="002060"/>
                </a:solidFill>
              </a:rPr>
              <a:t>  ?</a:t>
            </a:r>
            <a:r>
              <a:rPr lang="pt-BR" sz="1600" dirty="0" err="1">
                <a:solidFill>
                  <a:srgbClr val="002060"/>
                </a:solidFill>
              </a:rPr>
              <a:t>nomeUniversidade</a:t>
            </a:r>
            <a:r>
              <a:rPr lang="pt-BR" sz="1600" dirty="0">
                <a:solidFill>
                  <a:srgbClr val="002060"/>
                </a:solidFill>
              </a:rPr>
              <a:t> .</a:t>
            </a:r>
          </a:p>
          <a:p>
            <a:r>
              <a:rPr lang="pt-BR" sz="1600" dirty="0">
                <a:solidFill>
                  <a:srgbClr val="002060"/>
                </a:solidFill>
              </a:rPr>
              <a:t>	?universidade </a:t>
            </a:r>
            <a:r>
              <a:rPr lang="pt-BR" sz="1600" dirty="0" smtClean="0">
                <a:solidFill>
                  <a:srgbClr val="002060"/>
                </a:solidFill>
              </a:rPr>
              <a:t> </a:t>
            </a:r>
            <a:r>
              <a:rPr lang="pt-BR" sz="1600" dirty="0" err="1" smtClean="0">
                <a:solidFill>
                  <a:srgbClr val="002060"/>
                </a:solidFill>
              </a:rPr>
              <a:t>dbpedia-owl:country</a:t>
            </a:r>
            <a:r>
              <a:rPr lang="pt-BR" sz="1600" dirty="0" smtClean="0">
                <a:solidFill>
                  <a:srgbClr val="002060"/>
                </a:solidFill>
              </a:rPr>
              <a:t>  &lt;</a:t>
            </a:r>
            <a:r>
              <a:rPr lang="pt-BR" sz="1600" dirty="0">
                <a:solidFill>
                  <a:srgbClr val="002060"/>
                </a:solidFill>
              </a:rPr>
              <a:t>http://dbpedia.org/resource/Brazil</a:t>
            </a:r>
            <a:r>
              <a:rPr lang="pt-BR" sz="1600" dirty="0" smtClean="0">
                <a:solidFill>
                  <a:srgbClr val="002060"/>
                </a:solidFill>
              </a:rPr>
              <a:t>&gt; .</a:t>
            </a:r>
            <a:endParaRPr lang="pt-BR" sz="1600" dirty="0">
              <a:solidFill>
                <a:srgbClr val="002060"/>
              </a:solidFill>
            </a:endParaRPr>
          </a:p>
          <a:p>
            <a:r>
              <a:rPr lang="pt-BR" sz="1600" dirty="0" smtClean="0">
                <a:solidFill>
                  <a:srgbClr val="002060"/>
                </a:solidFill>
              </a:rPr>
              <a:t>}</a:t>
            </a:r>
          </a:p>
          <a:p>
            <a:endParaRPr lang="pt-BR" sz="1600" dirty="0" smtClean="0">
              <a:solidFill>
                <a:srgbClr val="002060"/>
              </a:solidFill>
            </a:endParaRPr>
          </a:p>
          <a:p>
            <a:endParaRPr lang="pt-BR" sz="600" dirty="0" smtClean="0">
              <a:solidFill>
                <a:srgbClr val="002060"/>
              </a:solidFill>
            </a:endParaRPr>
          </a:p>
          <a:p>
            <a:r>
              <a:rPr lang="pt-BR" sz="1600" dirty="0" smtClean="0">
                <a:solidFill>
                  <a:srgbClr val="002060"/>
                </a:solidFill>
              </a:rPr>
              <a:t>ORDER BY ?</a:t>
            </a:r>
            <a:r>
              <a:rPr lang="pt-BR" sz="1600" dirty="0" err="1" smtClean="0">
                <a:solidFill>
                  <a:srgbClr val="002060"/>
                </a:solidFill>
              </a:rPr>
              <a:t>nomeUniversidade</a:t>
            </a:r>
            <a:endParaRPr lang="pt-BR" sz="1600" dirty="0">
              <a:solidFill>
                <a:srgbClr val="002060"/>
              </a:solidFill>
            </a:endParaRPr>
          </a:p>
          <a:p>
            <a:endParaRPr lang="pt-BR" sz="1600" dirty="0" smtClean="0">
              <a:solidFill>
                <a:srgbClr val="002060"/>
              </a:solidFill>
            </a:endParaRPr>
          </a:p>
        </p:txBody>
      </p:sp>
      <p:sp>
        <p:nvSpPr>
          <p:cNvPr id="3" name="Elipse 2"/>
          <p:cNvSpPr/>
          <p:nvPr/>
        </p:nvSpPr>
        <p:spPr>
          <a:xfrm>
            <a:off x="107504" y="1998132"/>
            <a:ext cx="6552728" cy="108012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de seta reta 6"/>
          <p:cNvCxnSpPr>
            <a:stCxn id="3" idx="0"/>
            <a:endCxn id="8" idx="1"/>
          </p:cNvCxnSpPr>
          <p:nvPr/>
        </p:nvCxnSpPr>
        <p:spPr>
          <a:xfrm flipV="1">
            <a:off x="3383868" y="1597442"/>
            <a:ext cx="2412268" cy="4006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5796136" y="1412776"/>
            <a:ext cx="2831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002060"/>
                </a:solidFill>
              </a:rPr>
              <a:t>Declaração de Prefixos</a:t>
            </a:r>
            <a:endParaRPr lang="pt-BR" b="1" dirty="0">
              <a:solidFill>
                <a:srgbClr val="002060"/>
              </a:solidFill>
            </a:endParaRPr>
          </a:p>
        </p:txBody>
      </p:sp>
      <p:sp>
        <p:nvSpPr>
          <p:cNvPr id="11" name="Elipse 10"/>
          <p:cNvSpPr/>
          <p:nvPr/>
        </p:nvSpPr>
        <p:spPr>
          <a:xfrm>
            <a:off x="467544" y="3078252"/>
            <a:ext cx="2916324" cy="4164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Conector de seta reta 13"/>
          <p:cNvCxnSpPr>
            <a:stCxn id="11" idx="6"/>
          </p:cNvCxnSpPr>
          <p:nvPr/>
        </p:nvCxnSpPr>
        <p:spPr>
          <a:xfrm>
            <a:off x="3383868" y="3286476"/>
            <a:ext cx="6120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3950255" y="3125368"/>
            <a:ext cx="2747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002060"/>
                </a:solidFill>
              </a:rPr>
              <a:t>Cláusula de Resultado</a:t>
            </a:r>
            <a:endParaRPr lang="pt-BR" b="1" dirty="0">
              <a:solidFill>
                <a:srgbClr val="002060"/>
              </a:solidFill>
            </a:endParaRPr>
          </a:p>
        </p:txBody>
      </p:sp>
      <p:sp>
        <p:nvSpPr>
          <p:cNvPr id="19" name="Elipse 18"/>
          <p:cNvSpPr/>
          <p:nvPr/>
        </p:nvSpPr>
        <p:spPr>
          <a:xfrm>
            <a:off x="547936" y="4367180"/>
            <a:ext cx="7840488" cy="13753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0" name="Conector de seta reta 19"/>
          <p:cNvCxnSpPr>
            <a:stCxn id="19" idx="7"/>
            <a:endCxn id="27" idx="2"/>
          </p:cNvCxnSpPr>
          <p:nvPr/>
        </p:nvCxnSpPr>
        <p:spPr>
          <a:xfrm flipV="1">
            <a:off x="7240211" y="4104315"/>
            <a:ext cx="727499" cy="4642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/>
          <p:cNvSpPr txBox="1"/>
          <p:nvPr/>
        </p:nvSpPr>
        <p:spPr>
          <a:xfrm>
            <a:off x="6751672" y="3734983"/>
            <a:ext cx="2432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002060"/>
                </a:solidFill>
              </a:rPr>
              <a:t>Padrão de Consulta</a:t>
            </a:r>
            <a:endParaRPr lang="pt-BR" b="1" dirty="0">
              <a:solidFill>
                <a:srgbClr val="002060"/>
              </a:solidFill>
            </a:endParaRPr>
          </a:p>
        </p:txBody>
      </p:sp>
      <p:sp>
        <p:nvSpPr>
          <p:cNvPr id="32" name="Elipse 31"/>
          <p:cNvSpPr/>
          <p:nvPr/>
        </p:nvSpPr>
        <p:spPr>
          <a:xfrm>
            <a:off x="323528" y="5820864"/>
            <a:ext cx="3600400" cy="4164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3" name="Conector de seta reta 32"/>
          <p:cNvCxnSpPr>
            <a:stCxn id="32" idx="6"/>
            <a:endCxn id="36" idx="1"/>
          </p:cNvCxnSpPr>
          <p:nvPr/>
        </p:nvCxnSpPr>
        <p:spPr>
          <a:xfrm>
            <a:off x="3923928" y="6029088"/>
            <a:ext cx="820602" cy="235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/>
          <p:cNvSpPr txBox="1"/>
          <p:nvPr/>
        </p:nvSpPr>
        <p:spPr>
          <a:xfrm>
            <a:off x="4744530" y="5867980"/>
            <a:ext cx="3241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002060"/>
                </a:solidFill>
              </a:rPr>
              <a:t>Modificadores de Consulta</a:t>
            </a:r>
            <a:endParaRPr lang="pt-BR" b="1" dirty="0">
              <a:solidFill>
                <a:srgbClr val="002060"/>
              </a:solidFill>
            </a:endParaRPr>
          </a:p>
        </p:txBody>
      </p:sp>
      <p:sp>
        <p:nvSpPr>
          <p:cNvPr id="42" name="Elipse 41"/>
          <p:cNvSpPr/>
          <p:nvPr/>
        </p:nvSpPr>
        <p:spPr>
          <a:xfrm>
            <a:off x="323528" y="3573016"/>
            <a:ext cx="2916324" cy="4164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3" name="Conector de seta reta 42"/>
          <p:cNvCxnSpPr>
            <a:stCxn id="42" idx="6"/>
            <a:endCxn id="44" idx="1"/>
          </p:cNvCxnSpPr>
          <p:nvPr/>
        </p:nvCxnSpPr>
        <p:spPr>
          <a:xfrm flipV="1">
            <a:off x="3239852" y="3757682"/>
            <a:ext cx="355239" cy="235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aixaDeTexto 43"/>
          <p:cNvSpPr txBox="1"/>
          <p:nvPr/>
        </p:nvSpPr>
        <p:spPr>
          <a:xfrm>
            <a:off x="3595091" y="3573016"/>
            <a:ext cx="2975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002060"/>
                </a:solidFill>
              </a:rPr>
              <a:t>Grafos RDF Consultados</a:t>
            </a:r>
            <a:endParaRPr lang="pt-BR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164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>
                <a:solidFill>
                  <a:schemeClr val="bg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Declaração de Prefixos</a:t>
            </a:r>
            <a:endParaRPr lang="pt-BR" sz="2400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7238" y="1196752"/>
            <a:ext cx="7918450" cy="4624387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pt-BR" sz="2000" b="0" dirty="0" smtClean="0">
                <a:effectLst/>
                <a:latin typeface="Century Gothic" pitchFamily="34" charset="0"/>
              </a:rPr>
              <a:t>Especificam </a:t>
            </a:r>
            <a:r>
              <a:rPr lang="pt-BR" sz="2000" dirty="0" err="1" smtClean="0">
                <a:effectLst/>
                <a:latin typeface="Century Gothic" pitchFamily="34" charset="0"/>
              </a:rPr>
              <a:t>namespaces</a:t>
            </a:r>
            <a:r>
              <a:rPr lang="pt-BR" sz="2000" b="0" dirty="0" smtClean="0">
                <a:effectLst/>
                <a:latin typeface="Century Gothic" pitchFamily="34" charset="0"/>
              </a:rPr>
              <a:t> que são utilizados para abreviar as URIS que aparecem no padrão de uma consulta</a:t>
            </a:r>
          </a:p>
          <a:p>
            <a:pPr>
              <a:spcAft>
                <a:spcPts val="1200"/>
              </a:spcAft>
            </a:pPr>
            <a:r>
              <a:rPr lang="pt-BR" sz="2000" b="0" dirty="0" smtClean="0">
                <a:effectLst/>
                <a:latin typeface="Century Gothic" pitchFamily="34" charset="0"/>
              </a:rPr>
              <a:t>Padrão de consulta sem o uso de prefixos:</a:t>
            </a:r>
          </a:p>
          <a:p>
            <a:pPr>
              <a:spcAft>
                <a:spcPts val="1200"/>
              </a:spcAft>
            </a:pPr>
            <a:endParaRPr lang="pt-BR" sz="2000" b="0" dirty="0" smtClean="0">
              <a:effectLst/>
              <a:latin typeface="Century Gothic" pitchFamily="34" charset="0"/>
            </a:endParaRPr>
          </a:p>
          <a:p>
            <a:pPr marL="0" indent="0">
              <a:spcAft>
                <a:spcPts val="1200"/>
              </a:spcAft>
              <a:buNone/>
            </a:pPr>
            <a:endParaRPr lang="pt-BR" sz="2000" b="0" dirty="0">
              <a:effectLst/>
              <a:latin typeface="Century Gothic" pitchFamily="34" charset="0"/>
            </a:endParaRPr>
          </a:p>
          <a:p>
            <a:pPr marL="0" indent="0">
              <a:spcAft>
                <a:spcPts val="1200"/>
              </a:spcAft>
              <a:buNone/>
            </a:pPr>
            <a:endParaRPr lang="pt-BR" sz="2000" b="0" dirty="0">
              <a:effectLst/>
              <a:latin typeface="Century Gothic" pitchFamily="34" charset="0"/>
            </a:endParaRPr>
          </a:p>
          <a:p>
            <a:pPr>
              <a:spcAft>
                <a:spcPts val="1200"/>
              </a:spcAft>
            </a:pPr>
            <a:r>
              <a:rPr lang="pt-BR" sz="2000" b="0" dirty="0" smtClean="0">
                <a:effectLst/>
                <a:latin typeface="Century Gothic" pitchFamily="34" charset="0"/>
              </a:rPr>
              <a:t>Padrão de consulta com o uso de prefixos:</a:t>
            </a:r>
            <a:endParaRPr lang="pt-BR" sz="2000" b="0" dirty="0">
              <a:effectLst/>
              <a:latin typeface="Century Gothic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1115616" y="2492896"/>
            <a:ext cx="6984776" cy="1440160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600" dirty="0" smtClean="0">
                <a:solidFill>
                  <a:srgbClr val="002060"/>
                </a:solidFill>
              </a:rPr>
              <a:t>?</a:t>
            </a:r>
            <a:r>
              <a:rPr lang="pt-BR" sz="1600" dirty="0">
                <a:solidFill>
                  <a:srgbClr val="002060"/>
                </a:solidFill>
              </a:rPr>
              <a:t>universidade </a:t>
            </a:r>
            <a:r>
              <a:rPr lang="pt-BR" sz="1600" dirty="0" smtClean="0">
                <a:solidFill>
                  <a:srgbClr val="002060"/>
                </a:solidFill>
              </a:rPr>
              <a:t> &lt;http</a:t>
            </a:r>
            <a:r>
              <a:rPr lang="pt-BR" sz="1600" dirty="0">
                <a:solidFill>
                  <a:srgbClr val="002060"/>
                </a:solidFill>
              </a:rPr>
              <a:t>://</a:t>
            </a:r>
            <a:r>
              <a:rPr lang="pt-BR" sz="1600" dirty="0" smtClean="0">
                <a:solidFill>
                  <a:srgbClr val="002060"/>
                </a:solidFill>
              </a:rPr>
              <a:t>www.w3.org/1999/02/22-rdf-syntax-ns#type&gt; </a:t>
            </a:r>
          </a:p>
          <a:p>
            <a:r>
              <a:rPr lang="pt-BR" sz="1600" dirty="0" smtClean="0">
                <a:solidFill>
                  <a:srgbClr val="002060"/>
                </a:solidFill>
              </a:rPr>
              <a:t>&lt;http</a:t>
            </a:r>
            <a:r>
              <a:rPr lang="pt-BR" sz="1600" dirty="0">
                <a:solidFill>
                  <a:srgbClr val="002060"/>
                </a:solidFill>
              </a:rPr>
              <a:t>://</a:t>
            </a:r>
            <a:r>
              <a:rPr lang="pt-BR" sz="1600" dirty="0" smtClean="0">
                <a:solidFill>
                  <a:srgbClr val="002060"/>
                </a:solidFill>
              </a:rPr>
              <a:t>dbpedia.org/ontology/University&gt; .</a:t>
            </a:r>
          </a:p>
          <a:p>
            <a:r>
              <a:rPr lang="pt-BR" sz="1600" dirty="0" smtClean="0">
                <a:solidFill>
                  <a:srgbClr val="002060"/>
                </a:solidFill>
              </a:rPr>
              <a:t>?universidade  &lt;http</a:t>
            </a:r>
            <a:r>
              <a:rPr lang="pt-BR" sz="1600" dirty="0">
                <a:solidFill>
                  <a:srgbClr val="002060"/>
                </a:solidFill>
              </a:rPr>
              <a:t>://</a:t>
            </a:r>
            <a:r>
              <a:rPr lang="pt-BR" sz="1600" dirty="0" smtClean="0">
                <a:solidFill>
                  <a:srgbClr val="002060"/>
                </a:solidFill>
              </a:rPr>
              <a:t>xmlns.com/foaf/0.1/name&gt;  ?</a:t>
            </a:r>
            <a:r>
              <a:rPr lang="pt-BR" sz="1600" dirty="0" err="1" smtClean="0">
                <a:solidFill>
                  <a:srgbClr val="002060"/>
                </a:solidFill>
              </a:rPr>
              <a:t>nomeUniversidade</a:t>
            </a:r>
            <a:r>
              <a:rPr lang="pt-BR" sz="1600" dirty="0" smtClean="0">
                <a:solidFill>
                  <a:srgbClr val="002060"/>
                </a:solidFill>
              </a:rPr>
              <a:t> .</a:t>
            </a:r>
          </a:p>
          <a:p>
            <a:r>
              <a:rPr lang="pt-BR" sz="1600" dirty="0" smtClean="0">
                <a:solidFill>
                  <a:srgbClr val="002060"/>
                </a:solidFill>
              </a:rPr>
              <a:t>?</a:t>
            </a:r>
            <a:r>
              <a:rPr lang="pt-BR" sz="1600" dirty="0">
                <a:solidFill>
                  <a:srgbClr val="002060"/>
                </a:solidFill>
              </a:rPr>
              <a:t>universidade </a:t>
            </a:r>
            <a:r>
              <a:rPr lang="pt-BR" sz="1600" dirty="0" smtClean="0">
                <a:solidFill>
                  <a:srgbClr val="002060"/>
                </a:solidFill>
              </a:rPr>
              <a:t> &lt;</a:t>
            </a:r>
            <a:r>
              <a:rPr lang="pt-BR" sz="1600" dirty="0">
                <a:solidFill>
                  <a:srgbClr val="002060"/>
                </a:solidFill>
              </a:rPr>
              <a:t>http://</a:t>
            </a:r>
            <a:r>
              <a:rPr lang="pt-BR" sz="1600" dirty="0" smtClean="0">
                <a:solidFill>
                  <a:srgbClr val="002060"/>
                </a:solidFill>
              </a:rPr>
              <a:t>dbpedia.org/ontology/country&gt; </a:t>
            </a:r>
            <a:r>
              <a:rPr lang="pt-BR" sz="1600" dirty="0">
                <a:solidFill>
                  <a:srgbClr val="002060"/>
                </a:solidFill>
              </a:rPr>
              <a:t>&lt;http://dbpedia.org/resource/Brazil&gt; .</a:t>
            </a:r>
          </a:p>
          <a:p>
            <a:endParaRPr lang="pt-BR" sz="1600" dirty="0" smtClean="0">
              <a:solidFill>
                <a:srgbClr val="002060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1115616" y="4581128"/>
            <a:ext cx="6984776" cy="1008112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600" dirty="0" smtClean="0">
                <a:solidFill>
                  <a:srgbClr val="002060"/>
                </a:solidFill>
              </a:rPr>
              <a:t>?</a:t>
            </a:r>
            <a:r>
              <a:rPr lang="pt-BR" sz="1600" dirty="0">
                <a:solidFill>
                  <a:srgbClr val="002060"/>
                </a:solidFill>
              </a:rPr>
              <a:t>universidade </a:t>
            </a:r>
            <a:r>
              <a:rPr lang="pt-BR" sz="1600" dirty="0" smtClean="0">
                <a:solidFill>
                  <a:srgbClr val="002060"/>
                </a:solidFill>
              </a:rPr>
              <a:t> </a:t>
            </a:r>
            <a:r>
              <a:rPr lang="pt-BR" sz="1600" dirty="0" err="1" smtClean="0">
                <a:solidFill>
                  <a:srgbClr val="002060"/>
                </a:solidFill>
              </a:rPr>
              <a:t>rdf:type</a:t>
            </a:r>
            <a:r>
              <a:rPr lang="pt-BR" sz="1600" dirty="0" smtClean="0">
                <a:solidFill>
                  <a:srgbClr val="002060"/>
                </a:solidFill>
              </a:rPr>
              <a:t>  </a:t>
            </a:r>
            <a:r>
              <a:rPr lang="pt-BR" sz="1600" dirty="0" err="1" smtClean="0">
                <a:solidFill>
                  <a:srgbClr val="002060"/>
                </a:solidFill>
              </a:rPr>
              <a:t>dbpedia-owl:University</a:t>
            </a:r>
            <a:r>
              <a:rPr lang="pt-BR" sz="1600" dirty="0" smtClean="0">
                <a:solidFill>
                  <a:srgbClr val="002060"/>
                </a:solidFill>
              </a:rPr>
              <a:t> .</a:t>
            </a:r>
          </a:p>
          <a:p>
            <a:r>
              <a:rPr lang="pt-BR" sz="1600" dirty="0" smtClean="0">
                <a:solidFill>
                  <a:srgbClr val="002060"/>
                </a:solidFill>
              </a:rPr>
              <a:t>?universidade  </a:t>
            </a:r>
            <a:r>
              <a:rPr lang="pt-BR" sz="1600" dirty="0" err="1" smtClean="0">
                <a:solidFill>
                  <a:srgbClr val="002060"/>
                </a:solidFill>
              </a:rPr>
              <a:t>foaf:name</a:t>
            </a:r>
            <a:r>
              <a:rPr lang="pt-BR" sz="1600" dirty="0" smtClean="0">
                <a:solidFill>
                  <a:srgbClr val="002060"/>
                </a:solidFill>
              </a:rPr>
              <a:t>  ?</a:t>
            </a:r>
            <a:r>
              <a:rPr lang="pt-BR" sz="1600" dirty="0" err="1" smtClean="0">
                <a:solidFill>
                  <a:srgbClr val="002060"/>
                </a:solidFill>
              </a:rPr>
              <a:t>nomeUniversidade</a:t>
            </a:r>
            <a:r>
              <a:rPr lang="pt-BR" sz="1600" dirty="0" smtClean="0">
                <a:solidFill>
                  <a:srgbClr val="002060"/>
                </a:solidFill>
              </a:rPr>
              <a:t> .</a:t>
            </a:r>
          </a:p>
          <a:p>
            <a:r>
              <a:rPr lang="pt-BR" sz="1600" dirty="0" smtClean="0">
                <a:solidFill>
                  <a:srgbClr val="002060"/>
                </a:solidFill>
              </a:rPr>
              <a:t>?</a:t>
            </a:r>
            <a:r>
              <a:rPr lang="pt-BR" sz="1600" dirty="0">
                <a:solidFill>
                  <a:srgbClr val="002060"/>
                </a:solidFill>
              </a:rPr>
              <a:t>universidade </a:t>
            </a:r>
            <a:r>
              <a:rPr lang="pt-BR" sz="1600" dirty="0" smtClean="0">
                <a:solidFill>
                  <a:srgbClr val="002060"/>
                </a:solidFill>
              </a:rPr>
              <a:t> </a:t>
            </a:r>
            <a:r>
              <a:rPr lang="pt-BR" sz="1600" dirty="0" err="1" smtClean="0">
                <a:solidFill>
                  <a:srgbClr val="002060"/>
                </a:solidFill>
              </a:rPr>
              <a:t>dbpedia-owl:country</a:t>
            </a:r>
            <a:r>
              <a:rPr lang="pt-BR" sz="1600" dirty="0" smtClean="0">
                <a:solidFill>
                  <a:srgbClr val="002060"/>
                </a:solidFill>
              </a:rPr>
              <a:t>  </a:t>
            </a:r>
            <a:r>
              <a:rPr lang="pt-BR" sz="1600" dirty="0">
                <a:solidFill>
                  <a:srgbClr val="002060"/>
                </a:solidFill>
              </a:rPr>
              <a:t> </a:t>
            </a:r>
            <a:r>
              <a:rPr lang="pt-BR" sz="1600" dirty="0" smtClean="0">
                <a:solidFill>
                  <a:srgbClr val="002060"/>
                </a:solidFill>
              </a:rPr>
              <a:t>&lt;</a:t>
            </a:r>
            <a:r>
              <a:rPr lang="pt-BR" sz="1600" dirty="0">
                <a:solidFill>
                  <a:srgbClr val="002060"/>
                </a:solidFill>
              </a:rPr>
              <a:t>http://dbpedia.org/resource/Brazil&gt; .</a:t>
            </a:r>
          </a:p>
          <a:p>
            <a:endParaRPr lang="pt-BR" sz="1600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498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00304123305_cin_ppt_claro_producao">
  <a:themeElements>
    <a:clrScheme name="Tema do Office 1">
      <a:dk1>
        <a:srgbClr val="8C0000"/>
      </a:dk1>
      <a:lt1>
        <a:srgbClr val="FFFFFF"/>
      </a:lt1>
      <a:dk2>
        <a:srgbClr val="720000"/>
      </a:dk2>
      <a:lt2>
        <a:srgbClr val="FFFFCC"/>
      </a:lt2>
      <a:accent1>
        <a:srgbClr val="FF3300"/>
      </a:accent1>
      <a:accent2>
        <a:srgbClr val="BE7960"/>
      </a:accent2>
      <a:accent3>
        <a:srgbClr val="BCAAAA"/>
      </a:accent3>
      <a:accent4>
        <a:srgbClr val="DADADA"/>
      </a:accent4>
      <a:accent5>
        <a:srgbClr val="FFADAA"/>
      </a:accent5>
      <a:accent6>
        <a:srgbClr val="AC6D56"/>
      </a:accent6>
      <a:hlink>
        <a:srgbClr val="FFCC66"/>
      </a:hlink>
      <a:folHlink>
        <a:srgbClr val="FF9900"/>
      </a:folHlink>
    </a:clrScheme>
    <a:fontScheme name="Tema do Office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a do Office 1">
        <a:dk1>
          <a:srgbClr val="8C0000"/>
        </a:dk1>
        <a:lt1>
          <a:srgbClr val="FFFFFF"/>
        </a:lt1>
        <a:dk2>
          <a:srgbClr val="720000"/>
        </a:dk2>
        <a:lt2>
          <a:srgbClr val="FFFFCC"/>
        </a:lt2>
        <a:accent1>
          <a:srgbClr val="FF3300"/>
        </a:accent1>
        <a:accent2>
          <a:srgbClr val="BE7960"/>
        </a:accent2>
        <a:accent3>
          <a:srgbClr val="BCAAAA"/>
        </a:accent3>
        <a:accent4>
          <a:srgbClr val="DADADA"/>
        </a:accent4>
        <a:accent5>
          <a:srgbClr val="FFADAA"/>
        </a:accent5>
        <a:accent6>
          <a:srgbClr val="AC6D56"/>
        </a:accent6>
        <a:hlink>
          <a:srgbClr val="FFCC66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2">
        <a:dk1>
          <a:srgbClr val="674E2F"/>
        </a:dk1>
        <a:lt1>
          <a:srgbClr val="FFFFFF"/>
        </a:lt1>
        <a:dk2>
          <a:srgbClr val="533F27"/>
        </a:dk2>
        <a:lt2>
          <a:srgbClr val="D8B274"/>
        </a:lt2>
        <a:accent1>
          <a:srgbClr val="CC990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E2CAAA"/>
        </a:accent5>
        <a:accent6>
          <a:srgbClr val="81552A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3">
        <a:dk1>
          <a:srgbClr val="646464"/>
        </a:dk1>
        <a:lt1>
          <a:srgbClr val="FFFFFF"/>
        </a:lt1>
        <a:dk2>
          <a:srgbClr val="545454"/>
        </a:dk2>
        <a:lt2>
          <a:srgbClr val="D4D4CE"/>
        </a:lt2>
        <a:accent1>
          <a:srgbClr val="49747D"/>
        </a:accent1>
        <a:accent2>
          <a:srgbClr val="8F9699"/>
        </a:accent2>
        <a:accent3>
          <a:srgbClr val="B3B3B3"/>
        </a:accent3>
        <a:accent4>
          <a:srgbClr val="DADADA"/>
        </a:accent4>
        <a:accent5>
          <a:srgbClr val="B1BCBF"/>
        </a:accent5>
        <a:accent6>
          <a:srgbClr val="81878A"/>
        </a:accent6>
        <a:hlink>
          <a:srgbClr val="8DC4D7"/>
        </a:hlink>
        <a:folHlink>
          <a:srgbClr val="7FB97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4">
        <a:dk1>
          <a:srgbClr val="3A7400"/>
        </a:dk1>
        <a:lt1>
          <a:srgbClr val="FFFFFF"/>
        </a:lt1>
        <a:dk2>
          <a:srgbClr val="2E5C00"/>
        </a:dk2>
        <a:lt2>
          <a:srgbClr val="FFFFFF"/>
        </a:lt2>
        <a:accent1>
          <a:srgbClr val="79CA02"/>
        </a:accent1>
        <a:accent2>
          <a:srgbClr val="008080"/>
        </a:accent2>
        <a:accent3>
          <a:srgbClr val="ADB5AA"/>
        </a:accent3>
        <a:accent4>
          <a:srgbClr val="DADADA"/>
        </a:accent4>
        <a:accent5>
          <a:srgbClr val="BEE1AA"/>
        </a:accent5>
        <a:accent6>
          <a:srgbClr val="007373"/>
        </a:accent6>
        <a:hlink>
          <a:srgbClr val="A8DE0E"/>
        </a:hlink>
        <a:folHlink>
          <a:srgbClr val="00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5">
        <a:dk1>
          <a:srgbClr val="008885"/>
        </a:dk1>
        <a:lt1>
          <a:srgbClr val="FFFFFF"/>
        </a:lt1>
        <a:dk2>
          <a:srgbClr val="007572"/>
        </a:dk2>
        <a:lt2>
          <a:srgbClr val="FFFF99"/>
        </a:lt2>
        <a:accent1>
          <a:srgbClr val="33CCCC"/>
        </a:accent1>
        <a:accent2>
          <a:srgbClr val="6D6FC7"/>
        </a:accent2>
        <a:accent3>
          <a:srgbClr val="AABDBC"/>
        </a:accent3>
        <a:accent4>
          <a:srgbClr val="DADADA"/>
        </a:accent4>
        <a:accent5>
          <a:srgbClr val="ADE2E2"/>
        </a:accent5>
        <a:accent6>
          <a:srgbClr val="6264B4"/>
        </a:accent6>
        <a:hlink>
          <a:srgbClr val="FFFFCC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6">
        <a:dk1>
          <a:srgbClr val="0000AC"/>
        </a:dk1>
        <a:lt1>
          <a:srgbClr val="FFFFFF"/>
        </a:lt1>
        <a:dk2>
          <a:srgbClr val="000086"/>
        </a:dk2>
        <a:lt2>
          <a:srgbClr val="CCFFFF"/>
        </a:lt2>
        <a:accent1>
          <a:srgbClr val="0099FF"/>
        </a:accent1>
        <a:accent2>
          <a:srgbClr val="00B000"/>
        </a:accent2>
        <a:accent3>
          <a:srgbClr val="AAAAC3"/>
        </a:accent3>
        <a:accent4>
          <a:srgbClr val="DADADA"/>
        </a:accent4>
        <a:accent5>
          <a:srgbClr val="AACAFF"/>
        </a:accent5>
        <a:accent6>
          <a:srgbClr val="009F00"/>
        </a:accent6>
        <a:hlink>
          <a:srgbClr val="FFE701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7">
        <a:dk1>
          <a:srgbClr val="7474A2"/>
        </a:dk1>
        <a:lt1>
          <a:srgbClr val="FFFFFF"/>
        </a:lt1>
        <a:dk2>
          <a:srgbClr val="5E5E8E"/>
        </a:dk2>
        <a:lt2>
          <a:srgbClr val="D1D1DF"/>
        </a:lt2>
        <a:accent1>
          <a:srgbClr val="CC66FF"/>
        </a:accent1>
        <a:accent2>
          <a:srgbClr val="6666FF"/>
        </a:accent2>
        <a:accent3>
          <a:srgbClr val="B6B6C6"/>
        </a:accent3>
        <a:accent4>
          <a:srgbClr val="DADADA"/>
        </a:accent4>
        <a:accent5>
          <a:srgbClr val="E2B8FF"/>
        </a:accent5>
        <a:accent6>
          <a:srgbClr val="5C5CE7"/>
        </a:accent6>
        <a:hlink>
          <a:srgbClr val="FFCC99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8">
        <a:dk1>
          <a:srgbClr val="000000"/>
        </a:dk1>
        <a:lt1>
          <a:srgbClr val="D0DAE2"/>
        </a:lt1>
        <a:dk2>
          <a:srgbClr val="000000"/>
        </a:dk2>
        <a:lt2>
          <a:srgbClr val="E7EDF1"/>
        </a:lt2>
        <a:accent1>
          <a:srgbClr val="33CCCC"/>
        </a:accent1>
        <a:accent2>
          <a:srgbClr val="0099CC"/>
        </a:accent2>
        <a:accent3>
          <a:srgbClr val="E4EAEE"/>
        </a:accent3>
        <a:accent4>
          <a:srgbClr val="000000"/>
        </a:accent4>
        <a:accent5>
          <a:srgbClr val="ADE2E2"/>
        </a:accent5>
        <a:accent6>
          <a:srgbClr val="008AB9"/>
        </a:accent6>
        <a:hlink>
          <a:srgbClr val="3333CC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9">
        <a:dk1>
          <a:srgbClr val="000000"/>
        </a:dk1>
        <a:lt1>
          <a:srgbClr val="FFFFFF"/>
        </a:lt1>
        <a:dk2>
          <a:srgbClr val="000000"/>
        </a:dk2>
        <a:lt2>
          <a:srgbClr val="E6E6E6"/>
        </a:lt2>
        <a:accent1>
          <a:srgbClr val="66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8A8AE7"/>
        </a:accent6>
        <a:hlink>
          <a:srgbClr val="3333CC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2371</TotalTime>
  <Words>2046</Words>
  <Application>Microsoft Office PowerPoint</Application>
  <PresentationFormat>On-screen Show (4:3)</PresentationFormat>
  <Paragraphs>455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5" baseType="lpstr">
      <vt:lpstr>Andalus</vt:lpstr>
      <vt:lpstr>Arial</vt:lpstr>
      <vt:lpstr>Arial Narrow</vt:lpstr>
      <vt:lpstr>Calibri</vt:lpstr>
      <vt:lpstr>Century Gothic</vt:lpstr>
      <vt:lpstr>Tahoma</vt:lpstr>
      <vt:lpstr>Wingdings</vt:lpstr>
      <vt:lpstr>20100304123305_cin_ppt_claro_producao</vt:lpstr>
      <vt:lpstr>PowerPoint Presentation</vt:lpstr>
      <vt:lpstr>RDF</vt:lpstr>
      <vt:lpstr>DBpedia</vt:lpstr>
      <vt:lpstr>Grafo RDF do DBpedia</vt:lpstr>
      <vt:lpstr>SPARQL</vt:lpstr>
      <vt:lpstr>SPARQL</vt:lpstr>
      <vt:lpstr>SPARQL</vt:lpstr>
      <vt:lpstr>SPARQL</vt:lpstr>
      <vt:lpstr>Declaração de Prefixos</vt:lpstr>
      <vt:lpstr>Cláusula de Resultado</vt:lpstr>
      <vt:lpstr>Grafos RDF Consultados</vt:lpstr>
      <vt:lpstr>SPARQL Endpoint</vt:lpstr>
      <vt:lpstr>SPARQL Endpoint: Interface Web</vt:lpstr>
      <vt:lpstr>SPARQL Endpoint: Interface Web</vt:lpstr>
      <vt:lpstr>SPARQL Endpoint: Biblioteca</vt:lpstr>
      <vt:lpstr>SPARQL Endpoint: Biblioteca</vt:lpstr>
      <vt:lpstr>Padrão de Consulta</vt:lpstr>
      <vt:lpstr>Modificadores de Consulta </vt:lpstr>
      <vt:lpstr>ORDER BY</vt:lpstr>
      <vt:lpstr>DISTINCT</vt:lpstr>
      <vt:lpstr>LIMIT</vt:lpstr>
      <vt:lpstr>OFFSET</vt:lpstr>
      <vt:lpstr>FILTER</vt:lpstr>
      <vt:lpstr>FILTER</vt:lpstr>
      <vt:lpstr>FILTER</vt:lpstr>
      <vt:lpstr>FILTER</vt:lpstr>
      <vt:lpstr>FILTER</vt:lpstr>
      <vt:lpstr>OPTIONAL</vt:lpstr>
      <vt:lpstr>OPTIONAL</vt:lpstr>
      <vt:lpstr>OPTIONAL</vt:lpstr>
      <vt:lpstr>OPTIONAL</vt:lpstr>
      <vt:lpstr>UNION</vt:lpstr>
      <vt:lpstr>UNION</vt:lpstr>
      <vt:lpstr>Funções de Agregação</vt:lpstr>
      <vt:lpstr>Funções de Agregação </vt:lpstr>
      <vt:lpstr>Funções de Agregação </vt:lpstr>
      <vt:lpstr>Funções de Agregação </vt:lpstr>
      <vt:lpstr>Consultas ASK, DESCRIBE e CONSTRUCT</vt:lpstr>
      <vt:lpstr>ASK</vt:lpstr>
      <vt:lpstr>DESCRIBE</vt:lpstr>
      <vt:lpstr>DESCRIBE</vt:lpstr>
      <vt:lpstr>DESCRIBE</vt:lpstr>
      <vt:lpstr>CONSTRUCT</vt:lpstr>
      <vt:lpstr>CONSTRUCT</vt:lpstr>
      <vt:lpstr>Conclusão</vt:lpstr>
      <vt:lpstr>Referências</vt:lpstr>
      <vt:lpstr>Dúvidas?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Silvia Matos</dc:creator>
  <cp:lastModifiedBy>Alberto Trindade Tavares</cp:lastModifiedBy>
  <cp:revision>366</cp:revision>
  <dcterms:created xsi:type="dcterms:W3CDTF">2011-05-19T13:32:59Z</dcterms:created>
  <dcterms:modified xsi:type="dcterms:W3CDTF">2015-05-14T14:57:22Z</dcterms:modified>
</cp:coreProperties>
</file>