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FF223E-261E-47C9-A370-6AAB89B0CD4E}">
  <a:tblStyle styleId="{FCFF223E-261E-47C9-A370-6AAB89B0CD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38726d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d938726d6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38726d6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d938726d67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38726d67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938726d67_2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938726d67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938726d67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38726d6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938726d67_2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38726d6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938726d67_2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38726d67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938726d67_2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38726d67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938726d67_2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38726d67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938726d67_2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38726d67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938726d67_2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38726d67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938726d67_2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38726d67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938726d67_2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938726d67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938726d67_2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938726d67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938726d67_2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938726d67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d938726d67_2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938726d67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938726d67_2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938726d67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938726d67_2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938726d67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d938726d67_2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938726d67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d938726d67_2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938726d67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d938726d67_2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938726d67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938726d67_2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938726d67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d938726d67_2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38726d67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d938726d67_2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938726d67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d938726d67_2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938726d67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d938726d67_2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938726d67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d938726d67_2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938726d67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938726d67_2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38726d6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d938726d67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38726d6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938726d67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38726d6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938726d67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38726d6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938726d67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38726d6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938726d67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38726d6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938726d67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Título e Conteúd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4934778"/>
            <a:ext cx="9144000" cy="2088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Linguagem Python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centro universitario de joao pessoa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647" y="-187486"/>
            <a:ext cx="1316780" cy="98758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52181" y="35679"/>
            <a:ext cx="7611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Calibri"/>
              <a:buNone/>
              <a:defRPr b="1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6188" y="712063"/>
            <a:ext cx="8832000" cy="4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365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  <a:defRPr sz="17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461382" y="304213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Estruturas Condicionais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28525" y="4183175"/>
            <a:ext cx="83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Slides do prof. Thyago Maia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Para formular as condições que farão parte de estruturas condicionais, precisamos utilizar operadores de comparação;</a:t>
            </a:r>
            <a:endParaRPr sz="1100"/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Em Python, temos os seguintes operadores de comparação: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(igualdade),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(diferença),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(maior que),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(menor que),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&gt;=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(maior ou igual),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&lt;=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(menor ou igual);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Estruturas Condicionais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 sz="1100"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0017" y="1753561"/>
            <a:ext cx="5029841" cy="142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title"/>
          </p:nvPr>
        </p:nvSpPr>
        <p:spPr>
          <a:xfrm>
            <a:off x="461381" y="2791232"/>
            <a:ext cx="6145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três notas de um aluno, calcule sua média final e diga se o mesmo está aprovado ou reprovado (se sua média for maior que 5, estará aprovado);</a:t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pt-BR" sz="1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verifica a validade de uma senha fornecida pelo usuário. Se o usuário digitar a senha ‘123456’, escrever a mensagem ‘Acesso liberado’. Caso contrário, escrever ‘Acesso negado’; </a:t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240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pt-BR" sz="1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leia três valores inteiros A, B e C e diga se a soma de A + B é menor que C;</a:t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24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pt-BR" sz="1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calcula e exibe o salário reajustado de um funcionário. O percentual de aumento encontra-se na tabela a seguir;</a:t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2253801" y="4130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{FCFF223E-261E-47C9-A370-6AAB89B0CD4E}</a:tableStyleId>
              </a:tblPr>
              <a:tblGrid>
                <a:gridCol w="2609525"/>
                <a:gridCol w="2646025"/>
              </a:tblGrid>
              <a:tr h="2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SALÁRIO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PERCENTUAL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2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Até</a:t>
                      </a:r>
                      <a:r>
                        <a:rPr lang="pt-BR" sz="1500"/>
                        <a:t> R$ 300,00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35%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2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Acima</a:t>
                      </a:r>
                      <a:r>
                        <a:rPr lang="pt-BR" sz="1500"/>
                        <a:t> de R$ 300,00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15%</a:t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and e or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Também podemos implementar estruturas condicionais no Python com mais de uma condição (expressão);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Subexpressões podem formar uma única expressão a partir do uso dos operadores lógicos </a:t>
            </a:r>
            <a:r>
              <a:rPr b="0" i="0" lang="pt-BR" sz="21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and (E)</a:t>
            </a: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ou </a:t>
            </a:r>
            <a:r>
              <a:rPr b="0" i="0" lang="pt-BR" sz="21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or (OU)</a:t>
            </a: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Para sabermos se determinada expressão será verdadeira ou falsa, deveremos checar a saída lógica de cada subexpressão;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and e or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41446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Sintaxe – Uso do operador </a:t>
            </a:r>
            <a:r>
              <a:rPr b="0" i="0" lang="pt-BR" sz="21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429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429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41446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OBS.: Todos os comandos a serem delimitados pela estrutura deverão estar </a:t>
            </a:r>
            <a:r>
              <a:rPr b="0" i="0" lang="pt-BR" sz="21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indentados</a:t>
            </a: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!</a:t>
            </a:r>
            <a:endParaRPr sz="1100"/>
          </a:p>
          <a:p>
            <a:pPr indent="-152082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</a:t>
            </a:r>
            <a:r>
              <a:rPr b="0" i="0" lang="pt-BR" sz="1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indentação</a:t>
            </a: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poderá ser inserida em uma linha de código a partir da tecla </a:t>
            </a:r>
            <a:r>
              <a:rPr b="0" i="0" lang="pt-BR" sz="1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TAB</a:t>
            </a: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 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1655676" y="1686389"/>
            <a:ext cx="5832600" cy="1458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Courier New"/>
                <a:ea typeface="Courier New"/>
                <a:cs typeface="Courier New"/>
                <a:sym typeface="Courier New"/>
              </a:rPr>
              <a:t>condição1</a:t>
            </a:r>
            <a:r>
              <a:rPr b="1" i="0" lang="pt-BR" sz="18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pt-BR" sz="18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Courier New"/>
                <a:ea typeface="Courier New"/>
                <a:cs typeface="Courier New"/>
                <a:sym typeface="Courier New"/>
              </a:rPr>
              <a:t>condição2</a:t>
            </a:r>
            <a:r>
              <a:rPr b="1" i="0" lang="pt-BR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só serão 	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se as duas condições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forem verdadeiras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and e or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 - Uso do operador lógico and:</a:t>
            </a:r>
            <a:endParaRPr sz="1100"/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três números e informa qual o maior número digitado.</a:t>
            </a:r>
            <a:endParaRPr sz="1100"/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and e or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 sz="1100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9430" y="1756775"/>
            <a:ext cx="5558669" cy="28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and e or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 - Uso do operador lógico or:</a:t>
            </a:r>
            <a:endParaRPr sz="1100"/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lê uma sigla de um estado brasileiro (considere que o usuário só ir</a:t>
            </a: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á</a:t>
            </a: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digitar um dos seguintes estados: PE, PB, SP ou RJ) e informa se o estado digitado pertence ao Nordeste ou ao Sudeste.</a:t>
            </a:r>
            <a:endParaRPr sz="1100"/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and e or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 sz="1100"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8354" y="1854585"/>
            <a:ext cx="6087293" cy="171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2181" y="122525"/>
            <a:ext cx="7611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Calibri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56201" y="712075"/>
            <a:ext cx="9311700" cy="4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266700" marR="571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/>
              <a:t>Python não usa </a:t>
            </a:r>
            <a:r>
              <a:rPr b="1" lang="pt-BR" sz="1700">
                <a:solidFill>
                  <a:srgbClr val="FF0000"/>
                </a:solidFill>
              </a:rPr>
              <a:t>{</a:t>
            </a:r>
            <a:r>
              <a:rPr lang="pt-BR" sz="1700"/>
              <a:t>, </a:t>
            </a:r>
            <a:r>
              <a:rPr b="1" lang="pt-BR" sz="1700">
                <a:solidFill>
                  <a:srgbClr val="FF0000"/>
                </a:solidFill>
              </a:rPr>
              <a:t>}</a:t>
            </a:r>
            <a:r>
              <a:rPr lang="pt-BR" sz="1700"/>
              <a:t>, </a:t>
            </a:r>
            <a:r>
              <a:rPr b="1" lang="pt-BR" sz="1700">
                <a:solidFill>
                  <a:srgbClr val="FF0000"/>
                </a:solidFill>
              </a:rPr>
              <a:t>begin</a:t>
            </a:r>
            <a:r>
              <a:rPr lang="pt-BR" sz="1700"/>
              <a:t>, </a:t>
            </a:r>
            <a:r>
              <a:rPr b="1" lang="pt-BR" sz="1700">
                <a:solidFill>
                  <a:srgbClr val="FF0000"/>
                </a:solidFill>
              </a:rPr>
              <a:t>end</a:t>
            </a:r>
            <a:r>
              <a:rPr lang="pt-BR" sz="1700"/>
              <a:t> para estrutura de bloco;</a:t>
            </a:r>
            <a:endParaRPr/>
          </a:p>
          <a:p>
            <a:pPr indent="-260350" lvl="0" marL="266700" marR="571500" rtl="0" algn="l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/>
              <a:t>Em Python a estrutura de bloco é definida pela </a:t>
            </a:r>
            <a:r>
              <a:rPr b="1" lang="pt-BR" sz="1700"/>
              <a:t>indentação do código</a:t>
            </a:r>
            <a:r>
              <a:rPr lang="pt-BR" sz="1700"/>
              <a:t>! </a:t>
            </a:r>
            <a:endParaRPr/>
          </a:p>
          <a:p>
            <a:pPr indent="-260350" lvl="0" marL="266700" marR="571500" rtl="0" algn="l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/>
              <a:t>Tudo que pertence a um mesmo bloco fica alinhado no mesmo nível do codigo fonte.</a:t>
            </a:r>
            <a:br>
              <a:rPr lang="pt-BR"/>
            </a:br>
            <a:br>
              <a:rPr lang="pt-BR"/>
            </a:br>
            <a:endParaRPr/>
          </a:p>
          <a:p>
            <a:pPr indent="0" lvl="0" marL="12700" marR="571500" rtl="0" algn="l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pt-BR"/>
            </a:br>
            <a:endParaRPr/>
          </a:p>
          <a:p>
            <a:pPr indent="-63500" lvl="0" marL="177800" rtl="0" algn="l">
              <a:lnSpc>
                <a:spcPct val="12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YTHON | Evelyn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609" y="1935733"/>
            <a:ext cx="1651572" cy="165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75" y="1712625"/>
            <a:ext cx="3748759" cy="34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520" y="3587300"/>
            <a:ext cx="4505355" cy="1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546031" y="2571750"/>
            <a:ext cx="5508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 sz="33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 sz="33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 determinado clube de futebol pretende classificar seus atletas em categorias. Para isso, o clube contratou você para criar um programa que executasse essa tarefa. Baseada na tabela de categorias do clube, construa  um programa que solicite a idade de um atleta e imprima sua categoria;</a:t>
            </a:r>
            <a:endParaRPr sz="1100"/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 05 a 10 anos – Infantil;</a:t>
            </a:r>
            <a:endParaRPr sz="1100"/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 11 a 15 anos – Juvenil;</a:t>
            </a:r>
            <a:endParaRPr sz="1100"/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 16 a 20 anos – Júnior;</a:t>
            </a:r>
            <a:endParaRPr sz="1100"/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  21 a 25 anos – Profissional;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leia o código de origem de um produto e mostre sua procedência. A procedência obedece a tabela a seguir: 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1750308" y="2406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{FCFF223E-261E-47C9-A370-6AAB89B0CD4E}</a:tableStyleId>
              </a:tblPr>
              <a:tblGrid>
                <a:gridCol w="3888425"/>
                <a:gridCol w="19982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Código de Origem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Procedência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 ou 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Sul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 ou 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Sudeste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5 ou 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Norte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7 ou 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Nordeste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9 ou 10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Centro-Oeste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478094" y="2571750"/>
            <a:ext cx="5508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 sz="33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Estrutura if...elif...else</a:t>
            </a:r>
            <a:endParaRPr sz="33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Estrutura if...elif...else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Permite a checagem múltipla de condições em uma mesma estrutura condicional;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Para sabermos se determinada expressão será verdadeira ou falsa, deveremos checar a saída lógica de cada subexpressão;</a:t>
            </a:r>
            <a:endParaRPr sz="1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Estrutura if...elif...else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Permite a checagem múltipla de condições em uma mesma estrutura condicional;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Sintaxe: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2655275" y="2379525"/>
            <a:ext cx="3302400" cy="2088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condição_1</a:t>
            </a: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20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rPr>
              <a:t># Bloco de comandos 1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pt-BR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condição_2</a:t>
            </a: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rPr>
              <a:t>	# Bloco de comandos 2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pt-BR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condição_n</a:t>
            </a: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rPr>
              <a:t>	# Bloco de comandos n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rPr>
              <a:t>	# Bloco de comandos do else 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>
            <p:ph type="title"/>
          </p:nvPr>
        </p:nvSpPr>
        <p:spPr>
          <a:xfrm>
            <a:off x="628650" y="199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Estrutura if...elif...else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 - Faça um programa que escreve o nome de um produto através do código digitado pelo usuário. Se o usuário digitar 1, o programa deverá escrever ‘Pizza’. Se o usuário digitar 2, o programa deverá escrever ‘Hamburger’. Se o usuário digitar 3, o programa deverá escrever ‘Refrigerante’. Se o usuário digitar 4, o programa deverá escrever ‘Batata Frita’.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Estrutura if...elif...else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 sz="1100"/>
          </a:p>
        </p:txBody>
      </p:sp>
      <p:pic>
        <p:nvPicPr>
          <p:cNvPr id="286" name="Google Shape;28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503" y="1927381"/>
            <a:ext cx="5629529" cy="267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 txBox="1"/>
          <p:nvPr/>
        </p:nvSpPr>
        <p:spPr>
          <a:xfrm>
            <a:off x="444639" y="2571750"/>
            <a:ext cx="5508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 sz="33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 sz="33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o número de gols marcados pelo Flamengo e o número de gols marcados pelo Vasco. Escrever o nome do time vencedor. Caso não haja vencedor, escrever EMPATE;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Desvios Condicionais</a:t>
            </a:r>
            <a:endParaRPr sz="1100"/>
          </a:p>
        </p:txBody>
      </p:sp>
      <p:sp>
        <p:nvSpPr>
          <p:cNvPr id="84" name="Google Shape;84;p17"/>
          <p:cNvSpPr/>
          <p:nvPr/>
        </p:nvSpPr>
        <p:spPr>
          <a:xfrm>
            <a:off x="239591" y="747844"/>
            <a:ext cx="196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Desvio Simples </a:t>
            </a:r>
            <a:r>
              <a:rPr b="1" i="0" lang="pt-B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(Portugol)</a:t>
            </a:r>
            <a:endParaRPr sz="11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450" y="759563"/>
            <a:ext cx="6888374" cy="12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39603" y="2359394"/>
            <a:ext cx="187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Desvio Simples </a:t>
            </a:r>
            <a:r>
              <a:rPr b="1" lang="pt-B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(Python)</a:t>
            </a:r>
            <a:endParaRPr sz="11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706" y="2838876"/>
            <a:ext cx="5968824" cy="147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dois números e execute as operações listadas a seguir, de acordo com a escolha do usuário;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10" name="Google Shape;310;p44"/>
          <p:cNvGraphicFramePr/>
          <p:nvPr/>
        </p:nvGraphicFramePr>
        <p:xfrm>
          <a:off x="2098907" y="2262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{FCFF223E-261E-47C9-A370-6AAB89B0CD4E}</a:tableStyleId>
              </a:tblPr>
              <a:tblGrid>
                <a:gridCol w="1350150"/>
                <a:gridCol w="37619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CÓDIGO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OPERAÇÃO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Média entre os números digitados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Diferença do maior pelo menor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Produto entre os números digitados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Divisão do primeiro</a:t>
                      </a:r>
                      <a:r>
                        <a:rPr lang="pt-BR" sz="1800"/>
                        <a:t> pelo segundo</a:t>
                      </a:r>
                      <a:endParaRPr sz="18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18" name="Google Shape;318;p45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calcula e exibe o salário reajustado de um funcionário. O percentual de aumento encontra-se na tabela a seguir;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19" name="Google Shape;319;p45"/>
          <p:cNvGraphicFramePr/>
          <p:nvPr/>
        </p:nvGraphicFramePr>
        <p:xfrm>
          <a:off x="1816503" y="2787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{FCFF223E-261E-47C9-A370-6AAB89B0CD4E}</a:tableStyleId>
              </a:tblPr>
              <a:tblGrid>
                <a:gridCol w="4212475"/>
                <a:gridCol w="16742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SALÁRIO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PERCENTUAL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Abaixo de R$ 300,00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45%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Entre </a:t>
                      </a:r>
                      <a:r>
                        <a:rPr lang="pt-BR" sz="1800"/>
                        <a:t>R$ 300,00 e R$ 600,00 (incluindo-os)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25%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Acima de R$ 600,00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15%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27" name="Google Shape;327;p46"/>
          <p:cNvSpPr txBox="1"/>
          <p:nvPr/>
        </p:nvSpPr>
        <p:spPr>
          <a:xfrm>
            <a:off x="628650" y="1268015"/>
            <a:ext cx="8270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dois números e execute as operações listadas a seguir, de acordo com a escolha do usuário;</a:t>
            </a:r>
            <a:endParaRPr sz="1100"/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28" name="Google Shape;328;p46"/>
          <p:cNvGraphicFramePr/>
          <p:nvPr/>
        </p:nvGraphicFramePr>
        <p:xfrm>
          <a:off x="2086533" y="2503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{FCFF223E-261E-47C9-A370-6AAB89B0CD4E}</a:tableStyleId>
              </a:tblPr>
              <a:tblGrid>
                <a:gridCol w="1620200"/>
                <a:gridCol w="3491900"/>
              </a:tblGrid>
              <a:tr h="2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CÓDIGO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OPERAÇÃO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 ou 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Informar o maior número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r>
                        <a:rPr lang="pt-BR" sz="1800"/>
                        <a:t> ou 4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Informar o menor número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Outros</a:t>
                      </a:r>
                      <a:r>
                        <a:rPr lang="pt-BR" sz="1800"/>
                        <a:t> códigos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Relatar erro de código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36" name="Google Shape;336;p47"/>
          <p:cNvSpPr txBox="1"/>
          <p:nvPr/>
        </p:nvSpPr>
        <p:spPr>
          <a:xfrm>
            <a:off x="790123" y="1268016"/>
            <a:ext cx="2688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151447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o preço de um produto, calcule e mostre, de acordo com as tabelas a seguir, o novo preço e a classificação;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7" name="Google Shape;33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8760" y="1624150"/>
            <a:ext cx="4102191" cy="14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8287" y="3226908"/>
            <a:ext cx="5303127" cy="171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Estruturas Condicionais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São estruturas que seguem uma lógica similar a estrutura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se</a:t>
            </a: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apresentada anteriormente no Portugol;</a:t>
            </a:r>
            <a:endParaRPr sz="1100"/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No Python, umas das estruturas condicionais equivalentes ao comando acima é a estrutura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Estruturas Condicionais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28650" y="985242"/>
            <a:ext cx="735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1447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1447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Sintaxe:</a:t>
            </a:r>
            <a:endParaRPr sz="1100"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1447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OBS.: Todos os comandos a serem delimitados pela estrutura deverão estar </a:t>
            </a:r>
            <a:r>
              <a:rPr lang="pt-BR" sz="21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indentados!</a:t>
            </a:r>
            <a:endParaRPr sz="1100"/>
          </a:p>
          <a:p>
            <a:pPr indent="-160655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</a:t>
            </a:r>
            <a:r>
              <a:rPr b="0" i="0" lang="pt-BR" sz="1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indentação</a:t>
            </a: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poderá ser inserida em uma linha de código a partir da tecla </a:t>
            </a:r>
            <a:r>
              <a:rPr b="0" i="0" lang="pt-BR" sz="1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TAB</a:t>
            </a: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 </a:t>
            </a:r>
            <a:endParaRPr sz="1100"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175494" y="1409152"/>
            <a:ext cx="5832600" cy="1458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 condição: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só serão 	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se a condição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    # for verdadeira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Estruturas Condicionais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 Sabendo que a idade necessária para obter habilitação é 18 anos, fazer um programa que lê a idade de uma pessoa e informa se ela pode ou não dirigir.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No Python, é possível codificar uma estrutura condicional composta, isto é, formada pelas palavras reservadas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pt-BR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(SE) e </a:t>
            </a:r>
            <a:r>
              <a:rPr lang="pt-BR" sz="24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else</a:t>
            </a: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(SENÃO);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Sintaxe:</a:t>
            </a:r>
            <a:endParaRPr sz="1100"/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302557" y="2633997"/>
            <a:ext cx="5832600" cy="2303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 condição: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só serão 	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se a condição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    # for verdadeira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só serão 	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se a condição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    # do if for falsa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28650" y="1268016"/>
            <a:ext cx="8052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Melhorando o exemplo anterior:</a:t>
            </a:r>
            <a:endParaRPr sz="1100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3876" y="1904814"/>
            <a:ext cx="4936248" cy="149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536714" y="2665780"/>
            <a:ext cx="464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Operadores relacionais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