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T/21zcnLyKDNZt/Gsu/PXGAr2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9BBCDD-E549-464D-AD64-A4C3E93D61C1}">
  <a:tblStyle styleId="{4C9BBCDD-E549-464D-AD64-A4C3E93D61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f21f66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dcf21f6607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f21f660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dcf21f6607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cf21f660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dcf21f6607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f21f660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dcf21f6607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cf21f660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dcf21f6607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70a8c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de70a8cd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f21f66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dcf21f6607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f21f660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dcf21f6607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cf21f66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dcf21f6607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cf21f660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dcf21f6607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f21f660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dcf21f6607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f21f66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dcf21f6607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f21f660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dcf21f6607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f21f660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dcf21f6607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dcf21f6607_0_255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dcf21f6607_0_255"/>
          <p:cNvSpPr/>
          <p:nvPr/>
        </p:nvSpPr>
        <p:spPr>
          <a:xfrm>
            <a:off x="0" y="6579704"/>
            <a:ext cx="12192000" cy="2784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Linguagem Python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centro universitario de joao pessoa" id="26" name="Google Shape;26;gdcf21f6607_0_2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2863" y="-249981"/>
            <a:ext cx="1755707" cy="1316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dcf21f6607_0_255"/>
          <p:cNvSpPr txBox="1"/>
          <p:nvPr>
            <p:ph type="title"/>
          </p:nvPr>
        </p:nvSpPr>
        <p:spPr>
          <a:xfrm>
            <a:off x="69574" y="47572"/>
            <a:ext cx="10147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  <a:defRPr b="1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dcf21f6607_0_255"/>
          <p:cNvSpPr txBox="1"/>
          <p:nvPr>
            <p:ph idx="1" type="body"/>
          </p:nvPr>
        </p:nvSpPr>
        <p:spPr>
          <a:xfrm>
            <a:off x="208250" y="949417"/>
            <a:ext cx="117759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f21f6607_0_122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cf21f6607_0_122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método pop remove um elemento de uma determinada posição da lista: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dcf21f6607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96" y="1502105"/>
            <a:ext cx="7136677" cy="2735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dcf21f6607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96" y="4249428"/>
            <a:ext cx="4035743" cy="93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f21f6607_0_195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cf21f6607_0_195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operador “*” repete n vezes os elementos que já estão na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✔"/>
            </a:pPr>
            <a:r>
              <a:rPr b="1" i="0" lang="pt-BR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lista * n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equivale a lista + lista + ... + lista (n vezes).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dcf21f6607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415" y="1942338"/>
            <a:ext cx="2844049" cy="148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dcf21f6607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15" y="3485586"/>
            <a:ext cx="4822532" cy="68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f21f6607_0_202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dcf21f6607_0_202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método sort ordena os elementos de uma lista: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dcf21f6607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415" y="1573339"/>
            <a:ext cx="5275732" cy="112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dcf21f6607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15" y="2991810"/>
            <a:ext cx="2468864" cy="65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f21f6607_0_209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dcf21f6607_0_209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manipular a indexação de uma lista de diversas maneiras: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dcf21f6607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" y="1471422"/>
            <a:ext cx="6329161" cy="312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dcf21f6607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88" y="4521330"/>
            <a:ext cx="5213882" cy="19857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gdcf21f6607_0_209"/>
          <p:cNvGraphicFramePr/>
          <p:nvPr/>
        </p:nvGraphicFramePr>
        <p:xfrm>
          <a:off x="6804648" y="5189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{4C9BBCDD-E549-464D-AD64-A4C3E93D61C1}</a:tableStyleId>
              </a:tblPr>
              <a:tblGrid>
                <a:gridCol w="787025"/>
                <a:gridCol w="787025"/>
                <a:gridCol w="787025"/>
                <a:gridCol w="787025"/>
                <a:gridCol w="787025"/>
                <a:gridCol w="787025"/>
              </a:tblGrid>
              <a:tr h="32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Lista[0]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Lista[1]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Lista[2]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Lista[3]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Lista[4]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Lista[5]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gdcf21f6607_0_209"/>
          <p:cNvGraphicFramePr/>
          <p:nvPr/>
        </p:nvGraphicFramePr>
        <p:xfrm>
          <a:off x="6804648" y="5709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{4C9BBCDD-E549-464D-AD64-A4C3E93D61C1}</a:tableStyleId>
              </a:tblPr>
              <a:tblGrid>
                <a:gridCol w="787025"/>
                <a:gridCol w="787025"/>
                <a:gridCol w="787025"/>
                <a:gridCol w="787025"/>
                <a:gridCol w="787025"/>
                <a:gridCol w="787025"/>
              </a:tblGrid>
              <a:tr h="32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Lista[-6]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Lista[-5]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Lista[-4]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Lista[-3]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Lista[-2]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 u="none" cap="none" strike="noStrike"/>
                        <a:t>Lista[-1]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cf21f6607_0_218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cf21f6607_0_218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Desempacotando uma lista: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dcf21f6607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18" y="1414462"/>
            <a:ext cx="6594441" cy="503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dcf21f6607_0_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6777" y="3161987"/>
            <a:ext cx="2367153" cy="312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637457" y="3922503"/>
            <a:ext cx="73444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0" i="0" lang="pt-BR" sz="4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 b="0" i="0" sz="4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de70a8cdb0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de70a8cdb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de70a8cdb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10" name="Google Shape;210;gde70a8cdb0_0_0"/>
          <p:cNvSpPr txBox="1"/>
          <p:nvPr/>
        </p:nvSpPr>
        <p:spPr>
          <a:xfrm>
            <a:off x="838199" y="1849250"/>
            <a:ext cx="5303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245" lvl="0" marL="22860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70"/>
              <a:buFont typeface="Arial"/>
              <a:buAutoNum type="arabicPeriod"/>
            </a:pPr>
            <a:r>
              <a:rPr b="0" i="0" lang="pt-BR" sz="207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6 números inteiros em uma lista e mostra apenas os números positivos;</a:t>
            </a:r>
            <a:endParaRPr b="0" i="0" sz="207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2245" lvl="0" marL="22860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70"/>
              <a:buFont typeface="Arial"/>
              <a:buAutoNum type="arabicPeriod"/>
            </a:pPr>
            <a:r>
              <a:rPr lang="pt-BR" sz="207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o sexo de 3 pessoas em uma lista, calcula e exibe a quantidade de pessoas de cada sexo;</a:t>
            </a:r>
            <a:endParaRPr sz="207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2245" lvl="0" marL="22860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70"/>
              <a:buFont typeface="Arial"/>
              <a:buAutoNum type="arabicPeriod"/>
            </a:pPr>
            <a:r>
              <a:rPr lang="pt-BR" sz="207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Cada espectador de um cinema respondeu a um questionário no qual constava sua opinião em relação ao filme: ótimo – 3, bom – 2, regular – 1. Faça um programa que receba a opinião de 5 espectadores em uma lista, calcule e mostre </a:t>
            </a:r>
            <a:r>
              <a:rPr lang="pt-BR" sz="176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ótimo, bom e regular.</a:t>
            </a:r>
            <a:endParaRPr sz="985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85">
              <a:solidFill>
                <a:schemeClr val="dk1"/>
              </a:solidFill>
            </a:endParaRPr>
          </a:p>
        </p:txBody>
      </p:sp>
      <p:sp>
        <p:nvSpPr>
          <p:cNvPr id="211" name="Google Shape;211;gde70a8cdb0_0_0"/>
          <p:cNvSpPr txBox="1"/>
          <p:nvPr/>
        </p:nvSpPr>
        <p:spPr>
          <a:xfrm>
            <a:off x="6336725" y="1690825"/>
            <a:ext cx="55224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4. </a:t>
            </a:r>
            <a:r>
              <a:rPr lang="pt-BR" sz="21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4 números reais em uma lista, calcula e exibe a quantidade de números negativos e a soma dos números positivos dessa mesma lista;</a:t>
            </a:r>
            <a:endParaRPr sz="21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5. Faça um programa que receba o preço de cinco produtos em uma lista, calcula e exiba:</a:t>
            </a:r>
            <a:endParaRPr sz="3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pt-BR" sz="16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produtos com preço inferior a R$ 50,00;</a:t>
            </a:r>
            <a:endParaRPr sz="3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pt-BR" sz="16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produtos com preço entre R$ 50,00 e 80,00;</a:t>
            </a:r>
            <a:endParaRPr sz="3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Char char="○"/>
            </a:pPr>
            <a:r>
              <a:rPr lang="pt-BR" sz="16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produtos com preço acima de R$ 80,00</a:t>
            </a:r>
            <a:endParaRPr sz="3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2060"/>
              </a:buClr>
              <a:buSzPts val="1600"/>
              <a:buChar char="○"/>
            </a:pPr>
            <a:r>
              <a:rPr lang="pt-BR" sz="16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média de preço dos produtos;</a:t>
            </a:r>
            <a:endParaRPr sz="16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cf21f6607_0_129"/>
          <p:cNvSpPr txBox="1"/>
          <p:nvPr>
            <p:ph type="title"/>
          </p:nvPr>
        </p:nvSpPr>
        <p:spPr>
          <a:xfrm>
            <a:off x="69574" y="47572"/>
            <a:ext cx="10147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99" name="Google Shape;99;gdcf21f6607_0_129"/>
          <p:cNvSpPr txBox="1"/>
          <p:nvPr>
            <p:ph idx="1" type="body"/>
          </p:nvPr>
        </p:nvSpPr>
        <p:spPr>
          <a:xfrm>
            <a:off x="208250" y="949417"/>
            <a:ext cx="117759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Utilizando-se de uma lista, faça um código para receber a nota de 3 alunos:</a:t>
            </a:r>
            <a:endParaRPr/>
          </a:p>
          <a:p>
            <a:pPr indent="-762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gdcf21f6607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95" y="1604200"/>
            <a:ext cx="6295094" cy="12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cf21f6607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550" y="3063005"/>
            <a:ext cx="7509526" cy="16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f21f6607_0_136"/>
          <p:cNvSpPr txBox="1"/>
          <p:nvPr>
            <p:ph type="title"/>
          </p:nvPr>
        </p:nvSpPr>
        <p:spPr>
          <a:xfrm>
            <a:off x="69574" y="47572"/>
            <a:ext cx="10147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7" name="Google Shape;107;gdcf21f6607_0_136"/>
          <p:cNvSpPr txBox="1"/>
          <p:nvPr>
            <p:ph idx="1" type="body"/>
          </p:nvPr>
        </p:nvSpPr>
        <p:spPr>
          <a:xfrm>
            <a:off x="208250" y="949417"/>
            <a:ext cx="117759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Devemos criar a lista anteriormente.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Como não sabemos ainda o que colocar em cada posição, podemos criar uma lista vazia.</a:t>
            </a:r>
            <a:endParaRPr/>
          </a:p>
          <a:p>
            <a:pPr indent="-889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Podemos adicionar valores na lista através da função append().</a:t>
            </a:r>
            <a:endParaRPr/>
          </a:p>
          <a:p>
            <a:pPr indent="-889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762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8" name="Google Shape;108;gdcf21f6607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02" y="2107285"/>
            <a:ext cx="1724026" cy="3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cf21f6607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302" y="3209276"/>
            <a:ext cx="8273436" cy="198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dcf21f6607_0_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302" y="5196839"/>
            <a:ext cx="3792986" cy="121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f21f6607_0_144"/>
          <p:cNvSpPr txBox="1"/>
          <p:nvPr>
            <p:ph type="title"/>
          </p:nvPr>
        </p:nvSpPr>
        <p:spPr>
          <a:xfrm>
            <a:off x="69574" y="47572"/>
            <a:ext cx="10147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6" name="Google Shape;116;gdcf21f6607_0_144"/>
          <p:cNvSpPr txBox="1"/>
          <p:nvPr>
            <p:ph idx="1" type="body"/>
          </p:nvPr>
        </p:nvSpPr>
        <p:spPr>
          <a:xfrm>
            <a:off x="208250" y="949417"/>
            <a:ext cx="117759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 método insert adiciona um elemento em determinada posição na lista:</a:t>
            </a:r>
            <a:endParaRPr/>
          </a:p>
          <a:p>
            <a:pPr indent="-762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7" name="Google Shape;117;gdcf21f6607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162" y="1568196"/>
            <a:ext cx="8288064" cy="310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dcf21f6607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161" y="4821701"/>
            <a:ext cx="4766634" cy="117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dcf21f6607_0_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5546633"/>
            <a:ext cx="5829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dcf21f6607_0_144"/>
          <p:cNvSpPr/>
          <p:nvPr/>
        </p:nvSpPr>
        <p:spPr>
          <a:xfrm>
            <a:off x="6096000" y="5224189"/>
            <a:ext cx="124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f21f6607_0_153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cf21f6607_0_153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iterar por todos os valores de uma lista em Python através do comando for.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dcf21f6607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88" y="1531429"/>
            <a:ext cx="3906114" cy="126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dcf21f6607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88" y="2943225"/>
            <a:ext cx="1292924" cy="1498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cf21f6607_0_153"/>
          <p:cNvSpPr txBox="1"/>
          <p:nvPr/>
        </p:nvSpPr>
        <p:spPr>
          <a:xfrm>
            <a:off x="559400" y="4772825"/>
            <a:ext cx="549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for i in range (len(lista))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  print(lista[i])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f21f6607_0_160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 - (Exercício proposto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dcf21f6607_0_160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lê o nome de 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alunos e a média de cada aluno e em seguida, calcule e exiba a média da turma.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dcf21f6607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27" y="1942147"/>
            <a:ext cx="7821315" cy="349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dcf21f6607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6084" y="4108704"/>
            <a:ext cx="3366413" cy="23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cf21f6607_0_167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 - (Exercício proposto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cf21f6607_0_167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lê uma lista do teclado e soma 5 a cada elemento da lista. Imprima a lista resultante.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dcf21f6607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943" y="1796034"/>
            <a:ext cx="4804676" cy="3909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dcf21f6607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2700" y="3633216"/>
            <a:ext cx="3328724" cy="264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f21f6607_0_174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 - (Exercício proposto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dcf21f6607_0_174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retorna uma lista com todos os números pares entre 2 e um número n, inclusive.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dcf21f6607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133" y="1935289"/>
            <a:ext cx="4522274" cy="205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dcf21f6607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33" y="4308735"/>
            <a:ext cx="4127705" cy="85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f21f6607_0_188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 - (Exercício proposto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dcf21f6607_0_188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retorna uma lista com todos os números pares entre 2 e um número n, inclusive, em ordem reversa.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dcf21f6607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133" y="1970382"/>
            <a:ext cx="4144900" cy="169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dcf21f6607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33" y="3866198"/>
            <a:ext cx="2840355" cy="67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2019-01-09T18:55:49Z</dcterms:created>
  <dc:creator>HUGO VIEIRA LUCENA DE SOUZA</dc:creator>
</cp:coreProperties>
</file>