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Corbel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1842CC-BFBB-4F5D-B1C3-2ADD72243388}">
  <a:tblStyle styleId="{361842CC-BFBB-4F5D-B1C3-2ADD7224338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42D506D6-A9E6-4C75-98DB-E374095791C2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F3FA"/>
          </a:solidFill>
        </a:fill>
      </a:tcStyle>
    </a:wholeTbl>
    <a:band1H>
      <a:tcTxStyle/>
      <a:tcStyle>
        <a:fill>
          <a:solidFill>
            <a:srgbClr val="D0E7F5"/>
          </a:solidFill>
        </a:fill>
      </a:tcStyle>
    </a:band1H>
    <a:band2H>
      <a:tcTxStyle/>
    </a:band2H>
    <a:band1V>
      <a:tcTxStyle/>
      <a:tcStyle>
        <a:fill>
          <a:solidFill>
            <a:srgbClr val="D0E7F5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italic.fntdata"/><Relationship Id="rId20" Type="http://schemas.openxmlformats.org/officeDocument/2006/relationships/slide" Target="slides/slide14.xml"/><Relationship Id="rId41" Type="http://schemas.openxmlformats.org/officeDocument/2006/relationships/font" Target="fonts/Corbel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Corbel-bold.fntdata"/><Relationship Id="rId16" Type="http://schemas.openxmlformats.org/officeDocument/2006/relationships/slide" Target="slides/slide10.xml"/><Relationship Id="rId38" Type="http://schemas.openxmlformats.org/officeDocument/2006/relationships/font" Target="fonts/Corbel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f572d216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df572d216d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f572d216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df572d216d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f572d216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df572d216d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f572d216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df572d216d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f572d216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f572d216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f572d216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df572d216d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f572d216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df572d216d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f572d216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df572d216d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f572d216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df572d216d_0_173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f572d216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df572d216d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f572d21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df572d216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dad8604f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ddad8604f4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f572d216d_0_1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df572d216d_0_16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f572d216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df572d216d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dad8604f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ddad8604f4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f572d216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df572d216d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dad8604f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ddad8604f4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dad8604f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dad8604f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dad8604f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dad8604f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dad8604f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ddad8604f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f572d216d_0_1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df572d216d_0_1646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f572d216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df572d216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f572d216d_0_3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df572d216d_0_3101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f572d216d_0_1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df572d216d_0_1676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f572d216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df572d216d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f572d216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df572d216d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f572d216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df572d216d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f572d216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f572d216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572d216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df572d216d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f572d216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df572d216d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-1"/>
            <a:ext cx="7663200" cy="5454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934778"/>
            <a:ext cx="9144000" cy="208800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Linguagem Python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m para centro universitario de joao pessoa"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4647" y="-187486"/>
            <a:ext cx="1316780" cy="98758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title"/>
          </p:nvPr>
        </p:nvSpPr>
        <p:spPr>
          <a:xfrm>
            <a:off x="52181" y="35679"/>
            <a:ext cx="76110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100"/>
              <a:buFont typeface="Calibri"/>
              <a:buNone/>
              <a:defRPr b="1" sz="21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56188" y="712063"/>
            <a:ext cx="8832000" cy="4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1pPr>
            <a:lvl2pPr indent="-3365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  <a:defRPr sz="1700"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1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1142108" y="205978"/>
            <a:ext cx="6859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descr="Gráfico de linhas" id="58" name="Google Shape;58;p14"/>
          <p:cNvGrpSpPr/>
          <p:nvPr/>
        </p:nvGrpSpPr>
        <p:grpSpPr>
          <a:xfrm>
            <a:off x="1142114" y="1135856"/>
            <a:ext cx="7929295" cy="48006"/>
            <a:chOff x="1522413" y="1514475"/>
            <a:chExt cx="10569575" cy="64008"/>
          </a:xfrm>
        </p:grpSpPr>
        <p:sp>
          <p:nvSpPr>
            <p:cNvPr id="59" name="Google Shape;59;p14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1562100" y="1514475"/>
              <a:ext cx="9563103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1142108" y="1428750"/>
            <a:ext cx="6859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indent="-3238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048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4pPr>
            <a:lvl5pPr indent="-3048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/>
            </a:lvl5pPr>
            <a:lvl6pPr indent="-3048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/>
            </a:lvl6pPr>
            <a:lvl7pPr indent="-3048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7pPr>
            <a:lvl8pPr indent="-3048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/>
            </a:lvl8pPr>
            <a:lvl9pPr indent="-3048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1" type="ftr"/>
          </p:nvPr>
        </p:nvSpPr>
        <p:spPr>
          <a:xfrm>
            <a:off x="1142107" y="4800601"/>
            <a:ext cx="47448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5" name="Google Shape;135;p14"/>
          <p:cNvSpPr txBox="1"/>
          <p:nvPr>
            <p:ph idx="10" type="dt"/>
          </p:nvPr>
        </p:nvSpPr>
        <p:spPr>
          <a:xfrm>
            <a:off x="6058286" y="4800601"/>
            <a:ext cx="9330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" name="Google Shape;136;p14"/>
          <p:cNvSpPr txBox="1"/>
          <p:nvPr>
            <p:ph idx="12" type="sldNum"/>
          </p:nvPr>
        </p:nvSpPr>
        <p:spPr>
          <a:xfrm>
            <a:off x="7144419" y="4800601"/>
            <a:ext cx="8574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10000"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Tuplas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/>
          <p:nvPr/>
        </p:nvSpPr>
        <p:spPr>
          <a:xfrm>
            <a:off x="0" y="-1"/>
            <a:ext cx="7663200" cy="5454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Dicionários</a:t>
            </a:r>
            <a:endParaRPr sz="1100"/>
          </a:p>
        </p:txBody>
      </p:sp>
      <p:sp>
        <p:nvSpPr>
          <p:cNvPr id="212" name="Google Shape;212;p24"/>
          <p:cNvSpPr txBox="1"/>
          <p:nvPr/>
        </p:nvSpPr>
        <p:spPr>
          <a:xfrm>
            <a:off x="283264" y="768394"/>
            <a:ext cx="86709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pt-BR" sz="17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 </a:t>
            </a: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associar os alunos aos códigos abaixo?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2286000" y="1498379"/>
            <a:ext cx="45720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4" name="Google Shape;214;p24"/>
          <p:cNvGraphicFramePr/>
          <p:nvPr/>
        </p:nvGraphicFramePr>
        <p:xfrm>
          <a:off x="3173958" y="13865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{361842CC-BFBB-4F5D-B1C3-2ADD72243388}</a:tableStyleId>
              </a:tblPr>
              <a:tblGrid>
                <a:gridCol w="1021100"/>
                <a:gridCol w="1021100"/>
              </a:tblGrid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Chave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Valor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“Yara”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“Bruna”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“Alice”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“Manoel”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5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“Miguel”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6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“Malu”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pic>
        <p:nvPicPr>
          <p:cNvPr id="215" name="Google Shape;21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494" y="3850533"/>
            <a:ext cx="8412542" cy="612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/>
          <p:nvPr/>
        </p:nvSpPr>
        <p:spPr>
          <a:xfrm>
            <a:off x="0" y="-1"/>
            <a:ext cx="7663200" cy="5454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Dicionários</a:t>
            </a:r>
            <a:endParaRPr sz="1100"/>
          </a:p>
        </p:txBody>
      </p:sp>
      <p:sp>
        <p:nvSpPr>
          <p:cNvPr id="221" name="Google Shape;221;p25"/>
          <p:cNvSpPr txBox="1"/>
          <p:nvPr/>
        </p:nvSpPr>
        <p:spPr>
          <a:xfrm>
            <a:off x="283264" y="768394"/>
            <a:ext cx="86709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 </a:t>
            </a: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organizar os nomes e telefones dos seus amigos em Python? </a:t>
            </a:r>
            <a:endParaRPr sz="1100"/>
          </a:p>
          <a:p>
            <a:pPr indent="-889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2286000" y="1498379"/>
            <a:ext cx="45720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3" name="Google Shape;223;p25"/>
          <p:cNvGraphicFramePr/>
          <p:nvPr/>
        </p:nvGraphicFramePr>
        <p:xfrm>
          <a:off x="3017190" y="15477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{361842CC-BFBB-4F5D-B1C3-2ADD72243388}</a:tableStyleId>
              </a:tblPr>
              <a:tblGrid>
                <a:gridCol w="1172725"/>
                <a:gridCol w="137847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Chave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Valor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“Pedro”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83999990000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“Bia”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83999991111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“Larissa”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83999992222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“Rafaella”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83999993333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“Carlos”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83999994444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pic>
        <p:nvPicPr>
          <p:cNvPr id="224" name="Google Shape;22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48" y="3265988"/>
            <a:ext cx="8869814" cy="159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/>
        </p:nvSpPr>
        <p:spPr>
          <a:xfrm>
            <a:off x="283264" y="768394"/>
            <a:ext cx="86709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8415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Considere o dicionário abaixo:</a:t>
            </a:r>
            <a:endParaRPr sz="1100"/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recuperar o telefone de Larissa?</a:t>
            </a:r>
            <a:endParaRPr sz="1100"/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criar um dicionário vazio:</a:t>
            </a:r>
            <a:endParaRPr sz="1100"/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b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0" y="-1"/>
            <a:ext cx="7663200" cy="5454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Dicionários</a:t>
            </a:r>
            <a:endParaRPr sz="1100"/>
          </a:p>
        </p:txBody>
      </p:sp>
      <p:pic>
        <p:nvPicPr>
          <p:cNvPr id="231" name="Google Shape;23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028" y="1088196"/>
            <a:ext cx="3182666" cy="1483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117" y="2985889"/>
            <a:ext cx="2479060" cy="38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1028" y="3894541"/>
            <a:ext cx="1244620" cy="940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/>
        </p:nvSpPr>
        <p:spPr>
          <a:xfrm>
            <a:off x="283264" y="768394"/>
            <a:ext cx="86709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8415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 manipular um dicionário livremente:</a:t>
            </a:r>
            <a:endParaRPr sz="1100"/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</a:pPr>
            <a:r>
              <a:t/>
            </a:r>
            <a:endParaRPr sz="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 trabalhar junto a outros dicionários:</a:t>
            </a:r>
            <a:endParaRPr sz="1100"/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b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7"/>
          <p:cNvSpPr/>
          <p:nvPr/>
        </p:nvSpPr>
        <p:spPr>
          <a:xfrm>
            <a:off x="0" y="-1"/>
            <a:ext cx="7663200" cy="5454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Dicionários</a:t>
            </a:r>
            <a:endParaRPr sz="1100"/>
          </a:p>
        </p:txBody>
      </p:sp>
      <p:pic>
        <p:nvPicPr>
          <p:cNvPr id="240" name="Google Shape;24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538" y="1015485"/>
            <a:ext cx="4087470" cy="116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538" y="2820925"/>
            <a:ext cx="8525854" cy="1184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/>
        </p:nvSpPr>
        <p:spPr>
          <a:xfrm>
            <a:off x="283264" y="768394"/>
            <a:ext cx="86709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841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Definem ações a serem tomadas na execução de um programa;</a:t>
            </a:r>
            <a:endParaRPr sz="1100"/>
          </a:p>
          <a:p>
            <a:pPr indent="-762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conjuntos de declarações de dados, instruções e expressões;</a:t>
            </a:r>
            <a:endParaRPr sz="1100"/>
          </a:p>
          <a:p>
            <a:pPr indent="-762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Tratam-se de blocos nomeados de código, que exercem uma função específica (Ex.: soma, imprime, calcula ...);</a:t>
            </a:r>
            <a:endParaRPr sz="1100"/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b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0" y="-1"/>
            <a:ext cx="7663200" cy="5454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Funções em Python</a:t>
            </a:r>
            <a:endParaRPr sz="1100"/>
          </a:p>
        </p:txBody>
      </p:sp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/>
        </p:nvSpPr>
        <p:spPr>
          <a:xfrm>
            <a:off x="283264" y="768394"/>
            <a:ext cx="86709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841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Vantagens do uso de Funções: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b="0" i="0" lang="pt-BR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Reduzem o tamanho do código-fonte de programas;</a:t>
            </a:r>
            <a:endParaRPr sz="1100"/>
          </a:p>
          <a:p>
            <a:pPr indent="-18415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b="0" i="0" lang="pt-BR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Facilitam a visualização e compreensão de programas;</a:t>
            </a:r>
            <a:endParaRPr sz="1100"/>
          </a:p>
          <a:p>
            <a:pPr indent="-18415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b="0" i="0" lang="pt-BR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Pensa-se na solução do problema por partes;</a:t>
            </a:r>
            <a:endParaRPr sz="1100"/>
          </a:p>
          <a:p>
            <a:pPr indent="-18415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b="0" i="0" lang="pt-BR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mais fácil corrigir e detectar erros;</a:t>
            </a:r>
            <a:endParaRPr sz="1100"/>
          </a:p>
          <a:p>
            <a:pPr indent="-18415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b="0" i="0" lang="pt-BR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é preciso alterar, altera-se apenas uma vez;</a:t>
            </a:r>
            <a:endParaRPr sz="1100"/>
          </a:p>
          <a:p>
            <a:pPr indent="-18415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b="0" i="0" lang="pt-BR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Uma mesma função poderá ser utilizada em outros scripts.</a:t>
            </a:r>
            <a:endParaRPr sz="1100"/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b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0"/>
          <p:cNvSpPr/>
          <p:nvPr/>
        </p:nvSpPr>
        <p:spPr>
          <a:xfrm>
            <a:off x="0" y="-1"/>
            <a:ext cx="7663200" cy="5454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Funções em Python</a:t>
            </a:r>
            <a:endParaRPr sz="1100"/>
          </a:p>
        </p:txBody>
      </p:sp>
    </p:spTree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/>
        </p:nvSpPr>
        <p:spPr>
          <a:xfrm>
            <a:off x="283264" y="768394"/>
            <a:ext cx="86709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84150" lvl="0" marL="177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sintaxe de uma função é definida por três partes: nome, parâmetros e corpo, o qual agrupa uma sequência de linhas que representa algum comportamento. No código abaixo, temos um exemplo de </a:t>
            </a:r>
            <a:r>
              <a:rPr b="1"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declaração de função em Python</a:t>
            </a: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b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0" y="-1"/>
            <a:ext cx="7663200" cy="5454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Funções em Python</a:t>
            </a:r>
            <a:endParaRPr sz="1100"/>
          </a:p>
        </p:txBody>
      </p:sp>
      <p:pic>
        <p:nvPicPr>
          <p:cNvPr id="265" name="Google Shape;26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0525" y="2924447"/>
            <a:ext cx="2682499" cy="52457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1"/>
          <p:cNvSpPr/>
          <p:nvPr/>
        </p:nvSpPr>
        <p:spPr>
          <a:xfrm>
            <a:off x="4411301" y="2132800"/>
            <a:ext cx="597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 sz="1100"/>
          </a:p>
        </p:txBody>
      </p:sp>
      <p:cxnSp>
        <p:nvCxnSpPr>
          <p:cNvPr id="267" name="Google Shape;267;p31"/>
          <p:cNvCxnSpPr/>
          <p:nvPr/>
        </p:nvCxnSpPr>
        <p:spPr>
          <a:xfrm flipH="1">
            <a:off x="4278257" y="2429692"/>
            <a:ext cx="326400" cy="54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8" name="Google Shape;268;p31"/>
          <p:cNvSpPr/>
          <p:nvPr/>
        </p:nvSpPr>
        <p:spPr>
          <a:xfrm>
            <a:off x="5009125" y="2148425"/>
            <a:ext cx="1207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parâmetro</a:t>
            </a:r>
            <a:endParaRPr sz="1100"/>
          </a:p>
        </p:txBody>
      </p:sp>
      <p:cxnSp>
        <p:nvCxnSpPr>
          <p:cNvPr id="269" name="Google Shape;269;p31"/>
          <p:cNvCxnSpPr/>
          <p:nvPr/>
        </p:nvCxnSpPr>
        <p:spPr>
          <a:xfrm flipH="1">
            <a:off x="4876091" y="2445317"/>
            <a:ext cx="326400" cy="54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0" name="Google Shape;270;p31"/>
          <p:cNvSpPr/>
          <p:nvPr/>
        </p:nvSpPr>
        <p:spPr>
          <a:xfrm>
            <a:off x="2089378" y="3310525"/>
            <a:ext cx="769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corpo</a:t>
            </a:r>
            <a:endParaRPr sz="1100"/>
          </a:p>
        </p:txBody>
      </p:sp>
      <p:cxnSp>
        <p:nvCxnSpPr>
          <p:cNvPr id="271" name="Google Shape;271;p31"/>
          <p:cNvCxnSpPr/>
          <p:nvPr/>
        </p:nvCxnSpPr>
        <p:spPr>
          <a:xfrm flipH="1" rot="10800000">
            <a:off x="2282734" y="3376712"/>
            <a:ext cx="1538100" cy="230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1142108" y="205978"/>
            <a:ext cx="68598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None/>
            </a:pPr>
            <a:r>
              <a:rPr lang="pt-BR"/>
              <a:t>Definindo Funções</a:t>
            </a:r>
            <a:endParaRPr/>
          </a:p>
        </p:txBody>
      </p:sp>
      <p:sp>
        <p:nvSpPr>
          <p:cNvPr id="277" name="Google Shape;277;p32"/>
          <p:cNvSpPr txBox="1"/>
          <p:nvPr>
            <p:ph idx="1" type="body"/>
          </p:nvPr>
        </p:nvSpPr>
        <p:spPr>
          <a:xfrm>
            <a:off x="1222755" y="1329612"/>
            <a:ext cx="61737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96850" lvl="0" marL="2032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2100"/>
              <a:buChar char="●"/>
            </a:pPr>
            <a:r>
              <a:rPr lang="pt-BR" sz="2100"/>
              <a:t>Sintaxe:</a:t>
            </a:r>
            <a:endParaRPr/>
          </a:p>
        </p:txBody>
      </p:sp>
      <p:sp>
        <p:nvSpPr>
          <p:cNvPr id="278" name="Google Shape;278;p32"/>
          <p:cNvSpPr txBox="1"/>
          <p:nvPr>
            <p:ph idx="12" type="sldNum"/>
          </p:nvPr>
        </p:nvSpPr>
        <p:spPr>
          <a:xfrm>
            <a:off x="7144419" y="4800601"/>
            <a:ext cx="8574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1384816" y="1815666"/>
            <a:ext cx="6374400" cy="1404300"/>
          </a:xfrm>
          <a:prstGeom prst="rect">
            <a:avLst/>
          </a:prstGeom>
          <a:noFill/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i="0" lang="pt-BR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nome_funcao</a:t>
            </a:r>
            <a:r>
              <a:rPr b="1" i="0" lang="pt-BR" sz="18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param1,param2,..., param_n</a:t>
            </a:r>
            <a:r>
              <a:rPr b="1" i="0" lang="pt-BR" sz="18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18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# Bloco de código da função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2D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pt-BR" sz="18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/>
        </p:nvSpPr>
        <p:spPr>
          <a:xfrm>
            <a:off x="283264" y="768394"/>
            <a:ext cx="86709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0:</a:t>
            </a: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uma função que calcule o IMC:  </a:t>
            </a:r>
            <a:r>
              <a:rPr b="1" lang="pt-BR" sz="1350">
                <a:solidFill>
                  <a:srgbClr val="007C8A"/>
                </a:solidFill>
                <a:highlight>
                  <a:srgbClr val="FFFFFF"/>
                </a:highlight>
              </a:rPr>
              <a:t>IMC = Peso ÷ (Altura × Altura)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b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3"/>
          <p:cNvSpPr/>
          <p:nvPr/>
        </p:nvSpPr>
        <p:spPr>
          <a:xfrm>
            <a:off x="0" y="-1"/>
            <a:ext cx="7663200" cy="5454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Funções em Python</a:t>
            </a:r>
            <a:endParaRPr sz="1100"/>
          </a:p>
        </p:txBody>
      </p:sp>
      <p:pic>
        <p:nvPicPr>
          <p:cNvPr id="286" name="Google Shape;2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882" y="1891138"/>
            <a:ext cx="6965425" cy="13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/>
        </p:nvSpPr>
        <p:spPr>
          <a:xfrm>
            <a:off x="283264" y="768394"/>
            <a:ext cx="86709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Tuplas são sequências de valores, da mesma forma que listas, no entanto imutáveis.</a:t>
            </a:r>
            <a:endParaRPr sz="1100"/>
          </a:p>
          <a:p>
            <a:pPr indent="-1778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Tuplas usam parênteses enquanto listas usam colchetes </a:t>
            </a:r>
            <a:endParaRPr sz="1100"/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br>
              <a:rPr b="0" i="0" lang="pt-BR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0" y="-1"/>
            <a:ext cx="7663200" cy="5454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1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Tuplas x Listas</a:t>
            </a:r>
            <a:endParaRPr sz="1100"/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38" y="3112487"/>
            <a:ext cx="5837259" cy="1093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632" y="1625265"/>
            <a:ext cx="2364534" cy="81149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/>
          <p:nvPr/>
        </p:nvSpPr>
        <p:spPr>
          <a:xfrm>
            <a:off x="1587538" y="2835488"/>
            <a:ext cx="575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Métodos de uma Tupla</a:t>
            </a:r>
            <a:endParaRPr b="1" i="0" sz="14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/>
        </p:nvSpPr>
        <p:spPr>
          <a:xfrm>
            <a:off x="283264" y="768394"/>
            <a:ext cx="86709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1:</a:t>
            </a: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Faça uma função chamada soma. A referida função deverá retornar a soma entre duas variáveis sempre que for invocada;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b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4"/>
          <p:cNvSpPr/>
          <p:nvPr/>
        </p:nvSpPr>
        <p:spPr>
          <a:xfrm>
            <a:off x="0" y="-1"/>
            <a:ext cx="7663200" cy="5454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Funções em Python</a:t>
            </a:r>
            <a:endParaRPr sz="1100"/>
          </a:p>
        </p:txBody>
      </p:sp>
    </p:spTree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/>
        </p:nvSpPr>
        <p:spPr>
          <a:xfrm>
            <a:off x="283264" y="768394"/>
            <a:ext cx="86709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5"/>
          <p:cNvSpPr/>
          <p:nvPr/>
        </p:nvSpPr>
        <p:spPr>
          <a:xfrm>
            <a:off x="0" y="-1"/>
            <a:ext cx="7663200" cy="5454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Funções em Python</a:t>
            </a:r>
            <a:endParaRPr sz="1100"/>
          </a:p>
        </p:txBody>
      </p:sp>
      <p:pic>
        <p:nvPicPr>
          <p:cNvPr id="299" name="Google Shape;29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38" y="1316009"/>
            <a:ext cx="76295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/>
        </p:nvSpPr>
        <p:spPr>
          <a:xfrm>
            <a:off x="283264" y="768394"/>
            <a:ext cx="86709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2:</a:t>
            </a:r>
            <a:r>
              <a:rPr lang="pt-B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Faça um programa com uma função chamada eh_par. A referida função deverá retornar True se o número passado como argumento for par e False caso seja ímpar:</a:t>
            </a:r>
            <a:endParaRPr sz="2400"/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b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0" y="-1"/>
            <a:ext cx="7663200" cy="5454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Funções em Python</a:t>
            </a:r>
            <a:endParaRPr sz="1100"/>
          </a:p>
        </p:txBody>
      </p:sp>
    </p:spTree>
  </p:cSld>
  <p:clrMapOvr>
    <a:masterClrMapping/>
  </p:clrMapOvr>
  <p:transition spd="med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/>
        </p:nvSpPr>
        <p:spPr>
          <a:xfrm>
            <a:off x="283264" y="768394"/>
            <a:ext cx="86709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2:</a:t>
            </a: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Faça um programa com uma função chamada eh_par. A referida função deverá retornar True se o número passado como argumento for par e False caso seja ímpar:</a:t>
            </a:r>
            <a:endParaRPr sz="1100"/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b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7"/>
          <p:cNvSpPr/>
          <p:nvPr/>
        </p:nvSpPr>
        <p:spPr>
          <a:xfrm>
            <a:off x="0" y="-1"/>
            <a:ext cx="7663200" cy="5454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Funções em Python</a:t>
            </a:r>
            <a:endParaRPr sz="1100"/>
          </a:p>
        </p:txBody>
      </p:sp>
      <p:pic>
        <p:nvPicPr>
          <p:cNvPr id="312" name="Google Shape;31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976" y="1625194"/>
            <a:ext cx="2679075" cy="27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2226" y="3273875"/>
            <a:ext cx="1112975" cy="10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/>
        </p:nvSpPr>
        <p:spPr>
          <a:xfrm>
            <a:off x="283264" y="768394"/>
            <a:ext cx="86709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3:</a:t>
            </a: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Faça um programa com uma função chamada func. A referida função deverá retornar o quadrado de dois números passados como argumento:</a:t>
            </a:r>
            <a:endParaRPr sz="1100"/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b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0" y="-1"/>
            <a:ext cx="7663200" cy="5454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Funções em Python</a:t>
            </a:r>
            <a:endParaRPr sz="1100"/>
          </a:p>
        </p:txBody>
      </p:sp>
    </p:spTree>
  </p:cSld>
  <p:clrMapOvr>
    <a:masterClrMapping/>
  </p:clrMapOvr>
  <p:transition spd="med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/>
          <p:nvPr/>
        </p:nvSpPr>
        <p:spPr>
          <a:xfrm>
            <a:off x="283264" y="768394"/>
            <a:ext cx="86709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3:</a:t>
            </a: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Faça um programa com uma função chamada func. A referida função deverá retornar o quadrado de dois números passados como argumento:</a:t>
            </a:r>
            <a:endParaRPr sz="1100"/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b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9"/>
          <p:cNvSpPr/>
          <p:nvPr/>
        </p:nvSpPr>
        <p:spPr>
          <a:xfrm>
            <a:off x="0" y="-1"/>
            <a:ext cx="7663200" cy="5454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Funções em Python</a:t>
            </a:r>
            <a:endParaRPr sz="1100"/>
          </a:p>
        </p:txBody>
      </p:sp>
      <p:pic>
        <p:nvPicPr>
          <p:cNvPr id="326" name="Google Shape;32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001" y="1699518"/>
            <a:ext cx="3139675" cy="19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2001" y="3610652"/>
            <a:ext cx="1097600" cy="7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>
            <p:ph type="title"/>
          </p:nvPr>
        </p:nvSpPr>
        <p:spPr>
          <a:xfrm>
            <a:off x="52181" y="35679"/>
            <a:ext cx="7611000" cy="50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0"/>
          <p:cNvSpPr txBox="1"/>
          <p:nvPr>
            <p:ph idx="1" type="body"/>
          </p:nvPr>
        </p:nvSpPr>
        <p:spPr>
          <a:xfrm>
            <a:off x="156188" y="712063"/>
            <a:ext cx="8832000" cy="409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rPr b="1" lang="pt-BR"/>
              <a:t>Exemplo 4: </a:t>
            </a:r>
            <a:r>
              <a:rPr lang="pt-BR"/>
              <a:t> Faça uma função que recebe o valor da hora/aula de um funcionário e a quantidade de horas trabalhadas no mês e, assim, calcule o seu salário.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>
            <p:ph type="title"/>
          </p:nvPr>
        </p:nvSpPr>
        <p:spPr>
          <a:xfrm>
            <a:off x="52181" y="35679"/>
            <a:ext cx="7611000" cy="50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1"/>
          <p:cNvSpPr txBox="1"/>
          <p:nvPr>
            <p:ph idx="1" type="body"/>
          </p:nvPr>
        </p:nvSpPr>
        <p:spPr>
          <a:xfrm>
            <a:off x="156188" y="712063"/>
            <a:ext cx="8832000" cy="409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/>
              <a:t>Exemplo 4: </a:t>
            </a:r>
            <a:r>
              <a:rPr lang="pt-BR"/>
              <a:t> Faça uma função que recebe o valor da hora/aula de um funcionário e a quantidade de horas trabalhadas no mês e, assim, calcule o seu salário.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 se adicionássemos o cálculo de hora-extra? Isto é, se o funcionário trabalhou mais de 40 horas, então essas horas a mais são calculadas multiplicando 1.5 vezes o valor da hora-aula.</a:t>
            </a:r>
            <a:endParaRPr/>
          </a:p>
        </p:txBody>
      </p:sp>
      <p:pic>
        <p:nvPicPr>
          <p:cNvPr id="340" name="Google Shape;3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25" y="2137875"/>
            <a:ext cx="8549350" cy="11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/>
          <p:nvPr>
            <p:ph type="title"/>
          </p:nvPr>
        </p:nvSpPr>
        <p:spPr>
          <a:xfrm>
            <a:off x="52181" y="35679"/>
            <a:ext cx="7611000" cy="50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2"/>
          <p:cNvSpPr txBox="1"/>
          <p:nvPr>
            <p:ph idx="1" type="body"/>
          </p:nvPr>
        </p:nvSpPr>
        <p:spPr>
          <a:xfrm>
            <a:off x="156188" y="712063"/>
            <a:ext cx="8832000" cy="409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687" y="1553728"/>
            <a:ext cx="9269376" cy="24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"/>
          <p:cNvSpPr txBox="1"/>
          <p:nvPr>
            <p:ph type="ctrTitle"/>
          </p:nvPr>
        </p:nvSpPr>
        <p:spPr>
          <a:xfrm>
            <a:off x="1817105" y="1779158"/>
            <a:ext cx="55098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onsolas"/>
              <a:buNone/>
            </a:pPr>
            <a:r>
              <a:rPr lang="pt-BR"/>
              <a:t>Exercícios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/>
          <p:nvPr/>
        </p:nvSpPr>
        <p:spPr>
          <a:xfrm>
            <a:off x="0" y="-1"/>
            <a:ext cx="7663200" cy="5454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1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Tuplas x Listas</a:t>
            </a:r>
            <a:endParaRPr sz="1100"/>
          </a:p>
        </p:txBody>
      </p:sp>
      <p:sp>
        <p:nvSpPr>
          <p:cNvPr id="156" name="Google Shape;156;p17"/>
          <p:cNvSpPr/>
          <p:nvPr/>
        </p:nvSpPr>
        <p:spPr>
          <a:xfrm>
            <a:off x="2286000" y="1498379"/>
            <a:ext cx="45720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587" y="1216625"/>
            <a:ext cx="5857875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/>
          <p:nvPr/>
        </p:nvSpPr>
        <p:spPr>
          <a:xfrm>
            <a:off x="1698587" y="939625"/>
            <a:ext cx="5726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Métodos de uma Lista</a:t>
            </a:r>
            <a:endParaRPr sz="1100"/>
          </a:p>
        </p:txBody>
      </p:sp>
    </p:spTree>
  </p:cSld>
  <p:clrMapOvr>
    <a:masterClrMapping/>
  </p:clrMapOvr>
  <p:transition spd="med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 txBox="1"/>
          <p:nvPr>
            <p:ph type="title"/>
          </p:nvPr>
        </p:nvSpPr>
        <p:spPr>
          <a:xfrm>
            <a:off x="856804" y="154484"/>
            <a:ext cx="51462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None/>
            </a:pPr>
            <a:r>
              <a:rPr lang="pt-BR"/>
              <a:t>Exercícios - tuplas e dict</a:t>
            </a:r>
            <a:endParaRPr/>
          </a:p>
        </p:txBody>
      </p:sp>
      <p:sp>
        <p:nvSpPr>
          <p:cNvPr id="358" name="Google Shape;358;p44"/>
          <p:cNvSpPr txBox="1"/>
          <p:nvPr>
            <p:ph idx="1" type="body"/>
          </p:nvPr>
        </p:nvSpPr>
        <p:spPr>
          <a:xfrm>
            <a:off x="191275" y="1263000"/>
            <a:ext cx="8639700" cy="3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10832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7777"/>
              <a:buAutoNum type="arabicPeriod"/>
            </a:pPr>
            <a:r>
              <a:rPr lang="pt-BR">
                <a:solidFill>
                  <a:schemeClr val="dk1"/>
                </a:solidFill>
              </a:rPr>
              <a:t>Escreva uma função que recebe uma tupla e retorna True se o primeiro elemento for igual ao último elemento da tupla.</a:t>
            </a:r>
            <a:endParaRPr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7777"/>
              <a:buAutoNum type="arabicPeriod"/>
            </a:pPr>
            <a:r>
              <a:rPr lang="pt-BR">
                <a:solidFill>
                  <a:schemeClr val="dk1"/>
                </a:solidFill>
              </a:rPr>
              <a:t>Escreva a função opera que recebe uma tupla com uma string e dois números; se a string for ’SOMA’, retorna a soma dos dois números, se for ’MULT’, retorna a multiplicação, se for ’DIV’, retorna a divisão, se for ’SUB’, retorna a subtração, se não for nenhuma das anteriores retorna None</a:t>
            </a:r>
            <a:endParaRPr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7777"/>
              <a:buAutoNum type="arabicPeriod"/>
            </a:pPr>
            <a:r>
              <a:rPr lang="pt-BR">
                <a:solidFill>
                  <a:schemeClr val="dk1"/>
                </a:solidFill>
              </a:rPr>
              <a:t>Crie um dicionário vazio ‘semana’ e o complete com uma chave para cada dia da semana, tendo como seu valor uma lista com as aulas que você tem nesse dia (sábado e domingo recebem listas vazias, ou você tem aula?).</a:t>
            </a:r>
            <a:endParaRPr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7777"/>
              <a:buAutoNum type="arabicPeriod"/>
            </a:pPr>
            <a:r>
              <a:rPr lang="pt-BR">
                <a:solidFill>
                  <a:schemeClr val="dk1"/>
                </a:solidFill>
              </a:rPr>
              <a:t>Escreva uma função que conta a quantidade de vogais em um texto e armazena tal quantidade em um dicionário, onde a chave é a vogal considerada. </a:t>
            </a:r>
            <a:endParaRPr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Clr>
                <a:schemeClr val="dk1"/>
              </a:buClr>
              <a:buSzPct val="77777"/>
              <a:buAutoNum type="arabicPeriod"/>
            </a:pPr>
            <a:r>
              <a:rPr lang="pt-BR">
                <a:solidFill>
                  <a:schemeClr val="dk1"/>
                </a:solidFill>
              </a:rPr>
              <a:t>Escreva um programa que lê duas notas de vários alunos e armazena tais notas em um dicionário, onde a chave é o nome do aluno. A entrada de dados deve terminar quando for lida uma string vazia como nome. Escreva uma função que retorna a média do aluno, dado seu nome.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>
            <p:ph type="title"/>
          </p:nvPr>
        </p:nvSpPr>
        <p:spPr>
          <a:xfrm>
            <a:off x="856804" y="154484"/>
            <a:ext cx="51462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nsolas"/>
              <a:buNone/>
            </a:pPr>
            <a:r>
              <a:rPr lang="pt-BR"/>
              <a:t>Exercícios - funções</a:t>
            </a:r>
            <a:endParaRPr/>
          </a:p>
        </p:txBody>
      </p:sp>
      <p:sp>
        <p:nvSpPr>
          <p:cNvPr id="364" name="Google Shape;364;p45"/>
          <p:cNvSpPr txBox="1"/>
          <p:nvPr>
            <p:ph idx="1" type="body"/>
          </p:nvPr>
        </p:nvSpPr>
        <p:spPr>
          <a:xfrm>
            <a:off x="116900" y="1305375"/>
            <a:ext cx="5653500" cy="3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pt-BR" sz="1430">
                <a:solidFill>
                  <a:schemeClr val="dk1"/>
                </a:solidFill>
              </a:rPr>
              <a:t>6. </a:t>
            </a:r>
            <a:r>
              <a:rPr lang="pt-BR" sz="1430">
                <a:solidFill>
                  <a:schemeClr val="dk1"/>
                </a:solidFill>
              </a:rPr>
              <a:t>Faça um programa que lê 3 notas de um aluno no semestre, calcula sua média a partir de uma função e informa se o aluno está aprovado (media &gt;= 7) ou reprovado (media &lt; 7)</a:t>
            </a:r>
            <a:endParaRPr sz="14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430">
                <a:solidFill>
                  <a:schemeClr val="dk1"/>
                </a:solidFill>
              </a:rPr>
              <a:t>7. Faça um programa que leia a variação da distância percorrida por um carro e a variação de tempo que ele levou para percorrer o trajeto e calcula, a partir de uma função, a velocidade média do veículo; Velocidade media = (Km final – km inicial) / (hora final – hora inicial)</a:t>
            </a:r>
            <a:endParaRPr sz="14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327">
                <a:solidFill>
                  <a:schemeClr val="dk1"/>
                </a:solidFill>
              </a:rPr>
              <a:t>8. Faça um programa que leia dois números reais e um símbolo que identifique uma operação matemática (+, -, *, /), submetendo-os para a função calculadora (crie a função). A função deverá efetuar um cálculo entre os dois números submetidos, baseado no símbolo digitado;</a:t>
            </a:r>
            <a:endParaRPr sz="132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327">
                <a:solidFill>
                  <a:schemeClr val="dk1"/>
                </a:solidFill>
              </a:rPr>
              <a:t>9. Faça um programa que receba dois números e execute as operações listadas a seguir, de acordo com a escolha do usuário (crie uma função para cada opção)</a:t>
            </a:r>
            <a:endParaRPr sz="132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2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327">
              <a:solidFill>
                <a:schemeClr val="dk1"/>
              </a:solidFill>
            </a:endParaRPr>
          </a:p>
        </p:txBody>
      </p:sp>
      <p:graphicFrame>
        <p:nvGraphicFramePr>
          <p:cNvPr id="365" name="Google Shape;365;p45"/>
          <p:cNvGraphicFramePr/>
          <p:nvPr/>
        </p:nvGraphicFramePr>
        <p:xfrm>
          <a:off x="5770397" y="23615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{42D506D6-A9E6-4C75-98DB-E374095791C2}</a:tableStyleId>
              </a:tblPr>
              <a:tblGrid>
                <a:gridCol w="966050"/>
                <a:gridCol w="2495775"/>
              </a:tblGrid>
              <a:tr h="11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none" cap="none" strike="noStrike"/>
                        <a:t>CÓDIGO</a:t>
                      </a:r>
                      <a:endParaRPr sz="7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/>
                        <a:t>OPERAÇÃO</a:t>
                      </a:r>
                      <a:endParaRPr sz="900"/>
                    </a:p>
                  </a:txBody>
                  <a:tcPr marT="34300" marB="34300" marR="68600" marL="68600"/>
                </a:tc>
              </a:tr>
              <a:tr h="117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 u="none" cap="none" strike="noStrike"/>
                        <a:t>1</a:t>
                      </a:r>
                      <a:endParaRPr sz="10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u="none" cap="none" strike="noStrike"/>
                        <a:t>Média entre os números digitados</a:t>
                      </a:r>
                      <a:endParaRPr/>
                    </a:p>
                  </a:txBody>
                  <a:tcPr marT="34300" marB="34300" marR="68600" marL="68600"/>
                </a:tc>
              </a:tr>
              <a:tr h="11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</a:t>
                      </a:r>
                      <a:endParaRPr sz="9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Diferença do maior pelo menor</a:t>
                      </a:r>
                      <a:endParaRPr sz="800"/>
                    </a:p>
                  </a:txBody>
                  <a:tcPr marT="34300" marB="34300" marR="68600" marL="68600"/>
                </a:tc>
              </a:tr>
              <a:tr h="133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3</a:t>
                      </a:r>
                      <a:endParaRPr sz="8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Produto entre os números digitados</a:t>
                      </a:r>
                      <a:endParaRPr sz="800"/>
                    </a:p>
                  </a:txBody>
                  <a:tcPr marT="34300" marB="34300" marR="68600" marL="68600"/>
                </a:tc>
              </a:tr>
              <a:tr h="10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 sz="7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Divisão do primeiro</a:t>
                      </a:r>
                      <a:r>
                        <a:rPr lang="pt-BR"/>
                        <a:t> pelo segundo</a:t>
                      </a:r>
                      <a:endParaRPr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/>
        </p:nvSpPr>
        <p:spPr>
          <a:xfrm>
            <a:off x="283264" y="768394"/>
            <a:ext cx="86709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Considere a tupla abaixo:</a:t>
            </a:r>
            <a:endParaRPr sz="1100"/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indexar os elementos de uma tupla, fazemos:</a:t>
            </a:r>
            <a:endParaRPr sz="1100"/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recuperar uma faixa de elementos, fazemos:</a:t>
            </a:r>
            <a:endParaRPr sz="1100"/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b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0" y="-1"/>
            <a:ext cx="7663200" cy="5454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Tuplas x Listas</a:t>
            </a:r>
            <a:endParaRPr sz="1100"/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632" y="2023654"/>
            <a:ext cx="4087368" cy="93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609" y="1066908"/>
            <a:ext cx="4685443" cy="21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7609" y="3691588"/>
            <a:ext cx="4021413" cy="821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/>
        </p:nvSpPr>
        <p:spPr>
          <a:xfrm>
            <a:off x="283264" y="768394"/>
            <a:ext cx="86709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Considere a tupla abaixo:</a:t>
            </a:r>
            <a:endParaRPr sz="1100"/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contar os elementos presentes em uma tupla, fazemos:</a:t>
            </a:r>
            <a:endParaRPr sz="1100"/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Valores dispersos são automaticamente atribuídos a uma tupla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 combinar elementos/objetos distintos em uma tupla.</a:t>
            </a:r>
            <a:endParaRPr sz="1100"/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b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0" y="-1"/>
            <a:ext cx="7663200" cy="5454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Tuplas x Listas</a:t>
            </a:r>
            <a:endParaRPr sz="1100"/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609" y="1066908"/>
            <a:ext cx="4685443" cy="21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609" y="2073408"/>
            <a:ext cx="2429447" cy="498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7609" y="3096533"/>
            <a:ext cx="1713527" cy="732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2745" y="4354083"/>
            <a:ext cx="4888040" cy="568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/>
        </p:nvSpPr>
        <p:spPr>
          <a:xfrm>
            <a:off x="283264" y="768394"/>
            <a:ext cx="86709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Considere a tupla abaixo:</a:t>
            </a:r>
            <a:endParaRPr sz="1100"/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 manipular sobre os índices de uma tupla:</a:t>
            </a:r>
            <a:endParaRPr sz="1100"/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elementos de uma tupla são imutáveis:</a:t>
            </a:r>
            <a:endParaRPr sz="1100"/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b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0" y="-1"/>
            <a:ext cx="7663200" cy="5454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Tuplas x Listas</a:t>
            </a:r>
            <a:endParaRPr sz="1100"/>
          </a:p>
        </p:txBody>
      </p:sp>
      <p:pic>
        <p:nvPicPr>
          <p:cNvPr id="184" name="Google Shape;18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609" y="1066908"/>
            <a:ext cx="4685443" cy="21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609" y="2026913"/>
            <a:ext cx="5475078" cy="133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7605" y="4105040"/>
            <a:ext cx="5320784" cy="888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Dicionários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/>
          <p:nvPr/>
        </p:nvSpPr>
        <p:spPr>
          <a:xfrm>
            <a:off x="0" y="-1"/>
            <a:ext cx="7663200" cy="5454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Dicionários</a:t>
            </a:r>
            <a:endParaRPr sz="1100"/>
          </a:p>
        </p:txBody>
      </p:sp>
      <p:sp>
        <p:nvSpPr>
          <p:cNvPr id="197" name="Google Shape;197;p22"/>
          <p:cNvSpPr txBox="1"/>
          <p:nvPr/>
        </p:nvSpPr>
        <p:spPr>
          <a:xfrm>
            <a:off x="283264" y="768394"/>
            <a:ext cx="86709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8415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Considere a situação em que você precisa guardar informações de nomes e telefones de seus amigos, além de poder consultar os telefones de todas estas pessoas.</a:t>
            </a:r>
            <a:endParaRPr sz="1100"/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BR" sz="1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Como guardar estas informações (nome e telefone)?</a:t>
            </a:r>
            <a:endParaRPr sz="1100"/>
          </a:p>
          <a:p>
            <a:pPr indent="-18415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BR" sz="1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Como recuperar o telefone de uma dada pessoa? </a:t>
            </a:r>
            <a:endParaRPr sz="1100"/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b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2286000" y="1498379"/>
            <a:ext cx="45720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iolo de Agenda Telefônica Para Imprimir Calendário 2019 e 2020 ..." id="199" name="Google Shape;1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3810" y="2811588"/>
            <a:ext cx="3166928" cy="1900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>
            <a:off x="0" y="-1"/>
            <a:ext cx="7663200" cy="545400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Dicionários</a:t>
            </a:r>
            <a:endParaRPr sz="1100"/>
          </a:p>
        </p:txBody>
      </p:sp>
      <p:sp>
        <p:nvSpPr>
          <p:cNvPr id="205" name="Google Shape;205;p23"/>
          <p:cNvSpPr txBox="1"/>
          <p:nvPr/>
        </p:nvSpPr>
        <p:spPr>
          <a:xfrm>
            <a:off x="283264" y="768394"/>
            <a:ext cx="86709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84150" lvl="0" marL="177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Dicionários são estruturas para armazenar dados. Não são sequências como strings, listas e tuplas.</a:t>
            </a:r>
            <a:endParaRPr sz="1100"/>
          </a:p>
          <a:p>
            <a:pPr indent="-18415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mapeamentos formados por pares de [chave − valor].</a:t>
            </a:r>
            <a:endParaRPr sz="1100"/>
          </a:p>
          <a:p>
            <a:pPr indent="-7620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Chave1 → Conteúdo1</a:t>
            </a:r>
            <a:endParaRPr sz="1100"/>
          </a:p>
          <a:p>
            <a:pPr indent="0" lvl="1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Chave2 → Conteúdo2</a:t>
            </a:r>
            <a:endParaRPr sz="1100"/>
          </a:p>
          <a:p>
            <a:pPr indent="0" lvl="1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Chave3 → Conteúdo3</a:t>
            </a:r>
            <a:endParaRPr sz="1100"/>
          </a:p>
          <a:p>
            <a:pPr indent="0" lvl="1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· · ·</a:t>
            </a:r>
            <a:endParaRPr sz="1100"/>
          </a:p>
          <a:p>
            <a:pPr indent="-88900" lvl="1" marL="5207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Representam uma coleção não ordenada de valores onde cada valor é referenciado através de sua chave.</a:t>
            </a:r>
            <a:endParaRPr sz="1100"/>
          </a:p>
          <a:p>
            <a:pPr indent="-18415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forma grosseira podemos dizer que um dicionário é uma lista que podemos acessar seus elementos através de strings. </a:t>
            </a:r>
            <a:endParaRPr sz="1100"/>
          </a:p>
          <a:p>
            <a:pPr indent="-18415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Notação: </a:t>
            </a:r>
            <a:endParaRPr sz="1100"/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meuDicionario = { </a:t>
            </a:r>
            <a:r>
              <a:rPr lang="pt-BR" sz="1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chave1: conteúdo1</a:t>
            </a: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1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chave2: conteúdo2</a:t>
            </a: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..., </a:t>
            </a:r>
            <a:r>
              <a:rPr lang="pt-BR" sz="1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chaveN: conteúdoN </a:t>
            </a:r>
            <a: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100"/>
          </a:p>
          <a:p>
            <a:pPr indent="-184150" lvl="0" marL="1778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br>
              <a:rPr lang="pt-B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2286000" y="1498379"/>
            <a:ext cx="45720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