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88825"/>
  <p:notesSz cx="6858000" cy="9144000"/>
  <p:embeddedFontLst>
    <p:embeddedFont>
      <p:font typeface="Corbel"/>
      <p:regular r:id="rId32"/>
      <p:bold r:id="rId33"/>
      <p:italic r:id="rId34"/>
      <p:boldItalic r:id="rId35"/>
    </p:embeddedFont>
    <p:embeddedFont>
      <p:font typeface="Old Standard TT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9" roundtripDataSignature="AMtx7mhB8uxQ8nJ3TwpLcTUDqd2nJfhY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rbel-bold.fntdata"/><Relationship Id="rId10" Type="http://schemas.openxmlformats.org/officeDocument/2006/relationships/slide" Target="slides/slide5.xml"/><Relationship Id="rId32" Type="http://schemas.openxmlformats.org/officeDocument/2006/relationships/font" Target="fonts/Corbel-regular.fntdata"/><Relationship Id="rId13" Type="http://schemas.openxmlformats.org/officeDocument/2006/relationships/slide" Target="slides/slide8.xml"/><Relationship Id="rId35" Type="http://schemas.openxmlformats.org/officeDocument/2006/relationships/font" Target="fonts/Corbel-boldItalic.fntdata"/><Relationship Id="rId12" Type="http://schemas.openxmlformats.org/officeDocument/2006/relationships/slide" Target="slides/slide7.xml"/><Relationship Id="rId34" Type="http://schemas.openxmlformats.org/officeDocument/2006/relationships/font" Target="fonts/Corbel-italic.fntdata"/><Relationship Id="rId15" Type="http://schemas.openxmlformats.org/officeDocument/2006/relationships/slide" Target="slides/slide10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9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06ae923bc_0_1008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06ae923bc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06ae923bc_0_1013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e06ae923bc_0_1013:notes"/>
          <p:cNvSpPr/>
          <p:nvPr>
            <p:ph idx="2" type="sldImg"/>
          </p:nvPr>
        </p:nvSpPr>
        <p:spPr>
          <a:xfrm>
            <a:off x="379194" y="685783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06ae923bc_0_1024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e06ae923bc_0_1024:notes"/>
          <p:cNvSpPr/>
          <p:nvPr>
            <p:ph idx="2" type="sldImg"/>
          </p:nvPr>
        </p:nvSpPr>
        <p:spPr>
          <a:xfrm>
            <a:off x="379194" y="685783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06ae923bc_0_1035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e06ae923bc_0_1035:notes"/>
          <p:cNvSpPr/>
          <p:nvPr>
            <p:ph idx="2" type="sldImg"/>
          </p:nvPr>
        </p:nvSpPr>
        <p:spPr>
          <a:xfrm>
            <a:off x="379194" y="685783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42b92cac4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42b92c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f42b92cac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42b92cac4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42b92ca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f42b92cac4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06ae923bc_0_11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e06ae923bc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e06ae923bc_0_11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06ae923bc_0_881"/>
          <p:cNvSpPr/>
          <p:nvPr/>
        </p:nvSpPr>
        <p:spPr>
          <a:xfrm>
            <a:off x="0" y="133"/>
            <a:ext cx="121887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ge06ae923bc_0_881"/>
          <p:cNvCxnSpPr/>
          <p:nvPr/>
        </p:nvCxnSpPr>
        <p:spPr>
          <a:xfrm>
            <a:off x="855689" y="4796667"/>
            <a:ext cx="520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e06ae923bc_0_881"/>
          <p:cNvSpPr txBox="1"/>
          <p:nvPr>
            <p:ph type="ctrTitle"/>
          </p:nvPr>
        </p:nvSpPr>
        <p:spPr>
          <a:xfrm>
            <a:off x="683422" y="2524400"/>
            <a:ext cx="108219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ge06ae923bc_0_881"/>
          <p:cNvSpPr txBox="1"/>
          <p:nvPr>
            <p:ph idx="1" type="subTitle"/>
          </p:nvPr>
        </p:nvSpPr>
        <p:spPr>
          <a:xfrm>
            <a:off x="683422" y="5120852"/>
            <a:ext cx="10821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" name="Google Shape;18;ge06ae923bc_0_88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6ae923bc_0_911"/>
          <p:cNvSpPr/>
          <p:nvPr/>
        </p:nvSpPr>
        <p:spPr>
          <a:xfrm>
            <a:off x="6094413" y="-33"/>
            <a:ext cx="60945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e06ae923bc_0_911"/>
          <p:cNvCxnSpPr/>
          <p:nvPr/>
        </p:nvCxnSpPr>
        <p:spPr>
          <a:xfrm>
            <a:off x="6704487" y="5994000"/>
            <a:ext cx="915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ge06ae923bc_0_911"/>
          <p:cNvSpPr txBox="1"/>
          <p:nvPr>
            <p:ph type="title"/>
          </p:nvPr>
        </p:nvSpPr>
        <p:spPr>
          <a:xfrm>
            <a:off x="353908" y="1843133"/>
            <a:ext cx="53922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2" name="Google Shape;132;ge06ae923bc_0_911"/>
          <p:cNvSpPr txBox="1"/>
          <p:nvPr>
            <p:ph idx="1" type="subTitle"/>
          </p:nvPr>
        </p:nvSpPr>
        <p:spPr>
          <a:xfrm>
            <a:off x="353908" y="3692001"/>
            <a:ext cx="5392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3" name="Google Shape;133;ge06ae923bc_0_911"/>
          <p:cNvSpPr txBox="1"/>
          <p:nvPr>
            <p:ph idx="2" type="body"/>
          </p:nvPr>
        </p:nvSpPr>
        <p:spPr>
          <a:xfrm>
            <a:off x="6584285" y="965600"/>
            <a:ext cx="51147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4" name="Google Shape;134;ge06ae923bc_0_91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06ae923bc_0_918"/>
          <p:cNvSpPr txBox="1"/>
          <p:nvPr>
            <p:ph idx="1" type="body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7" name="Google Shape;137;ge06ae923bc_0_918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06ae923bc_0_925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e06ae923bc_0_927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descr="Gráfico de linhas" id="21" name="Google Shape;21;ge06ae923bc_0_927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" name="Google Shape;22;ge06ae923bc_0_927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ge06ae923bc_0_927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ge06ae923bc_0_927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ge06ae923bc_0_927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ge06ae923bc_0_927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ge06ae923bc_0_927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ge06ae923bc_0_927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ge06ae923bc_0_927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ge06ae923bc_0_927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ge06ae923bc_0_927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ge06ae923bc_0_927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ge06ae923bc_0_927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ge06ae923bc_0_927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ge06ae923bc_0_927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ge06ae923bc_0_927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ge06ae923bc_0_927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ge06ae923bc_0_927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ge06ae923bc_0_927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ge06ae923bc_0_927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ge06ae923bc_0_927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ge06ae923bc_0_927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ge06ae923bc_0_927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ge06ae923bc_0_927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ge06ae923bc_0_927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ge06ae923bc_0_927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ge06ae923bc_0_927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ge06ae923bc_0_927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ge06ae923bc_0_927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ge06ae923bc_0_927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ge06ae923bc_0_927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ge06ae923bc_0_927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ge06ae923bc_0_927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ge06ae923bc_0_927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ge06ae923bc_0_927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ge06ae923bc_0_927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ge06ae923bc_0_927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ge06ae923bc_0_927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ge06ae923bc_0_927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ge06ae923bc_0_927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ge06ae923bc_0_927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ge06ae923bc_0_927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ge06ae923bc_0_927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ge06ae923bc_0_927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ge06ae923bc_0_927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ge06ae923bc_0_927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ge06ae923bc_0_927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ge06ae923bc_0_927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ge06ae923bc_0_927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ge06ae923bc_0_927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ge06ae923bc_0_927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ge06ae923bc_0_927"/>
            <p:cNvSpPr/>
            <p:nvPr/>
          </p:nvSpPr>
          <p:spPr>
            <a:xfrm>
              <a:off x="1562100" y="1514475"/>
              <a:ext cx="9563103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ge06ae923bc_0_927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ge06ae923bc_0_927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ge06ae923bc_0_927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ge06ae923bc_0_927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ge06ae923bc_0_927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ge06ae923bc_0_927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ge06ae923bc_0_927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ge06ae923bc_0_927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ge06ae923bc_0_927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ge06ae923bc_0_927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ge06ae923bc_0_927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ge06ae923bc_0_927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ge06ae923bc_0_927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ge06ae923bc_0_927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ge06ae923bc_0_927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ge06ae923bc_0_927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ge06ae923bc_0_927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ge06ae923bc_0_927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ge06ae923bc_0_927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ge06ae923bc_0_927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ge06ae923bc_0_927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ge06ae923bc_0_927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ge06ae923bc_0_927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96" name="Google Shape;96;ge06ae923bc_0_927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55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302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/>
            </a:lvl4pPr>
            <a:lvl5pPr indent="-3302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/>
            </a:lvl5pPr>
            <a:lvl6pPr indent="-3302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/>
            </a:lvl6pPr>
            <a:lvl7pPr indent="-3302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/>
            </a:lvl7pPr>
            <a:lvl8pPr indent="-3302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/>
            </a:lvl8pPr>
            <a:lvl9pPr indent="-3302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97" name="Google Shape;97;ge06ae923bc_0_927"/>
          <p:cNvSpPr txBox="1"/>
          <p:nvPr>
            <p:ph idx="11" type="ftr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ge06ae923bc_0_927"/>
          <p:cNvSpPr txBox="1"/>
          <p:nvPr>
            <p:ph idx="10" type="dt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ge06ae923bc_0_927"/>
          <p:cNvSpPr txBox="1"/>
          <p:nvPr>
            <p:ph idx="12" type="sldNum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06ae923bc_0_921"/>
          <p:cNvSpPr txBox="1"/>
          <p:nvPr>
            <p:ph hasCustomPrompt="1" type="title"/>
          </p:nvPr>
        </p:nvSpPr>
        <p:spPr>
          <a:xfrm>
            <a:off x="415492" y="1386200"/>
            <a:ext cx="113577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102" name="Google Shape;102;ge06ae923bc_0_921"/>
          <p:cNvSpPr txBox="1"/>
          <p:nvPr>
            <p:ph idx="1" type="body"/>
          </p:nvPr>
        </p:nvSpPr>
        <p:spPr>
          <a:xfrm>
            <a:off x="415492" y="4304567"/>
            <a:ext cx="11357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3" name="Google Shape;103;ge06ae923bc_0_92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ge06ae923bc_0_887"/>
          <p:cNvCxnSpPr/>
          <p:nvPr/>
        </p:nvCxnSpPr>
        <p:spPr>
          <a:xfrm>
            <a:off x="855689" y="4796667"/>
            <a:ext cx="5202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e06ae923bc_0_887"/>
          <p:cNvSpPr txBox="1"/>
          <p:nvPr>
            <p:ph type="title"/>
          </p:nvPr>
        </p:nvSpPr>
        <p:spPr>
          <a:xfrm>
            <a:off x="683422" y="2524400"/>
            <a:ext cx="108219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7" name="Google Shape;107;ge06ae923bc_0_887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6ae923bc_0_891"/>
          <p:cNvSpPr/>
          <p:nvPr/>
        </p:nvSpPr>
        <p:spPr>
          <a:xfrm>
            <a:off x="0" y="6727600"/>
            <a:ext cx="121887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06ae923bc_0_891"/>
          <p:cNvSpPr txBox="1"/>
          <p:nvPr>
            <p:ph type="title"/>
          </p:nvPr>
        </p:nvSpPr>
        <p:spPr>
          <a:xfrm>
            <a:off x="415492" y="593367"/>
            <a:ext cx="11357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1" name="Google Shape;111;ge06ae923bc_0_891"/>
          <p:cNvSpPr txBox="1"/>
          <p:nvPr>
            <p:ph idx="1" type="body"/>
          </p:nvPr>
        </p:nvSpPr>
        <p:spPr>
          <a:xfrm>
            <a:off x="415492" y="1562133"/>
            <a:ext cx="113577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2" name="Google Shape;112;ge06ae923bc_0_89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06ae923bc_0_896"/>
          <p:cNvSpPr txBox="1"/>
          <p:nvPr>
            <p:ph type="title"/>
          </p:nvPr>
        </p:nvSpPr>
        <p:spPr>
          <a:xfrm>
            <a:off x="415492" y="593367"/>
            <a:ext cx="11357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5" name="Google Shape;115;ge06ae923bc_0_896"/>
          <p:cNvSpPr txBox="1"/>
          <p:nvPr>
            <p:ph idx="1" type="body"/>
          </p:nvPr>
        </p:nvSpPr>
        <p:spPr>
          <a:xfrm>
            <a:off x="415492" y="1562233"/>
            <a:ext cx="53319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6" name="Google Shape;116;ge06ae923bc_0_896"/>
          <p:cNvSpPr txBox="1"/>
          <p:nvPr>
            <p:ph idx="2" type="body"/>
          </p:nvPr>
        </p:nvSpPr>
        <p:spPr>
          <a:xfrm>
            <a:off x="6441522" y="1562233"/>
            <a:ext cx="53319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7" name="Google Shape;117;ge06ae923bc_0_896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06ae923bc_0_901"/>
          <p:cNvSpPr txBox="1"/>
          <p:nvPr>
            <p:ph type="title"/>
          </p:nvPr>
        </p:nvSpPr>
        <p:spPr>
          <a:xfrm>
            <a:off x="415492" y="593367"/>
            <a:ext cx="11357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0" name="Google Shape;120;ge06ae923bc_0_90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06ae923bc_0_904"/>
          <p:cNvSpPr txBox="1"/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3" name="Google Shape;123;ge06ae923bc_0_904"/>
          <p:cNvSpPr txBox="1"/>
          <p:nvPr>
            <p:ph idx="1" type="body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4" name="Google Shape;124;ge06ae923bc_0_904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6ae923bc_0_908"/>
          <p:cNvSpPr txBox="1"/>
          <p:nvPr>
            <p:ph type="title"/>
          </p:nvPr>
        </p:nvSpPr>
        <p:spPr>
          <a:xfrm>
            <a:off x="653496" y="701800"/>
            <a:ext cx="74700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ge06ae923bc_0_908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06ae923bc_0_877"/>
          <p:cNvSpPr txBox="1"/>
          <p:nvPr>
            <p:ph type="title"/>
          </p:nvPr>
        </p:nvSpPr>
        <p:spPr>
          <a:xfrm>
            <a:off x="415492" y="593367"/>
            <a:ext cx="11357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11" name="Google Shape;11;ge06ae923bc_0_877"/>
          <p:cNvSpPr txBox="1"/>
          <p:nvPr>
            <p:ph idx="1" type="body"/>
          </p:nvPr>
        </p:nvSpPr>
        <p:spPr>
          <a:xfrm>
            <a:off x="415492" y="1562133"/>
            <a:ext cx="113577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  <a:defRPr b="0" i="0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12" name="Google Shape;12;ge06ae923bc_0_877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06ae923bc_0_1008"/>
          <p:cNvSpPr txBox="1"/>
          <p:nvPr>
            <p:ph type="ctrTitle"/>
          </p:nvPr>
        </p:nvSpPr>
        <p:spPr>
          <a:xfrm>
            <a:off x="910992" y="3365867"/>
            <a:ext cx="14425499" cy="27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pt-BR"/>
              <a:t>Strings e arquivos </a:t>
            </a:r>
            <a:endParaRPr/>
          </a:p>
        </p:txBody>
      </p:sp>
      <p:sp>
        <p:nvSpPr>
          <p:cNvPr id="145" name="Google Shape;145;ge06ae923bc_0_1008"/>
          <p:cNvSpPr txBox="1"/>
          <p:nvPr>
            <p:ph idx="1" type="subTitle"/>
          </p:nvPr>
        </p:nvSpPr>
        <p:spPr>
          <a:xfrm>
            <a:off x="910992" y="6827803"/>
            <a:ext cx="14425499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ctrTitle"/>
          </p:nvPr>
        </p:nvSpPr>
        <p:spPr>
          <a:xfrm>
            <a:off x="1629916" y="2924944"/>
            <a:ext cx="82809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pt-BR"/>
              <a:t>Acessando arquivos em Python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Acessando arquivos</a:t>
            </a:r>
            <a:endParaRPr/>
          </a:p>
        </p:txBody>
      </p:sp>
      <p:sp>
        <p:nvSpPr>
          <p:cNvPr id="222" name="Google Shape;222;p5"/>
          <p:cNvSpPr txBox="1"/>
          <p:nvPr>
            <p:ph idx="1" type="body"/>
          </p:nvPr>
        </p:nvSpPr>
        <p:spPr>
          <a:xfrm>
            <a:off x="1522414" y="18748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Utilizamos a função </a:t>
            </a:r>
            <a:r>
              <a:rPr lang="pt-BR" sz="2800">
                <a:solidFill>
                  <a:srgbClr val="FFFF00"/>
                </a:solidFill>
              </a:rPr>
              <a:t>open() </a:t>
            </a:r>
            <a:r>
              <a:rPr lang="pt-BR" sz="2800"/>
              <a:t>para acessar um arquivo em Python. Sintaxe de acesso para </a:t>
            </a:r>
            <a:r>
              <a:rPr lang="pt-BR" sz="2800">
                <a:solidFill>
                  <a:srgbClr val="FFFF00"/>
                </a:solidFill>
              </a:rPr>
              <a:t>escrita</a:t>
            </a:r>
            <a:r>
              <a:rPr lang="pt-BR" sz="2800"/>
              <a:t>: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pt-BR" sz="2800"/>
              <a:t>Se o arquivo não existir, será criado um novo arquivo com o nome e extensão indicados na função;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pt-BR" sz="2800"/>
              <a:t>Se o arquivo já existir, seu conteúdo será apagado e substituído pelo novo conteúdo a ser adicionado;</a:t>
            </a:r>
            <a:endParaRPr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2061964" y="2924944"/>
            <a:ext cx="7848872" cy="7200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open(‘nome.txt’, ‘w’);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Acessando arquivos</a:t>
            </a:r>
            <a:endParaRPr/>
          </a:p>
        </p:txBody>
      </p:sp>
      <p:sp>
        <p:nvSpPr>
          <p:cNvPr id="230" name="Google Shape;230;p6"/>
          <p:cNvSpPr txBox="1"/>
          <p:nvPr>
            <p:ph idx="1" type="body"/>
          </p:nvPr>
        </p:nvSpPr>
        <p:spPr>
          <a:xfrm>
            <a:off x="1674469" y="1772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Sintaxe de acesso para escrita (2ª forma):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pt-BR" sz="2800"/>
              <a:t>Se o arquivo não existir, será criado um novo arquivo com o nome e extensão indicados na função;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pt-BR" sz="2800"/>
              <a:t>Se o arquivo já existir, os dados a serem adicionados serão acrescentados aos já existentes;</a:t>
            </a:r>
            <a:endParaRPr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1" name="Google Shape;231;p6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2061964" y="2420888"/>
            <a:ext cx="7848872" cy="7200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open(‘nome.txt’, ‘a’);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Acessando arquivos</a:t>
            </a:r>
            <a:endParaRPr/>
          </a:p>
        </p:txBody>
      </p:sp>
      <p:sp>
        <p:nvSpPr>
          <p:cNvPr id="238" name="Google Shape;238;p7"/>
          <p:cNvSpPr txBox="1"/>
          <p:nvPr>
            <p:ph idx="1" type="body"/>
          </p:nvPr>
        </p:nvSpPr>
        <p:spPr>
          <a:xfrm>
            <a:off x="1687911" y="1772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Sintaxe de acesso para leitura: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pt-BR" sz="2800"/>
              <a:t>Se o arquivo não existir, retorna uma mensagem de erro;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pt-BR" sz="2800"/>
              <a:t>Se o arquivo já existir, fornecerá dados para leitura;</a:t>
            </a:r>
            <a:endParaRPr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9" name="Google Shape;239;p7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2061964" y="2420888"/>
            <a:ext cx="7848872" cy="7200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open(‘nome.txt’, ‘r’);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ctrTitle"/>
          </p:nvPr>
        </p:nvSpPr>
        <p:spPr>
          <a:xfrm>
            <a:off x="1629916" y="2924944"/>
            <a:ext cx="835292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pt-BR"/>
              <a:t>Escrevendo dados em arquivos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/>
              <a:t>Escrevendo dados em arquivos</a:t>
            </a:r>
            <a:endParaRPr/>
          </a:p>
        </p:txBody>
      </p:sp>
      <p:sp>
        <p:nvSpPr>
          <p:cNvPr id="251" name="Google Shape;251;p9"/>
          <p:cNvSpPr txBox="1"/>
          <p:nvPr>
            <p:ph idx="1" type="body"/>
          </p:nvPr>
        </p:nvSpPr>
        <p:spPr>
          <a:xfrm>
            <a:off x="1681236" y="1772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Utilizamos a função </a:t>
            </a:r>
            <a:r>
              <a:rPr lang="pt-BR" sz="2800">
                <a:solidFill>
                  <a:srgbClr val="FFFF00"/>
                </a:solidFill>
              </a:rPr>
              <a:t>write() </a:t>
            </a:r>
            <a:r>
              <a:rPr lang="pt-BR" sz="2800"/>
              <a:t>para escrever dados em um arquivo. Exemplo: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○"/>
            </a:pPr>
            <a:r>
              <a:rPr lang="pt-BR" sz="2400"/>
              <a:t>Após a inserção dos dados, a função </a:t>
            </a:r>
            <a:r>
              <a:rPr lang="pt-BR" sz="2400">
                <a:solidFill>
                  <a:srgbClr val="FFFF00"/>
                </a:solidFill>
              </a:rPr>
              <a:t>close() </a:t>
            </a:r>
            <a:r>
              <a:rPr lang="pt-BR" sz="2400"/>
              <a:t>deverá ser utilizada para que a gravação seja realizada com sucesso;</a:t>
            </a:r>
            <a:endParaRPr/>
          </a:p>
        </p:txBody>
      </p:sp>
      <p:sp>
        <p:nvSpPr>
          <p:cNvPr id="252" name="Google Shape;252;p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2061964" y="2780928"/>
            <a:ext cx="7848872" cy="23042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open(‘dados.txt’, ‘w’)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 = ‘Álvaro’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arquivo.write(nome)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arquivo.close()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ctrTitle"/>
          </p:nvPr>
        </p:nvSpPr>
        <p:spPr>
          <a:xfrm>
            <a:off x="1629916" y="2996952"/>
            <a:ext cx="734441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pt-BR"/>
              <a:t>Lendo arquivos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Lendo arquivos</a:t>
            </a:r>
            <a:endParaRPr/>
          </a:p>
        </p:txBody>
      </p:sp>
      <p:sp>
        <p:nvSpPr>
          <p:cNvPr id="264" name="Google Shape;264;p11"/>
          <p:cNvSpPr txBox="1"/>
          <p:nvPr>
            <p:ph idx="1" type="body"/>
          </p:nvPr>
        </p:nvSpPr>
        <p:spPr>
          <a:xfrm>
            <a:off x="1701924" y="1856643"/>
            <a:ext cx="896448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pt-BR" sz="3200"/>
              <a:t>Python fornece 3 funções para a leitura de dados em arquivos:</a:t>
            </a:r>
            <a:endParaRPr/>
          </a:p>
          <a:p>
            <a:pPr indent="-1219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3200"/>
              <a:buChar char="○"/>
            </a:pPr>
            <a:r>
              <a:rPr lang="pt-BR" sz="3200">
                <a:solidFill>
                  <a:srgbClr val="FFFF00"/>
                </a:solidFill>
              </a:rPr>
              <a:t>read()</a:t>
            </a:r>
            <a:r>
              <a:rPr lang="pt-BR" sz="3200"/>
              <a:t>: Retorna </a:t>
            </a:r>
            <a:r>
              <a:rPr lang="pt-BR" sz="3200">
                <a:solidFill>
                  <a:srgbClr val="FFFF00"/>
                </a:solidFill>
              </a:rPr>
              <a:t>todo o conteúdo </a:t>
            </a:r>
            <a:r>
              <a:rPr lang="pt-BR" sz="3200"/>
              <a:t>de um arquivo;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3200"/>
              <a:buChar char="○"/>
            </a:pPr>
            <a:r>
              <a:rPr lang="pt-BR" sz="3200">
                <a:solidFill>
                  <a:srgbClr val="FFFF00"/>
                </a:solidFill>
              </a:rPr>
              <a:t>readline()</a:t>
            </a:r>
            <a:r>
              <a:rPr lang="pt-BR" sz="3200"/>
              <a:t>: Retorna </a:t>
            </a:r>
            <a:r>
              <a:rPr lang="pt-BR" sz="3200">
                <a:solidFill>
                  <a:srgbClr val="FFFF00"/>
                </a:solidFill>
              </a:rPr>
              <a:t>uma linha </a:t>
            </a:r>
            <a:r>
              <a:rPr lang="pt-BR" sz="3200"/>
              <a:t>do arquivo por vez;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rgbClr val="FFFF00"/>
              </a:buClr>
              <a:buSzPts val="3200"/>
              <a:buChar char="○"/>
            </a:pPr>
            <a:r>
              <a:rPr lang="pt-BR" sz="3200">
                <a:solidFill>
                  <a:srgbClr val="FFFF00"/>
                </a:solidFill>
              </a:rPr>
              <a:t>readlines()</a:t>
            </a:r>
            <a:r>
              <a:rPr lang="pt-BR" sz="3200"/>
              <a:t>: Retorna </a:t>
            </a:r>
            <a:r>
              <a:rPr lang="pt-BR" sz="3200">
                <a:solidFill>
                  <a:srgbClr val="FFFF00"/>
                </a:solidFill>
              </a:rPr>
              <a:t>uma lista</a:t>
            </a:r>
            <a:r>
              <a:rPr lang="pt-BR" sz="3200"/>
              <a:t>, onde cada elemento é uma linha do arquivo;</a:t>
            </a:r>
            <a:endParaRPr/>
          </a:p>
        </p:txBody>
      </p:sp>
      <p:sp>
        <p:nvSpPr>
          <p:cNvPr id="265" name="Google Shape;265;p1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/>
              <a:t>Lendo arquivos</a:t>
            </a:r>
            <a:endParaRPr/>
          </a:p>
        </p:txBody>
      </p:sp>
      <p:sp>
        <p:nvSpPr>
          <p:cNvPr id="271" name="Google Shape;271;p12"/>
          <p:cNvSpPr txBox="1"/>
          <p:nvPr>
            <p:ph idx="1" type="body"/>
          </p:nvPr>
        </p:nvSpPr>
        <p:spPr>
          <a:xfrm>
            <a:off x="1642155" y="18748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Exemplo - Uso da função </a:t>
            </a:r>
            <a:r>
              <a:rPr lang="pt-BR" sz="2800">
                <a:solidFill>
                  <a:srgbClr val="FFFF00"/>
                </a:solidFill>
              </a:rPr>
              <a:t>read()</a:t>
            </a:r>
            <a:r>
              <a:rPr lang="pt-BR" sz="2800"/>
              <a:t>: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2022883" y="2780928"/>
            <a:ext cx="7848872" cy="23042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open(‘dados.txt’, ‘r’)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dados = arquivo.read()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print(dados)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arquivo.close()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/>
              <a:t>Lendo arquivos</a:t>
            </a:r>
            <a:endParaRPr/>
          </a:p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1681236" y="185009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Exemplo - Uso da função </a:t>
            </a:r>
            <a:r>
              <a:rPr lang="pt-BR" sz="2800">
                <a:solidFill>
                  <a:srgbClr val="FFFF00"/>
                </a:solidFill>
              </a:rPr>
              <a:t>readline()</a:t>
            </a:r>
            <a:r>
              <a:rPr lang="pt-BR" sz="2800"/>
              <a:t>: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2061964" y="2564904"/>
            <a:ext cx="7848872" cy="30963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open(‘dados.txt’, ‘r’)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linha1 = arquivo.readline()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linha2 = arquivo.readline()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print(linha1)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print(linha2)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arquivo.close()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6ae923bc_0_1013"/>
          <p:cNvSpPr/>
          <p:nvPr/>
        </p:nvSpPr>
        <p:spPr>
          <a:xfrm>
            <a:off x="0" y="0"/>
            <a:ext cx="12183300" cy="9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06ae923bc_0_1013"/>
          <p:cNvSpPr/>
          <p:nvPr/>
        </p:nvSpPr>
        <p:spPr>
          <a:xfrm>
            <a:off x="0" y="0"/>
            <a:ext cx="12183300" cy="49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06ae923bc_0_1013"/>
          <p:cNvSpPr/>
          <p:nvPr/>
        </p:nvSpPr>
        <p:spPr>
          <a:xfrm>
            <a:off x="0" y="493524"/>
            <a:ext cx="12183300" cy="100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06ae923bc_0_1013"/>
          <p:cNvSpPr txBox="1"/>
          <p:nvPr/>
        </p:nvSpPr>
        <p:spPr>
          <a:xfrm>
            <a:off x="1650863" y="816841"/>
            <a:ext cx="4235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são imutáveis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06ae923bc_0_1013"/>
          <p:cNvSpPr txBox="1"/>
          <p:nvPr>
            <p:ph idx="12" type="sldNum"/>
          </p:nvPr>
        </p:nvSpPr>
        <p:spPr>
          <a:xfrm>
            <a:off x="11222748" y="6652610"/>
            <a:ext cx="814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ge06ae923bc_0_1013"/>
          <p:cNvSpPr txBox="1"/>
          <p:nvPr/>
        </p:nvSpPr>
        <p:spPr>
          <a:xfrm>
            <a:off x="1577393" y="1269622"/>
            <a:ext cx="9761100" cy="3096900"/>
          </a:xfrm>
          <a:prstGeom prst="rect">
            <a:avLst/>
          </a:prstGeom>
          <a:solidFill>
            <a:srgbClr val="18181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615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 </a:t>
            </a:r>
            <a:r>
              <a:rPr b="1" i="0" lang="pt-BR" sz="20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"hello"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1" i="0" lang="pt-BR" sz="20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"world"	</a:t>
            </a:r>
            <a:r>
              <a:rPr b="1" i="1" lang="pt-BR" sz="20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concatenacao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20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’helloworld’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s = </a:t>
            </a:r>
            <a:r>
              <a:rPr b="1" i="0" lang="pt-BR" sz="20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’hello’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s[0] = </a:t>
            </a:r>
            <a:r>
              <a:rPr b="1" i="0" lang="pt-BR" sz="20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’j’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3924300" rtl="0" algn="l">
              <a:lnSpc>
                <a:spcPct val="11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ERRO!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sn = </a:t>
            </a:r>
            <a:r>
              <a:rPr b="1" i="0" lang="pt-BR" sz="20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’j’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s[1:]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7912100" rtl="0" algn="l">
              <a:lnSpc>
                <a:spcPct val="11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sn  </a:t>
            </a:r>
            <a:r>
              <a:rPr b="1" i="0" lang="pt-BR" sz="20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’jello’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06ae923bc_0_1013"/>
          <p:cNvSpPr txBox="1"/>
          <p:nvPr/>
        </p:nvSpPr>
        <p:spPr>
          <a:xfrm>
            <a:off x="1577398" y="4261000"/>
            <a:ext cx="91275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 (start:end)</a:t>
            </a:r>
            <a:br>
              <a:rPr b="1" i="0" lang="pt-B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→ inicia do 0</a:t>
            </a:r>
            <a:br>
              <a:rPr b="1" i="0" lang="pt-B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→ intervalo aberto (&lt;) (vai até o índice digitado, sem incluí-lo)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/>
              <a:t>Lendo arquivos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623648" y="1772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Exemplo - Uso da função </a:t>
            </a:r>
            <a:r>
              <a:rPr lang="pt-BR" sz="2800">
                <a:solidFill>
                  <a:srgbClr val="FFFF00"/>
                </a:solidFill>
              </a:rPr>
              <a:t>readlines()</a:t>
            </a:r>
            <a:r>
              <a:rPr lang="pt-BR" sz="2800"/>
              <a:t>: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147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2004376" y="2636912"/>
            <a:ext cx="7848872" cy="30963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open(“dados.txt”, “r”)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linhas = arquivo.readlines()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linha in linhas: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print(linha)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arquivo.close()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1629916" y="2996952"/>
            <a:ext cx="734441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pt-BR"/>
              <a:t>Exercícios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Faça um programa que leia o nome de 3 pessoas, cadastrando-as em um arquivo. Em seguida, o programa deverá exibir, a partir do arquivo, o nome das 3 pessoas cadastradas; </a:t>
            </a:r>
            <a:endParaRPr sz="2800"/>
          </a:p>
          <a:p>
            <a:pPr indent="-274320" lvl="0" marL="27432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Depois faça o mesmo só com a segunda pessoa</a:t>
            </a:r>
            <a:endParaRPr sz="2800"/>
          </a:p>
          <a:p>
            <a:pPr indent="-274320" lvl="0" marL="27432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 </a:t>
            </a:r>
            <a:endParaRPr/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pt-BR" sz="3200"/>
              <a:t>Agenda telefônica (Cadastro) - Faça um programa que: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pt-BR" sz="2800"/>
              <a:t>Receba o nome e o telefone de 3 pessoas;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pt-BR" sz="2800"/>
              <a:t>Crie um arquivo (com o primeiro nome de cada pessoa) para cada pessoa e escreva o nome e o telefone no mesmo;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</a:pPr>
            <a:r>
              <a:rPr lang="pt-BR" sz="2400"/>
              <a:t>O nome deverá ficar na primeira linha do arquivo;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</a:pPr>
            <a:r>
              <a:rPr lang="pt-BR" sz="2400"/>
              <a:t>O telefone deverá ficar na segunda linha do arquivo;  </a:t>
            </a:r>
            <a:endParaRPr/>
          </a:p>
        </p:txBody>
      </p:sp>
      <p:sp>
        <p:nvSpPr>
          <p:cNvPr id="308" name="Google Shape;308;p18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pt-BR" sz="3200"/>
              <a:t>Agenda telefônica (Listagem) - Faça um programa que:</a:t>
            </a:r>
            <a:endParaRPr/>
          </a:p>
          <a:p>
            <a:pPr indent="-711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sz="3200"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pt-BR" sz="2800"/>
              <a:t>Receba o nome do arquivo a ser lido;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pt-BR" sz="2800"/>
              <a:t>Leia o arquivo indicado pelo usuário (a partir do nome do arquivo);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800"/>
              <a:buChar char="○"/>
            </a:pPr>
            <a:r>
              <a:rPr lang="pt-BR" sz="2800"/>
              <a:t>Exiba o nome e o telefone cadastrados no mesmo;  </a:t>
            </a:r>
            <a:endParaRPr/>
          </a:p>
        </p:txBody>
      </p:sp>
      <p:sp>
        <p:nvSpPr>
          <p:cNvPr id="315" name="Google Shape;315;p1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701924" y="18748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Sistema Acadêmico (Cadastro) - Faça um programa que: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pt-BR" sz="2400"/>
              <a:t>Receba o nome e 3 notas de 4 alunos;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pt-BR" sz="2400"/>
              <a:t>Receba o nome do arquivo a ser criado;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pt-BR" sz="2400"/>
              <a:t>Crie um arquivo (com o nome do arquivo indicado pelo usuário) para cada aluno e escreva as informações digitadas pelo usuário no mesmo;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</a:pPr>
            <a:r>
              <a:rPr lang="pt-BR" sz="2000"/>
              <a:t>O nome deverá ficar na primeira linha do arquivo;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000"/>
              <a:buChar char="■"/>
            </a:pPr>
            <a:r>
              <a:rPr lang="pt-BR" sz="2000"/>
              <a:t>A primeira nota deverá ficar na segunda linha do arquivo, a segunda na terceira linha e a terceira na quarta;  </a:t>
            </a:r>
            <a:endParaRPr/>
          </a:p>
        </p:txBody>
      </p:sp>
      <p:sp>
        <p:nvSpPr>
          <p:cNvPr id="322" name="Google Shape;322;p20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pt-BR" sz="2800"/>
              <a:t>Sistema acadêmico (Cálculo de Média) - Faça um programa que: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pt-BR" sz="2400"/>
              <a:t>Receba o nome do arquivo a ser lido;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pt-BR" sz="2400"/>
              <a:t>Leia o arquivo indicado pelo usuário (a partir do nome do arquivo);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○"/>
            </a:pPr>
            <a:r>
              <a:rPr lang="pt-BR" sz="2400"/>
              <a:t>Exiba o nome do aluno, sua média no semestre e se o mesmo está aprovado ou reprovado (considere que a média da faculdade é 7,0);  </a:t>
            </a:r>
            <a:endParaRPr/>
          </a:p>
        </p:txBody>
      </p:sp>
      <p:sp>
        <p:nvSpPr>
          <p:cNvPr id="329" name="Google Shape;329;p2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06ae923bc_0_1024"/>
          <p:cNvSpPr/>
          <p:nvPr/>
        </p:nvSpPr>
        <p:spPr>
          <a:xfrm>
            <a:off x="0" y="0"/>
            <a:ext cx="12183300" cy="9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06ae923bc_0_1024"/>
          <p:cNvSpPr/>
          <p:nvPr/>
        </p:nvSpPr>
        <p:spPr>
          <a:xfrm>
            <a:off x="0" y="0"/>
            <a:ext cx="12183300" cy="49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06ae923bc_0_1024"/>
          <p:cNvSpPr/>
          <p:nvPr/>
        </p:nvSpPr>
        <p:spPr>
          <a:xfrm>
            <a:off x="0" y="493524"/>
            <a:ext cx="12183300" cy="100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e06ae923bc_0_1024"/>
          <p:cNvSpPr/>
          <p:nvPr/>
        </p:nvSpPr>
        <p:spPr>
          <a:xfrm>
            <a:off x="1310112" y="940817"/>
            <a:ext cx="191100" cy="143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06ae923bc_0_1024"/>
          <p:cNvSpPr txBox="1"/>
          <p:nvPr/>
        </p:nvSpPr>
        <p:spPr>
          <a:xfrm>
            <a:off x="1650863" y="772363"/>
            <a:ext cx="9595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700">
            <a:spAutoFit/>
          </a:bodyPr>
          <a:lstStyle/>
          <a:p>
            <a:pPr indent="0" lvl="0" marL="38100" marR="1270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operador ’+’ não converte automaticamente números ou</a:t>
            </a:r>
            <a:r>
              <a:rPr b="1" lang="pt-BR" sz="2300">
                <a:solidFill>
                  <a:schemeClr val="dk1"/>
                </a:solidFill>
              </a:rPr>
              <a:t> </a:t>
            </a:r>
            <a:r>
              <a:rPr b="1" i="0" lang="pt-B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outros  tipos em strings.	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1270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função str() converte valores para sua representação em string.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e06ae923bc_0_1024"/>
          <p:cNvSpPr txBox="1"/>
          <p:nvPr>
            <p:ph idx="12" type="sldNum"/>
          </p:nvPr>
        </p:nvSpPr>
        <p:spPr>
          <a:xfrm>
            <a:off x="11222748" y="6652610"/>
            <a:ext cx="814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7" name="Google Shape;167;ge06ae923bc_0_1024"/>
          <p:cNvSpPr txBox="1"/>
          <p:nvPr/>
        </p:nvSpPr>
        <p:spPr>
          <a:xfrm>
            <a:off x="1577393" y="2246152"/>
            <a:ext cx="9761100" cy="2418600"/>
          </a:xfrm>
          <a:prstGeom prst="rect">
            <a:avLst/>
          </a:prstGeom>
          <a:solidFill>
            <a:srgbClr val="18181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615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pi = 3.14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3924300" rtl="0" algn="l">
              <a:lnSpc>
                <a:spcPct val="11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text = </a:t>
            </a:r>
            <a:r>
              <a:rPr b="1" i="0" lang="pt-BR" sz="17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’o valor de pi </a:t>
            </a:r>
            <a:r>
              <a:rPr b="1" lang="pt-BR" sz="1700">
                <a:solidFill>
                  <a:srgbClr val="3185F6"/>
                </a:solidFill>
              </a:rPr>
              <a:t>é</a:t>
            </a:r>
            <a:r>
              <a:rPr b="1" i="0" lang="pt-BR" sz="17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 = ’ </a:t>
            </a: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pi  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3924300" rtl="0" algn="l">
              <a:lnSpc>
                <a:spcPct val="11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3924300" rtl="0" algn="l">
              <a:lnSpc>
                <a:spcPct val="11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Traceback (most recent call last):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 </a:t>
            </a:r>
            <a:r>
              <a:rPr b="1" i="0" lang="pt-BR" sz="17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"&lt;stdin&gt;"</a:t>
            </a: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line 1, </a:t>
            </a:r>
            <a:r>
              <a:rPr b="1" i="0" lang="pt-BR" sz="1700" u="none" cap="none" strike="noStrike">
                <a:solidFill>
                  <a:srgbClr val="FF7E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&lt;module&gt;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TypeError: cannot concatenate </a:t>
            </a:r>
            <a:r>
              <a:rPr b="1" i="0" lang="pt-BR" sz="17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’str’ </a:t>
            </a:r>
            <a:r>
              <a:rPr b="1" i="0" lang="pt-BR" sz="1700" u="none" cap="none" strike="noStrike">
                <a:solidFill>
                  <a:srgbClr val="FF7E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pt-BR" sz="17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’float’ </a:t>
            </a: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text = </a:t>
            </a:r>
            <a:r>
              <a:rPr b="1" i="0" lang="pt-BR" sz="17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’o valor de pi eh = ’ </a:t>
            </a: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0" lang="pt-BR" sz="1700" u="none" cap="none" strike="noStrike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(pi)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06ae923bc_0_1035"/>
          <p:cNvSpPr/>
          <p:nvPr/>
        </p:nvSpPr>
        <p:spPr>
          <a:xfrm>
            <a:off x="0" y="0"/>
            <a:ext cx="12183300" cy="9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06ae923bc_0_1035"/>
          <p:cNvSpPr/>
          <p:nvPr/>
        </p:nvSpPr>
        <p:spPr>
          <a:xfrm>
            <a:off x="0" y="0"/>
            <a:ext cx="12183300" cy="49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06ae923bc_0_1035"/>
          <p:cNvSpPr/>
          <p:nvPr/>
        </p:nvSpPr>
        <p:spPr>
          <a:xfrm>
            <a:off x="0" y="493524"/>
            <a:ext cx="12183300" cy="100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e06ae923bc_0_1035"/>
          <p:cNvSpPr/>
          <p:nvPr/>
        </p:nvSpPr>
        <p:spPr>
          <a:xfrm>
            <a:off x="647748" y="1019182"/>
            <a:ext cx="191100" cy="143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e06ae923bc_0_1035"/>
          <p:cNvSpPr txBox="1"/>
          <p:nvPr/>
        </p:nvSpPr>
        <p:spPr>
          <a:xfrm>
            <a:off x="988499" y="895232"/>
            <a:ext cx="4434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Formatadores especiais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06ae923bc_0_1035"/>
          <p:cNvSpPr txBox="1"/>
          <p:nvPr>
            <p:ph idx="12" type="sldNum"/>
          </p:nvPr>
        </p:nvSpPr>
        <p:spPr>
          <a:xfrm>
            <a:off x="10560387" y="3375843"/>
            <a:ext cx="814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8" name="Google Shape;178;ge06ae923bc_0_1035"/>
          <p:cNvSpPr txBox="1"/>
          <p:nvPr/>
        </p:nvSpPr>
        <p:spPr>
          <a:xfrm>
            <a:off x="915029" y="1301556"/>
            <a:ext cx="9761100" cy="2134200"/>
          </a:xfrm>
          <a:prstGeom prst="rect">
            <a:avLst/>
          </a:prstGeom>
          <a:solidFill>
            <a:srgbClr val="18181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615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text = </a:t>
            </a:r>
            <a:r>
              <a:rPr b="1" i="0" lang="pt-BR" sz="17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’o valor de pi eh = %f’ </a:t>
            </a: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 pi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1" i="0" lang="pt-BR" sz="1700" u="none" cap="none" strike="noStrike">
                <a:solidFill>
                  <a:srgbClr val="FF7E00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a = 10.2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i = 100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s = </a:t>
            </a:r>
            <a:r>
              <a:rPr b="1" i="0" lang="pt-BR" sz="17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’oi’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&gt;&gt;&gt; text = </a:t>
            </a:r>
            <a:r>
              <a:rPr b="1" i="0" lang="pt-BR" sz="1700" u="none" cap="none" strike="noStrike">
                <a:solidFill>
                  <a:srgbClr val="3185F6"/>
                </a:solidFill>
                <a:latin typeface="Arial"/>
                <a:ea typeface="Arial"/>
                <a:cs typeface="Arial"/>
                <a:sym typeface="Arial"/>
              </a:rPr>
              <a:t>"float=%f inteiro=%d string=%s" </a:t>
            </a:r>
            <a:r>
              <a:rPr b="1" i="0" lang="pt-B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 (a,i,s)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42b92cac4_0_0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se uma string está dentro de outra</a:t>
            </a:r>
            <a:endParaRPr/>
          </a:p>
        </p:txBody>
      </p:sp>
      <p:sp>
        <p:nvSpPr>
          <p:cNvPr id="185" name="Google Shape;185;gf42b92cac4_0_0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primeira </a:t>
            </a:r>
            <a:r>
              <a:rPr lang="pt-BR" sz="1650">
                <a:solidFill>
                  <a:srgbClr val="666666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50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650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"Digite a primeira string: "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50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segunda </a:t>
            </a:r>
            <a:r>
              <a:rPr lang="pt-BR" sz="1650">
                <a:solidFill>
                  <a:srgbClr val="666666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50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650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"Digite a segunda string: "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50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posição </a:t>
            </a:r>
            <a:r>
              <a:rPr lang="pt-BR" sz="1650">
                <a:solidFill>
                  <a:srgbClr val="666666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primeira</a:t>
            </a:r>
            <a:r>
              <a:rPr lang="pt-BR" sz="1650">
                <a:solidFill>
                  <a:srgbClr val="666666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find(segunda)</a:t>
            </a:r>
            <a:endParaRPr sz="1650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650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posição </a:t>
            </a:r>
            <a:r>
              <a:rPr lang="pt-BR" sz="1650">
                <a:solidFill>
                  <a:srgbClr val="666666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50">
                <a:solidFill>
                  <a:srgbClr val="666666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650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650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(f</a:t>
            </a:r>
            <a:r>
              <a:rPr lang="pt-BR" sz="1650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"'</a:t>
            </a:r>
            <a:r>
              <a:rPr b="1" lang="pt-BR" sz="1650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segunda</a:t>
            </a:r>
            <a:r>
              <a:rPr b="1" lang="pt-BR" sz="1650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1650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' não encontrada em '</a:t>
            </a:r>
            <a:r>
              <a:rPr b="1" lang="pt-BR" sz="1650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primeira</a:t>
            </a:r>
            <a:r>
              <a:rPr b="1" lang="pt-BR" sz="1650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1650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'"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50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650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650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650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(f</a:t>
            </a:r>
            <a:r>
              <a:rPr lang="pt-BR" sz="1650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lang="pt-BR" sz="1650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segunda</a:t>
            </a:r>
            <a:r>
              <a:rPr b="1" lang="pt-BR" sz="1650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1650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encontrada na posição </a:t>
            </a:r>
            <a:r>
              <a:rPr b="1" lang="pt-BR" sz="1650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posição</a:t>
            </a:r>
            <a:r>
              <a:rPr b="1" lang="pt-BR" sz="1650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1650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lang="pt-BR" sz="1650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primeira</a:t>
            </a:r>
            <a:r>
              <a:rPr b="1" lang="pt-BR" sz="1650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1650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pt-BR" sz="1650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50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2b92cac4_0_7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f42b92cac4_0_7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primeira </a:t>
            </a:r>
            <a:r>
              <a:rPr lang="pt-BR" sz="1308">
                <a:solidFill>
                  <a:srgbClr val="666666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308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308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"Digite a primeira string: "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segunda </a:t>
            </a:r>
            <a:r>
              <a:rPr lang="pt-BR" sz="1308">
                <a:solidFill>
                  <a:srgbClr val="666666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308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308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"Digite a segunda string: "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terceira </a:t>
            </a:r>
            <a:r>
              <a:rPr lang="pt-BR" sz="1308">
                <a:solidFill>
                  <a:srgbClr val="666666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308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""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i="1" lang="pt-BR" sz="1308">
                <a:solidFill>
                  <a:srgbClr val="40808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# Para cada letra na primeira string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b="1" lang="pt-BR" sz="1308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letra </a:t>
            </a:r>
            <a:r>
              <a:rPr b="1" lang="pt-BR" sz="1308">
                <a:solidFill>
                  <a:srgbClr val="AA22FF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primeira: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1" lang="pt-BR" sz="1308">
                <a:solidFill>
                  <a:srgbClr val="40808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# Se a letra está na segunda string (comum a ambas)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1" lang="pt-BR" sz="1308">
                <a:solidFill>
                  <a:srgbClr val="40808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# Para evitar repetidas, não deve estar na terceira.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pt-BR" sz="1308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letra </a:t>
            </a:r>
            <a:r>
              <a:rPr b="1" lang="pt-BR" sz="1308">
                <a:solidFill>
                  <a:srgbClr val="AA22FF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segunda </a:t>
            </a:r>
            <a:r>
              <a:rPr b="1" lang="pt-BR" sz="1308">
                <a:solidFill>
                  <a:srgbClr val="AA22FF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letra </a:t>
            </a:r>
            <a:r>
              <a:rPr b="1" lang="pt-BR" sz="1308">
                <a:solidFill>
                  <a:srgbClr val="AA22FF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308">
                <a:solidFill>
                  <a:srgbClr val="AA22FF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terceira: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    terceira </a:t>
            </a:r>
            <a:r>
              <a:rPr lang="pt-BR" sz="1308">
                <a:solidFill>
                  <a:srgbClr val="666666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letra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b="1" lang="pt-BR" sz="1308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terceira </a:t>
            </a:r>
            <a:r>
              <a:rPr lang="pt-BR" sz="1308">
                <a:solidFill>
                  <a:srgbClr val="666666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308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308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308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"Caracteres comuns não encontrados."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rPr b="1" lang="pt-BR" sz="1308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308">
                <a:solidFill>
                  <a:srgbClr val="008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(f</a:t>
            </a:r>
            <a:r>
              <a:rPr lang="pt-BR" sz="1308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"Caracteres em comum: </a:t>
            </a:r>
            <a:r>
              <a:rPr b="1" lang="pt-BR" sz="1308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terceira</a:t>
            </a:r>
            <a:r>
              <a:rPr b="1" lang="pt-BR" sz="1308">
                <a:solidFill>
                  <a:srgbClr val="BB668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pt-BR" sz="1308">
                <a:solidFill>
                  <a:srgbClr val="BA2121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pt-BR" sz="1308">
                <a:solidFill>
                  <a:srgbClr val="212529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308">
              <a:solidFill>
                <a:srgbClr val="212529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77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06ae923bc_0_1112"/>
          <p:cNvSpPr txBox="1"/>
          <p:nvPr>
            <p:ph type="title"/>
          </p:nvPr>
        </p:nvSpPr>
        <p:spPr>
          <a:xfrm>
            <a:off x="415492" y="1386200"/>
            <a:ext cx="113577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0000"/>
              <a:t>Funções em strings</a:t>
            </a:r>
            <a:endParaRPr sz="10000"/>
          </a:p>
        </p:txBody>
      </p:sp>
      <p:sp>
        <p:nvSpPr>
          <p:cNvPr id="199" name="Google Shape;199;ge06ae923bc_0_1112"/>
          <p:cNvSpPr txBox="1"/>
          <p:nvPr>
            <p:ph idx="1" type="body"/>
          </p:nvPr>
        </p:nvSpPr>
        <p:spPr>
          <a:xfrm>
            <a:off x="415492" y="4304567"/>
            <a:ext cx="11357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 txBox="1"/>
          <p:nvPr>
            <p:ph type="ctrTitle"/>
          </p:nvPr>
        </p:nvSpPr>
        <p:spPr>
          <a:xfrm>
            <a:off x="1701924" y="2924944"/>
            <a:ext cx="8208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pt-BR"/>
              <a:t>Leitura e Escrita de Arquivos em Python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Leitura e Escrita de Arquivos</a:t>
            </a:r>
            <a:endParaRPr/>
          </a:p>
        </p:txBody>
      </p:sp>
      <p:sp>
        <p:nvSpPr>
          <p:cNvPr id="210" name="Google Shape;210;p3"/>
          <p:cNvSpPr txBox="1"/>
          <p:nvPr>
            <p:ph idx="1" type="body"/>
          </p:nvPr>
        </p:nvSpPr>
        <p:spPr>
          <a:xfrm>
            <a:off x="1629916" y="1772816"/>
            <a:ext cx="88569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60984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2800"/>
              <a:t>Variáveis são voláteis (os dados são perdidos após o encerramento da aplicação);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800"/>
          </a:p>
          <a:p>
            <a:pPr indent="-260984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2800"/>
              <a:t>Arquivos podem armazenar dados processados por aplicações, mantendo-os mesmo após o encerramento dos mesmos;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800"/>
          </a:p>
          <a:p>
            <a:pPr indent="-260984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2800"/>
              <a:t>Python fornece funções para a manipulação de arquivos, tanto para a leitura quanto para a escrita;</a:t>
            </a:r>
            <a:endParaRPr/>
          </a:p>
          <a:p>
            <a:pPr indent="-1219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21920" lvl="0" marL="274320" rtl="0" algn="l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1" name="Google Shape;211;p3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2018-08-01T12:45:00Z</dcterms:created>
  <dc:creator>Thyago Maia Tavares de Farias</dc:creator>
</cp:coreProperties>
</file>