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350" r:id="rId3"/>
    <p:sldId id="355" r:id="rId4"/>
    <p:sldId id="354" r:id="rId5"/>
    <p:sldId id="356" r:id="rId6"/>
    <p:sldId id="358" r:id="rId7"/>
    <p:sldId id="3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44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91567-F01A-4C38-B5F8-386BF93C7983}" type="datetimeFigureOut">
              <a:rPr lang="pt-BR" smtClean="0"/>
              <a:t>21/11/2016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C1D22-D26E-494F-9262-EF111B4FF78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1332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C1D22-D26E-494F-9262-EF111B4FF783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887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5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68EB0-B4AF-4286-9F77-5A624DE2D883}" type="datetime1">
              <a:rPr lang="pt-BR" smtClean="0"/>
              <a:t>21/11/2016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134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37266-CB87-41CC-90B6-1D27615110D6}" type="datetime1">
              <a:rPr lang="pt-BR" smtClean="0"/>
              <a:t>21/11/2016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443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0B99-DDA1-43F7-A974-6E45BEB5CA4F}" type="datetime1">
              <a:rPr lang="pt-BR" smtClean="0"/>
              <a:t>21/11/2016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3082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2545-22F6-40D8-B624-48E74F16B0B9}" type="datetime1">
              <a:rPr lang="pt-BR" smtClean="0"/>
              <a:t>21/11/2016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7149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8E18-DA18-4247-BCC0-F8696FECC46A}" type="datetime1">
              <a:rPr lang="pt-BR" smtClean="0"/>
              <a:t>21/11/2016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5004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AE8ED-F083-4054-804D-B213BD12A646}" type="datetime1">
              <a:rPr lang="pt-BR" smtClean="0"/>
              <a:t>21/11/2016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86087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32F2-E8CF-45CD-B32F-77A3819BA82A}" type="datetime1">
              <a:rPr lang="pt-BR" smtClean="0"/>
              <a:t>21/11/2016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2479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4" y="609601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1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CE74-678A-4F67-B438-2CF55A823E0C}" type="datetime1">
              <a:rPr lang="pt-BR" smtClean="0"/>
              <a:t>21/11/2016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801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F4997-36D2-4DE8-B0F6-78CA00D4400C}" type="datetime1">
              <a:rPr lang="pt-BR" smtClean="0"/>
              <a:t>21/11/2016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50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9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40A74-3F0E-4E5C-93A8-723C8F5D4310}" type="datetime1">
              <a:rPr lang="pt-BR" smtClean="0"/>
              <a:t>21/11/2016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036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5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EB8D-C233-4CFE-ADBF-84EA6B69D46E}" type="datetime1">
              <a:rPr lang="pt-BR" smtClean="0"/>
              <a:t>21/11/2016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35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6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6" y="2737247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5" y="2737247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86627-BF45-460B-A418-A3ABAAF940BB}" type="datetime1">
              <a:rPr lang="pt-BR" smtClean="0"/>
              <a:t>21/11/2016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971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6100-4863-4422-924A-942E7A36A9D0}" type="datetime1">
              <a:rPr lang="pt-BR" smtClean="0"/>
              <a:t>21/11/2016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362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B060-3AA1-4029-941E-07D22572B356}" type="datetime1">
              <a:rPr lang="pt-BR" smtClean="0"/>
              <a:t>21/11/2016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851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2" y="514926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54D0-CCF2-4B45-9493-6D374680E26D}" type="datetime1">
              <a:rPr lang="pt-BR" smtClean="0"/>
              <a:t>21/11/2016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184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dirty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404B8-5CD9-444B-9A74-8E59925DB328}" type="datetime1">
              <a:rPr lang="pt-BR" smtClean="0"/>
              <a:t>21/11/2016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SQL Server - Professor Fernando Celoto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655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4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621EE-8B89-4CC3-9A36-3D779438E932}" type="datetime1">
              <a:rPr lang="pt-BR" smtClean="0"/>
              <a:t>21/11/2016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4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dirty="0"/>
              <a:t>SQL Server - Professor Fernando Celoto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4" y="604136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97BDB0-E66E-4674-B24C-19B9AE4831F3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021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2"/>
                </a:solidFill>
              </a:rPr>
              <a:t>COMANDOS SQL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TRIGGERS</a:t>
            </a:r>
          </a:p>
          <a:p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03664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621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TRIGGERS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62609" y="2133600"/>
            <a:ext cx="8611394" cy="3907763"/>
          </a:xfrm>
        </p:spPr>
        <p:txBody>
          <a:bodyPr>
            <a:normAutofit/>
          </a:bodyPr>
          <a:lstStyle/>
          <a:p>
            <a:r>
              <a:rPr lang="pt-BR" sz="2400" dirty="0"/>
              <a:t>Um Trigger (Gatilho) é um tipo especial de </a:t>
            </a:r>
            <a:r>
              <a:rPr lang="pt-BR" sz="2400" dirty="0" err="1"/>
              <a:t>Stored</a:t>
            </a:r>
            <a:r>
              <a:rPr lang="pt-BR" sz="2400" dirty="0"/>
              <a:t> Procedure que é executada automaticamente quando um usuário realiza uma operação de modificação de dados em uma tabela especificada.</a:t>
            </a:r>
          </a:p>
          <a:p>
            <a:r>
              <a:rPr lang="pt-BR" sz="2400" dirty="0"/>
              <a:t>As operações que podem disparar um trigger são:</a:t>
            </a:r>
          </a:p>
          <a:p>
            <a:r>
              <a:rPr lang="pt-BR" sz="2400" dirty="0"/>
              <a:t>INSERT</a:t>
            </a:r>
          </a:p>
          <a:p>
            <a:r>
              <a:rPr lang="pt-BR" sz="2400" dirty="0"/>
              <a:t>UPDATE</a:t>
            </a:r>
          </a:p>
          <a:p>
            <a:r>
              <a:rPr lang="pt-BR" sz="2400" dirty="0"/>
              <a:t>DELETE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333587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2621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TRIGGERS DML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62609" y="2133600"/>
            <a:ext cx="8611394" cy="3907763"/>
          </a:xfrm>
        </p:spPr>
        <p:txBody>
          <a:bodyPr>
            <a:normAutofit lnSpcReduction="10000"/>
          </a:bodyPr>
          <a:lstStyle/>
          <a:p>
            <a:r>
              <a:rPr lang="pt-BR" sz="3200" dirty="0"/>
              <a:t>OS triggers não são executados diretamente; disparam apenas em resposta a eventos como </a:t>
            </a:r>
            <a:r>
              <a:rPr lang="pt-BR" sz="3200" dirty="0" err="1"/>
              <a:t>Insert</a:t>
            </a:r>
            <a:r>
              <a:rPr lang="pt-BR" sz="3200" dirty="0"/>
              <a:t>, Update ou Delete em uma tabela.</a:t>
            </a:r>
          </a:p>
          <a:p>
            <a:r>
              <a:rPr lang="pt-BR" sz="3200" dirty="0"/>
              <a:t>No SQL Server, os triggers disparam uma vez para cada operação de modificação – e não uma vez por linha afetada (no Oracle há as duas opções)</a:t>
            </a:r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641057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MODOS DE DISPARO DE UM TRIGGER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/>
              <a:t>Um Trigger no SQL Server pode ser disparado de dois modos diferentes:</a:t>
            </a:r>
          </a:p>
          <a:p>
            <a:r>
              <a:rPr lang="pt-BR" sz="2400" dirty="0" err="1"/>
              <a:t>After</a:t>
            </a:r>
            <a:r>
              <a:rPr lang="pt-BR" sz="2400" dirty="0"/>
              <a:t> – O código presente no trigger é executado após todas as ações terem sido completadas na tabela especificada.</a:t>
            </a:r>
          </a:p>
          <a:p>
            <a:r>
              <a:rPr lang="pt-BR" sz="2400" dirty="0" err="1"/>
              <a:t>Instead</a:t>
            </a:r>
            <a:r>
              <a:rPr lang="pt-BR" sz="2400" dirty="0"/>
              <a:t> </a:t>
            </a:r>
            <a:r>
              <a:rPr lang="pt-BR" sz="2400" dirty="0" err="1"/>
              <a:t>Of</a:t>
            </a:r>
            <a:r>
              <a:rPr lang="pt-BR" sz="2400" dirty="0"/>
              <a:t> – O código presente no trigger é executado no lugar da operação que causou seu disparo.</a:t>
            </a:r>
          </a:p>
          <a:p>
            <a:endParaRPr lang="pt-BR" sz="2400" dirty="0"/>
          </a:p>
          <a:p>
            <a:r>
              <a:rPr lang="pt-BR" sz="2400" dirty="0"/>
              <a:t>A tabela a seguir compara os dois tipos de casos:</a:t>
            </a:r>
            <a:endParaRPr lang="pt-BR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</p:spTree>
    <p:extLst>
      <p:ext uri="{BB962C8B-B14F-4D97-AF65-F5344CB8AC3E}">
        <p14:creationId xmlns:p14="http://schemas.microsoft.com/office/powerpoint/2010/main" val="143894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COMPARAÇÃO ENTRE TRIGGERS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374509"/>
              </p:ext>
            </p:extLst>
          </p:nvPr>
        </p:nvGraphicFramePr>
        <p:xfrm>
          <a:off x="1382644" y="1276324"/>
          <a:ext cx="8127999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3542382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0021082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90557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CARACTERÍSTICA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INSTEAD 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AFTER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955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Declaração DML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Simulada,</a:t>
                      </a:r>
                      <a:r>
                        <a:rPr lang="pt-BR" baseline="0" dirty="0"/>
                        <a:t> mas não executada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Executada, mas pode ser revertida no trigger (</a:t>
                      </a:r>
                      <a:r>
                        <a:rPr lang="pt-BR" dirty="0" err="1"/>
                        <a:t>Roll</a:t>
                      </a:r>
                      <a:r>
                        <a:rPr lang="pt-BR" dirty="0"/>
                        <a:t> Back)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45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Timing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Antes das </a:t>
                      </a:r>
                      <a:r>
                        <a:rPr lang="pt-BR" dirty="0" err="1"/>
                        <a:t>Constraints</a:t>
                      </a:r>
                      <a:r>
                        <a:rPr lang="pt-BR" dirty="0"/>
                        <a:t> PK e 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Após a transação completa, mas antes do </a:t>
                      </a:r>
                      <a:r>
                        <a:rPr lang="pt-BR" dirty="0" err="1"/>
                        <a:t>commit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787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Nº de eventos por tabela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Múltiplos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52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Aplicável em </a:t>
                      </a:r>
                      <a:r>
                        <a:rPr lang="pt-BR" dirty="0" err="1"/>
                        <a:t>Views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78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Permite </a:t>
                      </a:r>
                      <a:r>
                        <a:rPr lang="pt-BR" dirty="0" err="1"/>
                        <a:t>Aninhamento</a:t>
                      </a:r>
                      <a:r>
                        <a:rPr lang="pt-BR" dirty="0"/>
                        <a:t>? (um</a:t>
                      </a:r>
                      <a:r>
                        <a:rPr lang="pt-BR" baseline="0" dirty="0"/>
                        <a:t> trigger dentro do outro)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Depende das opções do servidor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Depende das opções do servidor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518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É Recursivo? (pode chamar a si próprio)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Depende das opções do Banco</a:t>
                      </a:r>
                      <a:r>
                        <a:rPr lang="pt-BR" baseline="0" dirty="0"/>
                        <a:t> de Dados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605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827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DE TRANSAÇÕES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Para desenvolver triggers, é necessário conhecimento do fluxo geral da transação, para evitar conflitos entre triggers e </a:t>
            </a:r>
            <a:r>
              <a:rPr lang="pt-BR" sz="3200" dirty="0" err="1"/>
              <a:t>constraints</a:t>
            </a:r>
            <a:r>
              <a:rPr lang="pt-BR" sz="3200" dirty="0"/>
              <a:t>.</a:t>
            </a:r>
          </a:p>
          <a:p>
            <a:r>
              <a:rPr lang="pt-BR" sz="3200" dirty="0"/>
              <a:t>As transações se movem através de verificações e códigos na ordem mostrada no próximo slide. 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SQL Server - Professor Fernando Celoto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8831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solidFill>
                  <a:schemeClr val="accent2"/>
                </a:solidFill>
              </a:rPr>
              <a:t>FLUXO DE TRANSAÇÕES</a:t>
            </a: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2400" b="1" i="1" dirty="0"/>
              <a:t>SQL Server - Professor Fernando Celoto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3200" dirty="0"/>
              <a:t>Verificação de IDENTITY INSERT (se for IDENTITY é o próprio sistema que vai inserir os dados)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200" dirty="0"/>
              <a:t>Restrição (</a:t>
            </a:r>
            <a:r>
              <a:rPr lang="pt-BR" sz="3200" dirty="0" err="1"/>
              <a:t>Constraint</a:t>
            </a:r>
            <a:r>
              <a:rPr lang="pt-BR" sz="3200" dirty="0"/>
              <a:t>) de Nulos (</a:t>
            </a:r>
            <a:r>
              <a:rPr lang="pt-BR" sz="3200" dirty="0" err="1"/>
              <a:t>Null</a:t>
            </a:r>
            <a:r>
              <a:rPr lang="pt-BR" sz="32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200" dirty="0"/>
              <a:t>Checagem de tipos de dados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200" dirty="0"/>
              <a:t>Execução de triggers INSTEAD OF (a execução do DML para aqui, esse trigger não é recursivo)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200" dirty="0"/>
              <a:t>Restrição de Chave Primária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200" dirty="0"/>
              <a:t>Restrição “</a:t>
            </a:r>
            <a:r>
              <a:rPr lang="pt-BR" sz="3200" dirty="0" err="1"/>
              <a:t>Check</a:t>
            </a:r>
            <a:r>
              <a:rPr lang="pt-BR" sz="3200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200" dirty="0"/>
              <a:t>Restrição de Chave Estrangeira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200" dirty="0"/>
              <a:t>Execução do DML e atualização do log de transações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200" dirty="0"/>
              <a:t>Execução do trigger AFTER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200" dirty="0" err="1"/>
              <a:t>Commit</a:t>
            </a:r>
            <a:r>
              <a:rPr lang="pt-BR" sz="3200" dirty="0"/>
              <a:t> da transação (Confirmação)</a:t>
            </a:r>
          </a:p>
        </p:txBody>
      </p:sp>
    </p:spTree>
    <p:extLst>
      <p:ext uri="{BB962C8B-B14F-4D97-AF65-F5344CB8AC3E}">
        <p14:creationId xmlns:p14="http://schemas.microsoft.com/office/powerpoint/2010/main" val="30329392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2263</TotalTime>
  <Words>431</Words>
  <Application>Microsoft Office PowerPoint</Application>
  <PresentationFormat>Widescreen</PresentationFormat>
  <Paragraphs>63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Facetado</vt:lpstr>
      <vt:lpstr>COMANDOS SQL</vt:lpstr>
      <vt:lpstr>TRIGGERS</vt:lpstr>
      <vt:lpstr>TRIGGERS DML</vt:lpstr>
      <vt:lpstr>MODOS DE DISPARO DE UM TRIGGER</vt:lpstr>
      <vt:lpstr>COMPARAÇÃO ENTRE TRIGGERS</vt:lpstr>
      <vt:lpstr>FLUXO DE TRANSAÇÕES</vt:lpstr>
      <vt:lpstr>FLUXO DE TRANSAÇÕES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COMANDOS SQL</dc:title>
  <dc:creator>Fernando Celoto</dc:creator>
  <cp:lastModifiedBy>Fernando Celoto</cp:lastModifiedBy>
  <cp:revision>163</cp:revision>
  <dcterms:created xsi:type="dcterms:W3CDTF">2016-08-15T00:17:48Z</dcterms:created>
  <dcterms:modified xsi:type="dcterms:W3CDTF">2016-11-21T19:19:48Z</dcterms:modified>
</cp:coreProperties>
</file>