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69" r:id="rId5"/>
    <p:sldId id="273" r:id="rId6"/>
    <p:sldId id="274" r:id="rId7"/>
    <p:sldId id="275" r:id="rId8"/>
    <p:sldId id="276" r:id="rId9"/>
    <p:sldId id="277" r:id="rId10"/>
    <p:sldId id="278" r:id="rId11"/>
    <p:sldId id="282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05/09/2016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05/09/2016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05/09/2016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05/09/2016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05/09/2016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05/09/2016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05/09/2016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05/09/2016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Consulta com </a:t>
            </a:r>
            <a:r>
              <a:rPr lang="pt-BR" dirty="0" err="1"/>
              <a:t>Between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JOINS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 palavra JOIN é usada para obter dados provenientes de duas ou mais tabelas, baseado em um relacionamento entre colunas nestas tabelas.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67469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3994482" y="2391507"/>
            <a:ext cx="2054087" cy="326407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pic>
        <p:nvPicPr>
          <p:cNvPr id="1026" name="Picture 2" descr="http://www.colegioweb.com.br/wp-content/uploads/2012/05/intersec%C3%A7%C3%A3o-de-conjunto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38" y="2083044"/>
            <a:ext cx="5792460" cy="38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378308" y="3639641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40855" y="3639641"/>
            <a:ext cx="623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414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JOINS -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600" dirty="0"/>
              <a:t>INNER JOIN: Retorna linhas quando houver pelo menos uma correspondência em ambas as tabelas.</a:t>
            </a:r>
          </a:p>
          <a:p>
            <a:endParaRPr lang="pt-BR" sz="3600" dirty="0"/>
          </a:p>
          <a:p>
            <a:r>
              <a:rPr lang="pt-BR" sz="3600" dirty="0"/>
              <a:t>OUTER JOIN: Retorna linhas mesmo quando não houver pelo menos uma correspondência em uma das tabelas (ou ambas). O OUTER JOIN divide-se em LEFT JOIN, RIGHT JOIN e FULL JOIN.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09472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colunas</a:t>
            </a:r>
          </a:p>
          <a:p>
            <a:pPr marL="0" indent="0">
              <a:buNone/>
            </a:pPr>
            <a:r>
              <a:rPr lang="pt-BR" dirty="0"/>
              <a:t>FROM tabela1</a:t>
            </a:r>
          </a:p>
          <a:p>
            <a:pPr marL="0" indent="0">
              <a:buNone/>
            </a:pPr>
            <a:r>
              <a:rPr lang="pt-BR" dirty="0"/>
              <a:t>INNER JOIN tabela2</a:t>
            </a:r>
          </a:p>
          <a:p>
            <a:pPr marL="0" indent="0">
              <a:buNone/>
            </a:pPr>
            <a:r>
              <a:rPr lang="pt-BR" dirty="0"/>
              <a:t>ON tabela1.coluna=tabela2.coluna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/>
              <a:t>SELECT * FROM </a:t>
            </a:r>
            <a:r>
              <a:rPr lang="pt-BR" dirty="0" err="1"/>
              <a:t>tbl_Livro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INNER JOIN </a:t>
            </a:r>
            <a:r>
              <a:rPr lang="pt-BR" dirty="0" err="1"/>
              <a:t>tbl_Autores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tbl_Livro.ID_Autor</a:t>
            </a:r>
            <a:r>
              <a:rPr lang="pt-BR" dirty="0"/>
              <a:t>=</a:t>
            </a:r>
            <a:r>
              <a:rPr lang="pt-BR" dirty="0" err="1"/>
              <a:t>tbl_Autores.ID_Autor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57220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 – Mais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tbl_Livro.Nome_Livro</a:t>
            </a:r>
            <a:r>
              <a:rPr lang="pt-BR" dirty="0"/>
              <a:t>, </a:t>
            </a:r>
            <a:r>
              <a:rPr lang="pt-BR" dirty="0" err="1"/>
              <a:t>tbl_Livro.ISBN</a:t>
            </a:r>
            <a:r>
              <a:rPr lang="pt-BR" dirty="0"/>
              <a:t>, </a:t>
            </a:r>
            <a:r>
              <a:rPr lang="pt-BR" dirty="0" err="1"/>
              <a:t>tbl_Autores.Nome_Autor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tbl_Livro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INNER JOIN </a:t>
            </a:r>
            <a:r>
              <a:rPr lang="pt-BR" dirty="0" err="1"/>
              <a:t>tbl_Autores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tbl_Livro.ID_Autor</a:t>
            </a:r>
            <a:r>
              <a:rPr lang="pt-BR" dirty="0"/>
              <a:t>=</a:t>
            </a:r>
            <a:r>
              <a:rPr lang="pt-BR" dirty="0" err="1"/>
              <a:t>tbl_Autores.ID_Autor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Usando </a:t>
            </a:r>
            <a:r>
              <a:rPr lang="pt-BR" dirty="0" err="1"/>
              <a:t>Aliases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L.Nome_Livro</a:t>
            </a:r>
            <a:r>
              <a:rPr lang="pt-BR" dirty="0"/>
              <a:t>, </a:t>
            </a:r>
            <a:r>
              <a:rPr lang="pt-BR" dirty="0" err="1"/>
              <a:t>E.Nome_Editora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tbl_Livro</a:t>
            </a:r>
            <a:r>
              <a:rPr lang="pt-BR" dirty="0"/>
              <a:t> AS L</a:t>
            </a:r>
          </a:p>
          <a:p>
            <a:pPr marL="0" indent="0">
              <a:buNone/>
            </a:pPr>
            <a:r>
              <a:rPr lang="pt-BR" dirty="0"/>
              <a:t>INNER JOIN </a:t>
            </a:r>
            <a:r>
              <a:rPr lang="pt-BR" dirty="0" err="1"/>
              <a:t>tbl_Editoras</a:t>
            </a:r>
            <a:r>
              <a:rPr lang="pt-BR" dirty="0"/>
              <a:t> AS E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L.ID_Editora</a:t>
            </a:r>
            <a:r>
              <a:rPr lang="pt-BR" dirty="0"/>
              <a:t>=</a:t>
            </a:r>
            <a:r>
              <a:rPr lang="pt-BR" dirty="0" err="1"/>
              <a:t>E.ID_Editora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4686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BETWEEN – Seleção de Intervalos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SELECT colunas FROM tabelas</a:t>
            </a:r>
          </a:p>
          <a:p>
            <a:r>
              <a:rPr lang="pt-BR" sz="2400" i="1" dirty="0"/>
              <a:t>WHERE coluna BETWEEN valor1 </a:t>
            </a:r>
            <a:r>
              <a:rPr lang="pt-BR" sz="2400" i="1" dirty="0" err="1"/>
              <a:t>and</a:t>
            </a:r>
            <a:r>
              <a:rPr lang="pt-BR" sz="2400" i="1" dirty="0"/>
              <a:t> valor2</a:t>
            </a:r>
          </a:p>
          <a:p>
            <a:endParaRPr lang="pt-BR" sz="2400" i="1" dirty="0"/>
          </a:p>
          <a:p>
            <a:r>
              <a:rPr lang="pt-BR" sz="2400" i="1" dirty="0"/>
              <a:t>SELECT * FROM </a:t>
            </a:r>
            <a:r>
              <a:rPr lang="pt-BR" sz="2400" i="1" dirty="0" err="1"/>
              <a:t>tbl_Livro</a:t>
            </a:r>
            <a:endParaRPr lang="pt-BR" sz="2400" i="1" dirty="0"/>
          </a:p>
          <a:p>
            <a:r>
              <a:rPr lang="pt-BR" sz="2400" i="1" dirty="0"/>
              <a:t>WHERE </a:t>
            </a:r>
            <a:r>
              <a:rPr lang="pt-BR" sz="2400" i="1" dirty="0" err="1"/>
              <a:t>Data_Pub</a:t>
            </a:r>
            <a:r>
              <a:rPr lang="pt-BR" sz="2400" i="1" dirty="0"/>
              <a:t> BETWEEN ‘20040101’ AND ‘20100101’</a:t>
            </a:r>
          </a:p>
          <a:p>
            <a:endParaRPr lang="pt-BR" sz="2400" i="1" dirty="0"/>
          </a:p>
          <a:p>
            <a:r>
              <a:rPr lang="pt-BR" sz="2400" i="1" dirty="0"/>
              <a:t>SELECT </a:t>
            </a:r>
            <a:r>
              <a:rPr lang="pt-BR" sz="2400" i="1" dirty="0" err="1"/>
              <a:t>Nome_Livro</a:t>
            </a:r>
            <a:r>
              <a:rPr lang="pt-BR" sz="2400" i="1" dirty="0"/>
              <a:t> AS Livro, </a:t>
            </a:r>
            <a:r>
              <a:rPr lang="pt-BR" sz="2400" i="1" dirty="0" err="1"/>
              <a:t>Preco_Livro</a:t>
            </a:r>
            <a:r>
              <a:rPr lang="pt-BR" sz="2400" i="1" dirty="0"/>
              <a:t> AS Preço FROM </a:t>
            </a:r>
            <a:r>
              <a:rPr lang="pt-BR" sz="2400" i="1" dirty="0" err="1"/>
              <a:t>tbl_Livro</a:t>
            </a:r>
            <a:endParaRPr lang="pt-BR" sz="2400" i="1" dirty="0"/>
          </a:p>
          <a:p>
            <a:r>
              <a:rPr lang="pt-BR" sz="2400" i="1" dirty="0"/>
              <a:t>WHERE </a:t>
            </a:r>
            <a:r>
              <a:rPr lang="pt-BR" sz="2400" i="1" dirty="0" err="1"/>
              <a:t>Preco_Livro</a:t>
            </a:r>
            <a:r>
              <a:rPr lang="pt-BR" sz="2400" i="1" dirty="0"/>
              <a:t> BETWEEN 40.00 AND 60.00</a:t>
            </a:r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LIKE e NOT LIKE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Filtragem por padrões específicos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90225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LIKE e NOT LIKE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Determina se uma cadeia de caracteres específica corresponde a um padrão especificado. Um padrão pode incluir caracteres normais e curingas.</a:t>
            </a:r>
          </a:p>
          <a:p>
            <a:r>
              <a:rPr lang="pt-BR" sz="2400" dirty="0"/>
              <a:t>NOT LIKE inverte a comparação, verificando se a cadeia de caracteres </a:t>
            </a:r>
            <a:r>
              <a:rPr lang="pt-BR" sz="2400" i="1" dirty="0"/>
              <a:t>NÃO </a:t>
            </a:r>
            <a:r>
              <a:rPr lang="pt-BR" sz="2400" dirty="0"/>
              <a:t>correspondente ao padrão justificado.</a:t>
            </a:r>
          </a:p>
          <a:p>
            <a:r>
              <a:rPr lang="pt-BR" sz="2400" dirty="0"/>
              <a:t>Usado junto com WHERE:</a:t>
            </a:r>
          </a:p>
          <a:p>
            <a:r>
              <a:rPr lang="pt-BR" sz="2400" dirty="0"/>
              <a:t>WHERE coluna LIKE padrão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582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LIKE – Padrões 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‘%’ – Qualquer cadeia de 0 ou mais caracteres</a:t>
            </a:r>
          </a:p>
          <a:p>
            <a:r>
              <a:rPr lang="pt-BR" sz="2400" dirty="0"/>
              <a:t>‘_’ – Sublinhado: qualquer caractere único</a:t>
            </a:r>
          </a:p>
          <a:p>
            <a:r>
              <a:rPr lang="pt-BR" sz="2400" dirty="0"/>
              <a:t>‘[]’ – Qualquer caractere único no intervalo ou conjunto especificado ([a-h]; [</a:t>
            </a:r>
            <a:r>
              <a:rPr lang="pt-BR" sz="2400" dirty="0" err="1"/>
              <a:t>aeiou</a:t>
            </a:r>
            <a:r>
              <a:rPr lang="pt-BR" sz="2400" dirty="0"/>
              <a:t>])</a:t>
            </a:r>
          </a:p>
          <a:p>
            <a:r>
              <a:rPr lang="pt-BR" sz="2400" dirty="0"/>
              <a:t>‘[^]’ - Qualquer caractere único que não esteja no intervalo ou conjunto especificado ([a-h]; [</a:t>
            </a:r>
            <a:r>
              <a:rPr lang="pt-BR" sz="2400" dirty="0" err="1"/>
              <a:t>aeiou</a:t>
            </a:r>
            <a:r>
              <a:rPr lang="pt-BR" sz="2400" dirty="0"/>
              <a:t>])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88955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LIKE – Padrões 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‘O%’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‘%a’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‘_o%’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10979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LIKE – Padrões 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‘[RH]%’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‘%[RI]’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‘_[ao]%’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28530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LIKE – Padrões 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LIKE ‘_</a:t>
            </a:r>
            <a:r>
              <a:rPr lang="pt-BR" sz="2400" dirty="0" err="1"/>
              <a:t>a__y</a:t>
            </a:r>
            <a:r>
              <a:rPr lang="pt-BR" sz="2400" dirty="0"/>
              <a:t>%’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Nome_Livro</a:t>
            </a:r>
            <a:r>
              <a:rPr lang="pt-BR" sz="2400" dirty="0"/>
              <a:t> NOT LIKE ‘R%’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7037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JOINS e INNER JOIN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Selecionar dados de várias tabelas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778210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494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COMANDOS SQL</vt:lpstr>
      <vt:lpstr>BETWEEN – Seleção de Intervalos</vt:lpstr>
      <vt:lpstr>LIKE e NOT LIKE</vt:lpstr>
      <vt:lpstr>LIKE e NOT LIKE </vt:lpstr>
      <vt:lpstr>LIKE – Padrões Específicos </vt:lpstr>
      <vt:lpstr>LIKE – Padrões Específicos </vt:lpstr>
      <vt:lpstr>LIKE – Padrões Específicos </vt:lpstr>
      <vt:lpstr>LIKE – Padrões Específicos </vt:lpstr>
      <vt:lpstr>JOINS e INNER JOIN</vt:lpstr>
      <vt:lpstr>JOINS</vt:lpstr>
      <vt:lpstr>JOINS</vt:lpstr>
      <vt:lpstr>JOINS - Tipos</vt:lpstr>
      <vt:lpstr>INNER JOIN</vt:lpstr>
      <vt:lpstr>INNER JOIN – Mais 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47</cp:revision>
  <dcterms:created xsi:type="dcterms:W3CDTF">2016-08-15T00:17:48Z</dcterms:created>
  <dcterms:modified xsi:type="dcterms:W3CDTF">2016-09-06T01:00:03Z</dcterms:modified>
</cp:coreProperties>
</file>