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89" r:id="rId7"/>
    <p:sldId id="397" r:id="rId8"/>
    <p:sldId id="391" r:id="rId9"/>
    <p:sldId id="411" r:id="rId10"/>
    <p:sldId id="404" r:id="rId11"/>
    <p:sldId id="412" r:id="rId12"/>
    <p:sldId id="413" r:id="rId13"/>
    <p:sldId id="414" r:id="rId14"/>
    <p:sldId id="398" r:id="rId15"/>
    <p:sldId id="406" r:id="rId16"/>
    <p:sldId id="408" r:id="rId17"/>
    <p:sldId id="416" r:id="rId18"/>
    <p:sldId id="417" r:id="rId19"/>
    <p:sldId id="4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4440669605301"/>
          <c:y val="0.1137966963046549"/>
          <c:w val="0.87725817449952392"/>
          <c:h val="0.81459296842504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Early Blight</c:v>
                </c:pt>
                <c:pt idx="1">
                  <c:v>Late Blight</c:v>
                </c:pt>
                <c:pt idx="2">
                  <c:v>Healthy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F-4336-ACBE-E4420DC7BF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Early Blight</c:v>
                </c:pt>
                <c:pt idx="1">
                  <c:v>Late Blight</c:v>
                </c:pt>
                <c:pt idx="2">
                  <c:v>Healthy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0.97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F-4336-ACBE-E4420DC7BF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Early Blight</c:v>
                </c:pt>
                <c:pt idx="1">
                  <c:v>Late Blight</c:v>
                </c:pt>
                <c:pt idx="2">
                  <c:v>Healthy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0.98</c:v>
                </c:pt>
                <c:pt idx="2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F-4336-ACBE-E4420DC7BF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1"/>
        <c:overlap val="-58"/>
        <c:axId val="743004863"/>
        <c:axId val="743005279"/>
      </c:barChart>
      <c:catAx>
        <c:axId val="74300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43005279"/>
        <c:crosses val="autoZero"/>
        <c:auto val="1"/>
        <c:lblAlgn val="ctr"/>
        <c:lblOffset val="100"/>
        <c:noMultiLvlLbl val="0"/>
      </c:catAx>
      <c:valAx>
        <c:axId val="74300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4300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90571305530934"/>
          <c:y val="0.48144214414852216"/>
          <c:w val="0.15142336197840048"/>
          <c:h val="0.16287308791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1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2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4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6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7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-potato-classification.vercel.ap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6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6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82" y="2196353"/>
            <a:ext cx="9778365" cy="1730187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NHẬN DẠNG BỆNH HẠI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TRÊN CÂY KHOAI TÂY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3FE6F-7F93-4D7C-A7F2-248F26E729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4070" y="4312022"/>
            <a:ext cx="3260464" cy="19619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Phi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EFA9DE-8F6D-4FC6-AB31-0F87413CE0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69781" y="4312022"/>
            <a:ext cx="3260464" cy="2106706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MSSV: B2111851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K47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6D1C7-E873-4709-8217-57EA00CF092E}"/>
              </a:ext>
            </a:extLst>
          </p:cNvPr>
          <p:cNvSpPr txBox="1"/>
          <p:nvPr/>
        </p:nvSpPr>
        <p:spPr>
          <a:xfrm>
            <a:off x="744070" y="806822"/>
            <a:ext cx="9314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Niên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vi-V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5F1FB-CB8C-43F9-8389-295844183CA5}"/>
              </a:ext>
            </a:extLst>
          </p:cNvPr>
          <p:cNvSpPr txBox="1"/>
          <p:nvPr/>
        </p:nvSpPr>
        <p:spPr>
          <a:xfrm>
            <a:off x="4748606" y="1810871"/>
            <a:ext cx="107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vi-V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41E9-EE94-4449-A580-6FCB07F0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6B5A-CE4F-47E6-809F-7883F64501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953630" cy="3597470"/>
          </a:xfrm>
        </p:spPr>
        <p:txBody>
          <a:bodyPr/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90%</a:t>
            </a:r>
          </a:p>
          <a:p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58B45-7A19-43D8-A529-E648C7289F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8729" y="2676525"/>
            <a:ext cx="5540189" cy="35974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7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066" y="1147482"/>
            <a:ext cx="3636981" cy="11743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BA5EC-60B5-4AA7-88F4-007C40AA3A96}"/>
              </a:ext>
            </a:extLst>
          </p:cNvPr>
          <p:cNvSpPr txBox="1"/>
          <p:nvPr/>
        </p:nvSpPr>
        <p:spPr>
          <a:xfrm>
            <a:off x="1541928" y="2832847"/>
            <a:ext cx="718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https://deploy-potato-classification.vercel.app/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1111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4785" y="3701118"/>
            <a:ext cx="4578910" cy="22604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healthy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late blight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early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bligth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24155-3A55-4742-AAEF-819B71B28146}"/>
              </a:ext>
            </a:extLst>
          </p:cNvPr>
          <p:cNvSpPr txBox="1"/>
          <p:nvPr/>
        </p:nvSpPr>
        <p:spPr>
          <a:xfrm>
            <a:off x="324785" y="1758422"/>
            <a:ext cx="4578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256 x 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2152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5EA845-99F2-4523-99F8-4D2933FC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95" y="1361001"/>
            <a:ext cx="6876332" cy="5218870"/>
          </a:xfrm>
          <a:prstGeom prst="rect">
            <a:avLst/>
          </a:prstGeom>
        </p:spPr>
      </p:pic>
      <p:pic>
        <p:nvPicPr>
          <p:cNvPr id="27" name="Graphic 26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6B2EF2CD-67AA-411D-BC74-2CE0C321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196" y="6099003"/>
            <a:ext cx="604894" cy="6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7617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522807-44C6-408D-86E3-9F384174D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9" y="5883043"/>
            <a:ext cx="604894" cy="604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9FABA-80AF-418A-90BE-E3EAF78EF560}"/>
              </a:ext>
            </a:extLst>
          </p:cNvPr>
          <p:cNvSpPr txBox="1"/>
          <p:nvPr/>
        </p:nvSpPr>
        <p:spPr>
          <a:xfrm>
            <a:off x="594360" y="1524000"/>
            <a:ext cx="1011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80% train, 10% validation, 10%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519496-72A5-43E3-853E-4E77A4A48B72}"/>
              </a:ext>
            </a:extLst>
          </p:cNvPr>
          <p:cNvSpPr/>
          <p:nvPr/>
        </p:nvSpPr>
        <p:spPr>
          <a:xfrm>
            <a:off x="836360" y="3612776"/>
            <a:ext cx="156819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2152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0FA65-9466-43B4-9E94-0B4BAFDA7ABC}"/>
              </a:ext>
            </a:extLst>
          </p:cNvPr>
          <p:cNvSpPr/>
          <p:nvPr/>
        </p:nvSpPr>
        <p:spPr>
          <a:xfrm>
            <a:off x="4319470" y="3612776"/>
            <a:ext cx="1631577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batch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642B1-6C26-45BF-A8B2-39574A52BAD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404550" y="4119282"/>
            <a:ext cx="191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7E1B4E-921C-453E-ACC3-032E12387935}"/>
              </a:ext>
            </a:extLst>
          </p:cNvPr>
          <p:cNvSpPr/>
          <p:nvPr/>
        </p:nvSpPr>
        <p:spPr>
          <a:xfrm>
            <a:off x="8186829" y="2119568"/>
            <a:ext cx="1827773" cy="108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batch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(train)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8257B-ACFA-4229-BAC1-82E75E129906}"/>
              </a:ext>
            </a:extLst>
          </p:cNvPr>
          <p:cNvSpPr/>
          <p:nvPr/>
        </p:nvSpPr>
        <p:spPr>
          <a:xfrm>
            <a:off x="8238563" y="3649846"/>
            <a:ext cx="1827774" cy="9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batch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(validation)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E357E-5498-4428-B321-EE7E88A86849}"/>
              </a:ext>
            </a:extLst>
          </p:cNvPr>
          <p:cNvSpPr/>
          <p:nvPr/>
        </p:nvSpPr>
        <p:spPr>
          <a:xfrm>
            <a:off x="8238563" y="4872336"/>
            <a:ext cx="1827773" cy="108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batch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(test)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0156D-AD60-4A36-99C2-89BCF912471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951047" y="2663862"/>
            <a:ext cx="2235782" cy="145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B89125-D48B-41B7-B0CC-80F938BFD0E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951047" y="4119282"/>
            <a:ext cx="2287516" cy="1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892B9-E838-48FC-955D-2E69B26C816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5951047" y="4119282"/>
            <a:ext cx="2287516" cy="12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CA10E5-B383-4894-8CBA-34B8910088E9}"/>
              </a:ext>
            </a:extLst>
          </p:cNvPr>
          <p:cNvSpPr txBox="1"/>
          <p:nvPr/>
        </p:nvSpPr>
        <p:spPr>
          <a:xfrm>
            <a:off x="2610003" y="3723057"/>
            <a:ext cx="163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size=32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DC563-A53F-43A1-8B82-64DD181E23FD}"/>
              </a:ext>
            </a:extLst>
          </p:cNvPr>
          <p:cNvSpPr txBox="1"/>
          <p:nvPr/>
        </p:nvSpPr>
        <p:spPr>
          <a:xfrm>
            <a:off x="6672571" y="2916499"/>
            <a:ext cx="84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96B1FB-FFC8-4B44-A67A-490C200CF83F}"/>
              </a:ext>
            </a:extLst>
          </p:cNvPr>
          <p:cNvSpPr txBox="1"/>
          <p:nvPr/>
        </p:nvSpPr>
        <p:spPr>
          <a:xfrm>
            <a:off x="6750843" y="3749688"/>
            <a:ext cx="84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08EF08-F3F8-4257-922B-496329BD1788}"/>
              </a:ext>
            </a:extLst>
          </p:cNvPr>
          <p:cNvSpPr txBox="1"/>
          <p:nvPr/>
        </p:nvSpPr>
        <p:spPr>
          <a:xfrm>
            <a:off x="6643636" y="4820512"/>
            <a:ext cx="84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6764"/>
            <a:ext cx="9778365" cy="761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522807-44C6-408D-86E3-9F384174D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9" y="5883043"/>
            <a:ext cx="604894" cy="604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9FABA-80AF-418A-90BE-E3EAF78EF560}"/>
              </a:ext>
            </a:extLst>
          </p:cNvPr>
          <p:cNvSpPr txBox="1"/>
          <p:nvPr/>
        </p:nvSpPr>
        <p:spPr>
          <a:xfrm>
            <a:off x="594360" y="1004047"/>
            <a:ext cx="1011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Resizing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Rescaling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9F139-37DD-4ABD-A6CA-E49D9575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9" y="2419529"/>
            <a:ext cx="2636565" cy="26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E5B0FFF-4C32-4B73-81E4-0636DF28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78" y="2827909"/>
            <a:ext cx="1825716" cy="182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CA41C7-BBC9-4AE8-881E-0D92BD7B3CDE}"/>
              </a:ext>
            </a:extLst>
          </p:cNvPr>
          <p:cNvSpPr txBox="1"/>
          <p:nvPr/>
        </p:nvSpPr>
        <p:spPr>
          <a:xfrm>
            <a:off x="484510" y="5141276"/>
            <a:ext cx="14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500x500x3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88238-A2A4-4BBE-89A9-3E92700A1730}"/>
              </a:ext>
            </a:extLst>
          </p:cNvPr>
          <p:cNvSpPr txBox="1"/>
          <p:nvPr/>
        </p:nvSpPr>
        <p:spPr>
          <a:xfrm>
            <a:off x="4035867" y="5141276"/>
            <a:ext cx="14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8CA3-C5F7-4A35-9751-8C9AA949F3EF}"/>
              </a:ext>
            </a:extLst>
          </p:cNvPr>
          <p:cNvCxnSpPr>
            <a:stCxn id="1026" idx="3"/>
            <a:endCxn id="22" idx="1"/>
          </p:cNvCxnSpPr>
          <p:nvPr/>
        </p:nvCxnSpPr>
        <p:spPr>
          <a:xfrm>
            <a:off x="2783084" y="3737812"/>
            <a:ext cx="1056894" cy="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39C34E-713B-4932-A558-8554A282A638}"/>
              </a:ext>
            </a:extLst>
          </p:cNvPr>
          <p:cNvSpPr txBox="1"/>
          <p:nvPr/>
        </p:nvSpPr>
        <p:spPr>
          <a:xfrm>
            <a:off x="2783084" y="3337993"/>
            <a:ext cx="14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A5AA0ED-D0C8-40DD-B586-4DA9092940A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724524" y="1304424"/>
            <a:ext cx="2430631" cy="23567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1B317A-1784-4B0D-98F0-3690162FB6F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655873" y="4217162"/>
            <a:ext cx="2567931" cy="227077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C03BC3-5321-4886-9EFF-FAD1D4DCE8BE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8939839" y="3661136"/>
            <a:ext cx="1" cy="5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07215E-DE5E-44AC-A620-206745FF230B}"/>
              </a:ext>
            </a:extLst>
          </p:cNvPr>
          <p:cNvSpPr txBox="1"/>
          <p:nvPr/>
        </p:nvSpPr>
        <p:spPr>
          <a:xfrm>
            <a:off x="9054988" y="3776847"/>
            <a:ext cx="14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rescaling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D8D71E-E1CF-4666-8785-3786014C8CD2}"/>
              </a:ext>
            </a:extLst>
          </p:cNvPr>
          <p:cNvCxnSpPr>
            <a:cxnSpLocks/>
          </p:cNvCxnSpPr>
          <p:nvPr/>
        </p:nvCxnSpPr>
        <p:spPr>
          <a:xfrm>
            <a:off x="6902824" y="233082"/>
            <a:ext cx="0" cy="64725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2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6764"/>
            <a:ext cx="9778365" cy="761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522807-44C6-408D-86E3-9F384174D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9" y="5883043"/>
            <a:ext cx="604894" cy="604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9FABA-80AF-418A-90BE-E3EAF78EF560}"/>
              </a:ext>
            </a:extLst>
          </p:cNvPr>
          <p:cNvSpPr txBox="1"/>
          <p:nvPr/>
        </p:nvSpPr>
        <p:spPr>
          <a:xfrm>
            <a:off x="594360" y="1004047"/>
            <a:ext cx="1011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ảnh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01AACC-434F-4C90-B1E4-CF1A4A41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999485"/>
            <a:ext cx="2232380" cy="22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524E8F-CFE6-410C-8134-E646E086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40" y="1739696"/>
            <a:ext cx="6327401" cy="17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4C7E27-10A2-4A87-AC10-4EA11A37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40" y="4692493"/>
            <a:ext cx="6327400" cy="17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1D2D02-B86D-4EBD-9735-8CCCEB9FEB34}"/>
              </a:ext>
            </a:extLst>
          </p:cNvPr>
          <p:cNvSpPr txBox="1"/>
          <p:nvPr/>
        </p:nvSpPr>
        <p:spPr>
          <a:xfrm>
            <a:off x="934384" y="5405549"/>
            <a:ext cx="119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9094A-CFA0-41A7-AA6B-535980E87B8A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2826740" y="2637418"/>
            <a:ext cx="1935200" cy="147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90221F-3EB0-4705-A7A3-D439CC94B172}"/>
              </a:ext>
            </a:extLst>
          </p:cNvPr>
          <p:cNvCxnSpPr>
            <a:stCxn id="4" idx="3"/>
            <a:endCxn id="1030" idx="1"/>
          </p:cNvCxnSpPr>
          <p:nvPr/>
        </p:nvCxnSpPr>
        <p:spPr>
          <a:xfrm>
            <a:off x="2826740" y="4115675"/>
            <a:ext cx="1935200" cy="147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4628F6-4189-4537-A441-0443CCD0D27B}"/>
              </a:ext>
            </a:extLst>
          </p:cNvPr>
          <p:cNvSpPr txBox="1"/>
          <p:nvPr/>
        </p:nvSpPr>
        <p:spPr>
          <a:xfrm>
            <a:off x="3252732" y="2848621"/>
            <a:ext cx="78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80113-321D-4C98-AD63-F7C1D82B042E}"/>
              </a:ext>
            </a:extLst>
          </p:cNvPr>
          <p:cNvSpPr txBox="1"/>
          <p:nvPr/>
        </p:nvSpPr>
        <p:spPr>
          <a:xfrm>
            <a:off x="3124817" y="4852945"/>
            <a:ext cx="94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199441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761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522807-44C6-408D-86E3-9F384174D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9" y="5883043"/>
            <a:ext cx="604894" cy="6048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7D31C9-E459-4107-BD9E-39524C0FEFCC}"/>
              </a:ext>
            </a:extLst>
          </p:cNvPr>
          <p:cNvSpPr/>
          <p:nvPr/>
        </p:nvSpPr>
        <p:spPr>
          <a:xfrm>
            <a:off x="119763" y="1393043"/>
            <a:ext cx="1306512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2ACBB6-B6A3-4CD8-BB53-B9CF6C21418E}"/>
              </a:ext>
            </a:extLst>
          </p:cNvPr>
          <p:cNvSpPr/>
          <p:nvPr/>
        </p:nvSpPr>
        <p:spPr>
          <a:xfrm>
            <a:off x="2096226" y="1393043"/>
            <a:ext cx="156819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32@3x3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922B01-CE1C-4A32-A1B6-779BCBAF2193}"/>
              </a:ext>
            </a:extLst>
          </p:cNvPr>
          <p:cNvSpPr/>
          <p:nvPr/>
        </p:nvSpPr>
        <p:spPr>
          <a:xfrm>
            <a:off x="4394623" y="1415616"/>
            <a:ext cx="1648732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64@3x3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3B7ECF-DDFF-4805-9528-4194F4C3FC9E}"/>
              </a:ext>
            </a:extLst>
          </p:cNvPr>
          <p:cNvSpPr/>
          <p:nvPr/>
        </p:nvSpPr>
        <p:spPr>
          <a:xfrm>
            <a:off x="2096226" y="2951839"/>
            <a:ext cx="1577076" cy="62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2x2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75D527-93D3-448B-A3EE-D1410C72E956}"/>
              </a:ext>
            </a:extLst>
          </p:cNvPr>
          <p:cNvSpPr/>
          <p:nvPr/>
        </p:nvSpPr>
        <p:spPr>
          <a:xfrm>
            <a:off x="4388478" y="2951839"/>
            <a:ext cx="1648733" cy="62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46EEB-FF54-4F2F-936C-2D71A4BDA69D}"/>
              </a:ext>
            </a:extLst>
          </p:cNvPr>
          <p:cNvSpPr/>
          <p:nvPr/>
        </p:nvSpPr>
        <p:spPr>
          <a:xfrm>
            <a:off x="6855433" y="2773687"/>
            <a:ext cx="1275188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A58BD-49AE-42E3-8D83-4A08B30A2D3B}"/>
              </a:ext>
            </a:extLst>
          </p:cNvPr>
          <p:cNvSpPr/>
          <p:nvPr/>
        </p:nvSpPr>
        <p:spPr>
          <a:xfrm>
            <a:off x="8800930" y="2773687"/>
            <a:ext cx="156819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Connected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3D37B-D8FA-49A7-9760-80B7A08BFC26}"/>
              </a:ext>
            </a:extLst>
          </p:cNvPr>
          <p:cNvSpPr/>
          <p:nvPr/>
        </p:nvSpPr>
        <p:spPr>
          <a:xfrm>
            <a:off x="8894780" y="4758321"/>
            <a:ext cx="138049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382AC-8B2D-4EF5-8EB8-8EF5EB95FF3E}"/>
              </a:ext>
            </a:extLst>
          </p:cNvPr>
          <p:cNvSpPr txBox="1"/>
          <p:nvPr/>
        </p:nvSpPr>
        <p:spPr>
          <a:xfrm>
            <a:off x="190798" y="2737828"/>
            <a:ext cx="119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EBE41C-4C29-45DB-8547-928D98FB3A36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1426275" y="1899549"/>
            <a:ext cx="669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28C8D6-B03D-460D-BDEB-4777905D3AC1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>
            <a:off x="2880321" y="2406055"/>
            <a:ext cx="4443" cy="54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2052-01A9-4063-8A81-F56240F320B3}"/>
              </a:ext>
            </a:extLst>
          </p:cNvPr>
          <p:cNvCxnSpPr>
            <a:stCxn id="35" idx="3"/>
            <a:endCxn id="29" idx="1"/>
          </p:cNvCxnSpPr>
          <p:nvPr/>
        </p:nvCxnSpPr>
        <p:spPr>
          <a:xfrm flipV="1">
            <a:off x="3673302" y="1922122"/>
            <a:ext cx="721321" cy="134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DAF38-6B37-447F-A937-CDA3181E0283}"/>
              </a:ext>
            </a:extLst>
          </p:cNvPr>
          <p:cNvCxnSpPr>
            <a:stCxn id="29" idx="2"/>
            <a:endCxn id="49" idx="0"/>
          </p:cNvCxnSpPr>
          <p:nvPr/>
        </p:nvCxnSpPr>
        <p:spPr>
          <a:xfrm flipH="1">
            <a:off x="5212845" y="2428628"/>
            <a:ext cx="6144" cy="52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8F5FD4-72AA-4D89-A84C-A0EFB9266571}"/>
              </a:ext>
            </a:extLst>
          </p:cNvPr>
          <p:cNvCxnSpPr>
            <a:stCxn id="49" idx="3"/>
            <a:endCxn id="11" idx="1"/>
          </p:cNvCxnSpPr>
          <p:nvPr/>
        </p:nvCxnSpPr>
        <p:spPr>
          <a:xfrm>
            <a:off x="6037211" y="3265698"/>
            <a:ext cx="818222" cy="14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42DD6B-0480-4CE7-A460-D6CFE3F897C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130621" y="3280193"/>
            <a:ext cx="670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174E2D-D36D-4F9C-B3FA-9B2283B0509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585025" y="3786699"/>
            <a:ext cx="0" cy="97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15CF2C-889C-4999-A1AC-720058F16671}"/>
              </a:ext>
            </a:extLst>
          </p:cNvPr>
          <p:cNvSpPr txBox="1"/>
          <p:nvPr/>
        </p:nvSpPr>
        <p:spPr>
          <a:xfrm>
            <a:off x="6096000" y="2379469"/>
            <a:ext cx="119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EDB90F-F940-4A43-9EF0-D22CAAAD18E5}"/>
              </a:ext>
            </a:extLst>
          </p:cNvPr>
          <p:cNvSpPr txBox="1"/>
          <p:nvPr/>
        </p:nvSpPr>
        <p:spPr>
          <a:xfrm>
            <a:off x="9056886" y="2309615"/>
            <a:ext cx="119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node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E2F551-4863-4685-9AB0-D006796F06B7}"/>
              </a:ext>
            </a:extLst>
          </p:cNvPr>
          <p:cNvSpPr txBox="1"/>
          <p:nvPr/>
        </p:nvSpPr>
        <p:spPr>
          <a:xfrm>
            <a:off x="8989899" y="5883043"/>
            <a:ext cx="119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class</a:t>
            </a:r>
          </a:p>
        </p:txBody>
      </p:sp>
    </p:spTree>
    <p:extLst>
      <p:ext uri="{BB962C8B-B14F-4D97-AF65-F5344CB8AC3E}">
        <p14:creationId xmlns:p14="http://schemas.microsoft.com/office/powerpoint/2010/main" val="38564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815565"/>
          </a:xfrm>
        </p:spPr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4" y="2192955"/>
            <a:ext cx="5486400" cy="1645920"/>
          </a:xfrm>
        </p:spPr>
        <p:txBody>
          <a:bodyPr/>
          <a:lstStyle/>
          <a:p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trồng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41F451F-C503-494E-B5A1-4FA02BD9A62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7" r="24287"/>
          <a:stretch>
            <a:fillRect/>
          </a:stretch>
        </p:blipFill>
        <p:spPr/>
      </p:pic>
      <p:pic>
        <p:nvPicPr>
          <p:cNvPr id="14" name="Graphic 13" descr="Questions with solid fill">
            <a:extLst>
              <a:ext uri="{FF2B5EF4-FFF2-40B4-BE49-F238E27FC236}">
                <a16:creationId xmlns:a16="http://schemas.microsoft.com/office/drawing/2014/main" id="{8375BE22-0E1E-472F-B986-DB7D27ED9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376" y="57508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9859" y="3119718"/>
            <a:ext cx="4052047" cy="123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khoai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endParaRPr lang="en-US"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ECC952C7-3C0C-4F0E-92E5-44608585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2" y="3119718"/>
            <a:ext cx="846230" cy="846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D45465-A4BE-4586-9AF9-F34F8F1A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912" y="2214283"/>
            <a:ext cx="5540188" cy="44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8" name="Picture 4" descr="Convolutional Neural Network: An Overview">
            <a:extLst>
              <a:ext uri="{FF2B5EF4-FFF2-40B4-BE49-F238E27FC236}">
                <a16:creationId xmlns:a16="http://schemas.microsoft.com/office/drawing/2014/main" id="{C4E09B04-2D76-4ECF-9FC7-1BDB455F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2" y="1371600"/>
            <a:ext cx="11427682" cy="52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2C13CD-CDE9-4845-8213-4F1BE73DF2F1}"/>
              </a:ext>
            </a:extLst>
          </p:cNvPr>
          <p:cNvSpPr txBox="1"/>
          <p:nvPr/>
        </p:nvSpPr>
        <p:spPr>
          <a:xfrm>
            <a:off x="2859741" y="1418720"/>
            <a:ext cx="8671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1: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Chuẩn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bị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huấn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luyện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2: Chia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tâp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liệu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3: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Tiền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xử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liệu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 4: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Tăng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cường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liệu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 4: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Xây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dựng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hình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 5: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quả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huấn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luyện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 6: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Đánh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hình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98409"/>
            <a:ext cx="5645076" cy="60841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D4C1E580-1695-4E0F-9387-5795D2B7A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729" y="6054697"/>
            <a:ext cx="604894" cy="6048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B170BC-9000-45FA-A4C2-8DED1DD9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36" y="915130"/>
            <a:ext cx="7043906" cy="56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2A8B5-9445-4245-8072-0EC88E8A98DC}"/>
              </a:ext>
            </a:extLst>
          </p:cNvPr>
          <p:cNvSpPr txBox="1"/>
          <p:nvPr/>
        </p:nvSpPr>
        <p:spPr>
          <a:xfrm>
            <a:off x="6948921" y="6474925"/>
            <a:ext cx="30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epoch=10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3448722" cy="796674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8FEAE7-0482-4E2D-860B-285E27F1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9" y="860612"/>
            <a:ext cx="7325664" cy="548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CE92B-83D6-4390-AB16-8E4D503B8DFD}"/>
              </a:ext>
            </a:extLst>
          </p:cNvPr>
          <p:cNvSpPr txBox="1"/>
          <p:nvPr/>
        </p:nvSpPr>
        <p:spPr>
          <a:xfrm>
            <a:off x="6948921" y="6474925"/>
            <a:ext cx="30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nhầm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11CD78C-45D2-46D4-B88B-38D488A00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62495"/>
              </p:ext>
            </p:extLst>
          </p:nvPr>
        </p:nvGraphicFramePr>
        <p:xfrm>
          <a:off x="221128" y="2688116"/>
          <a:ext cx="3821954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10977">
                  <a:extLst>
                    <a:ext uri="{9D8B030D-6E8A-4147-A177-3AD203B41FA5}">
                      <a16:colId xmlns:a16="http://schemas.microsoft.com/office/drawing/2014/main" val="2618033209"/>
                    </a:ext>
                  </a:extLst>
                </a:gridCol>
                <a:gridCol w="1910977">
                  <a:extLst>
                    <a:ext uri="{9D8B030D-6E8A-4147-A177-3AD203B41FA5}">
                      <a16:colId xmlns:a16="http://schemas.microsoft.com/office/drawing/2014/main" val="1350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8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 Blight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0,99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Blight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0,97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6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Healthy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2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868392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1A11F8-3FAC-4E78-AF94-2DFB02B4E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45420"/>
              </p:ext>
            </p:extLst>
          </p:nvPr>
        </p:nvGraphicFramePr>
        <p:xfrm>
          <a:off x="3188746" y="820894"/>
          <a:ext cx="8408894" cy="538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A32A76-2C7B-4E7D-9603-053DCAE0F817}"/>
              </a:ext>
            </a:extLst>
          </p:cNvPr>
          <p:cNvSpPr txBox="1"/>
          <p:nvPr/>
        </p:nvSpPr>
        <p:spPr>
          <a:xfrm>
            <a:off x="5199529" y="6367349"/>
            <a:ext cx="398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17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350</TotalTime>
  <Words>424</Words>
  <Application>Microsoft Office PowerPoint</Application>
  <PresentationFormat>Widescreen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Custom</vt:lpstr>
      <vt:lpstr>NHẬN DẠNG BỆNH HẠI  TRÊN CÂY KHOAI TÂY</vt:lpstr>
      <vt:lpstr>Nội dung</vt:lpstr>
      <vt:lpstr>Đặt vấn đề</vt:lpstr>
      <vt:lpstr>Mục tiêu</vt:lpstr>
      <vt:lpstr>Mạng nơ-ron tích chập</vt:lpstr>
      <vt:lpstr>Xây dựng mô hình</vt:lpstr>
      <vt:lpstr>Kết quả huấn luyện</vt:lpstr>
      <vt:lpstr>Đánh giá</vt:lpstr>
      <vt:lpstr>Đánh giá</vt:lpstr>
      <vt:lpstr>Kết luận và hướng phát triển</vt:lpstr>
      <vt:lpstr>Demo</vt:lpstr>
      <vt:lpstr>Tập dữ liệu</vt:lpstr>
      <vt:lpstr>Chia tập dữ liệu</vt:lpstr>
      <vt:lpstr>Tiền xử lý dữ liệu</vt:lpstr>
      <vt:lpstr>Tăng cường dữ liệu</vt:lpstr>
      <vt:lpstr>Xây dựng mô hình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luan phan</dc:creator>
  <cp:lastModifiedBy>luan phan</cp:lastModifiedBy>
  <cp:revision>41</cp:revision>
  <dcterms:created xsi:type="dcterms:W3CDTF">2024-03-29T06:24:36Z</dcterms:created>
  <dcterms:modified xsi:type="dcterms:W3CDTF">2024-05-07T01:04:11Z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