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8"/>
  </p:notesMasterIdLst>
  <p:handoutMasterIdLst>
    <p:handoutMasterId r:id="rId19"/>
  </p:handoutMasterIdLst>
  <p:sldIdLst>
    <p:sldId id="410" r:id="rId5"/>
    <p:sldId id="383" r:id="rId6"/>
    <p:sldId id="389" r:id="rId7"/>
    <p:sldId id="397" r:id="rId8"/>
    <p:sldId id="391" r:id="rId9"/>
    <p:sldId id="411" r:id="rId10"/>
    <p:sldId id="404" r:id="rId11"/>
    <p:sldId id="412" r:id="rId12"/>
    <p:sldId id="413" r:id="rId13"/>
    <p:sldId id="414" r:id="rId14"/>
    <p:sldId id="398" r:id="rId15"/>
    <p:sldId id="406" r:id="rId16"/>
    <p:sldId id="40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852803113062498E-2"/>
          <c:y val="0.1137966963046549"/>
          <c:w val="0.93464984750562974"/>
          <c:h val="0.814592968425040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vi-V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Sheet1!$A$2:$A$5</c:f>
              <c:strCache>
                <c:ptCount val="3"/>
                <c:pt idx="0">
                  <c:v>Early Blight</c:v>
                </c:pt>
                <c:pt idx="1">
                  <c:v>Late Blight</c:v>
                </c:pt>
                <c:pt idx="2">
                  <c:v>Healthy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EF-4336-ACBE-E4420DC7BFE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vi-V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Sheet1!$A$2:$A$5</c:f>
              <c:strCache>
                <c:ptCount val="3"/>
                <c:pt idx="0">
                  <c:v>Early Blight</c:v>
                </c:pt>
                <c:pt idx="1">
                  <c:v>Late Blight</c:v>
                </c:pt>
                <c:pt idx="2">
                  <c:v>Healthy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0.97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EF-4336-ACBE-E4420DC7BFE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vi-V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Sheet1!$A$2:$A$5</c:f>
              <c:strCache>
                <c:ptCount val="3"/>
                <c:pt idx="0">
                  <c:v>Early Blight</c:v>
                </c:pt>
                <c:pt idx="1">
                  <c:v>Late Blight</c:v>
                </c:pt>
                <c:pt idx="2">
                  <c:v>Healthy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</c:v>
                </c:pt>
                <c:pt idx="1">
                  <c:v>0.98</c:v>
                </c:pt>
                <c:pt idx="2">
                  <c:v>0.92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EF-4336-ACBE-E4420DC7BFE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43004863"/>
        <c:axId val="743005279"/>
      </c:barChart>
      <c:catAx>
        <c:axId val="743004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743005279"/>
        <c:crosses val="autoZero"/>
        <c:auto val="1"/>
        <c:lblAlgn val="ctr"/>
        <c:lblOffset val="100"/>
        <c:noMultiLvlLbl val="0"/>
      </c:catAx>
      <c:valAx>
        <c:axId val="743005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743004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690571305530934"/>
          <c:y val="0.48144214414852216"/>
          <c:w val="0.10309352417332145"/>
          <c:h val="0.162873087913787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vi-V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3/29/2024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3/29/2024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60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075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045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slide" Target="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slide" Target="slide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82" y="2196354"/>
            <a:ext cx="9778365" cy="1703294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NHẬN DẠNG BỆNH HẠI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TRÊN CÂY KHOAI TÂY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3FE6F-7F93-4D7C-A7F2-248F26E729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4070" y="4312022"/>
            <a:ext cx="3260464" cy="196197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Giáo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TS/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Phi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EFA9DE-8F6D-4FC6-AB31-0F87413CE00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669781" y="4312022"/>
            <a:ext cx="2749966" cy="2106706"/>
          </a:xfrm>
        </p:spPr>
        <p:txBody>
          <a:bodyPr>
            <a:no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Phan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Luân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MSSV: B2111851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K47</a:t>
            </a: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A6D1C7-E873-4709-8217-57EA00CF092E}"/>
              </a:ext>
            </a:extLst>
          </p:cNvPr>
          <p:cNvSpPr txBox="1"/>
          <p:nvPr/>
        </p:nvSpPr>
        <p:spPr>
          <a:xfrm>
            <a:off x="744070" y="806822"/>
            <a:ext cx="86957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Niên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  <a:endParaRPr lang="vi-VN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95F1FB-CB8C-43F9-8389-295844183CA5}"/>
              </a:ext>
            </a:extLst>
          </p:cNvPr>
          <p:cNvSpPr txBox="1"/>
          <p:nvPr/>
        </p:nvSpPr>
        <p:spPr>
          <a:xfrm>
            <a:off x="4927899" y="2070848"/>
            <a:ext cx="1849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vi-VN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141E9-EE94-4449-A580-6FCB07F0B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C6B5A-CE4F-47E6-809F-7883F64501B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4953630" cy="3597470"/>
          </a:xfrm>
        </p:spPr>
        <p:txBody>
          <a:bodyPr/>
          <a:lstStyle/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khoai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tây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90%</a:t>
            </a:r>
          </a:p>
          <a:p>
            <a:endParaRPr lang="vi-V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58B45-7A19-43D8-A529-E648C7289F8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18729" y="2676525"/>
            <a:ext cx="5540189" cy="359747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Cải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khoai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tây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63978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066" y="1147482"/>
            <a:ext cx="3636981" cy="117437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1111400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24785" y="3701118"/>
            <a:ext cx="4578910" cy="2260412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healthy</a:t>
            </a:r>
          </a:p>
          <a:p>
            <a:pPr lvl="1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late blight</a:t>
            </a:r>
          </a:p>
          <a:p>
            <a:pPr lvl="1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early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bligth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E24155-3A55-4742-AAEF-819B71B28146}"/>
              </a:ext>
            </a:extLst>
          </p:cNvPr>
          <p:cNvSpPr txBox="1"/>
          <p:nvPr/>
        </p:nvSpPr>
        <p:spPr>
          <a:xfrm>
            <a:off x="324785" y="1758422"/>
            <a:ext cx="4578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thước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256 x 256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2152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35EA845-99F2-4523-99F8-4D2933FCC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695" y="1361001"/>
            <a:ext cx="6876332" cy="5218870"/>
          </a:xfrm>
          <a:prstGeom prst="rect">
            <a:avLst/>
          </a:prstGeom>
        </p:spPr>
      </p:pic>
      <p:pic>
        <p:nvPicPr>
          <p:cNvPr id="27" name="Graphic 26" descr="Back with solid fill">
            <a:hlinkClick r:id="rId4" action="ppaction://hlinksldjump"/>
            <a:extLst>
              <a:ext uri="{FF2B5EF4-FFF2-40B4-BE49-F238E27FC236}">
                <a16:creationId xmlns:a16="http://schemas.microsoft.com/office/drawing/2014/main" id="{6B2EF2CD-67AA-411D-BC74-2CE0C32101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8196" y="6099003"/>
            <a:ext cx="604894" cy="60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nơ-ron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chập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6" descr="Back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2B522807-44C6-408D-86E3-9F384174D1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3019" y="5883043"/>
            <a:ext cx="604894" cy="604894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FFFEF70-9137-4B58-85FC-FB8B15072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611637"/>
              </p:ext>
            </p:extLst>
          </p:nvPr>
        </p:nvGraphicFramePr>
        <p:xfrm>
          <a:off x="1377914" y="2449854"/>
          <a:ext cx="9854898" cy="22250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29221">
                  <a:extLst>
                    <a:ext uri="{9D8B030D-6E8A-4147-A177-3AD203B41FA5}">
                      <a16:colId xmlns:a16="http://schemas.microsoft.com/office/drawing/2014/main" val="157809442"/>
                    </a:ext>
                  </a:extLst>
                </a:gridCol>
                <a:gridCol w="1039891">
                  <a:extLst>
                    <a:ext uri="{9D8B030D-6E8A-4147-A177-3AD203B41FA5}">
                      <a16:colId xmlns:a16="http://schemas.microsoft.com/office/drawing/2014/main" val="645330397"/>
                    </a:ext>
                  </a:extLst>
                </a:gridCol>
                <a:gridCol w="2296227">
                  <a:extLst>
                    <a:ext uri="{9D8B030D-6E8A-4147-A177-3AD203B41FA5}">
                      <a16:colId xmlns:a16="http://schemas.microsoft.com/office/drawing/2014/main" val="2102123274"/>
                    </a:ext>
                  </a:extLst>
                </a:gridCol>
                <a:gridCol w="4043680">
                  <a:extLst>
                    <a:ext uri="{9D8B030D-6E8A-4147-A177-3AD203B41FA5}">
                      <a16:colId xmlns:a16="http://schemas.microsoft.com/office/drawing/2014/main" val="2135308110"/>
                    </a:ext>
                  </a:extLst>
                </a:gridCol>
                <a:gridCol w="1745879">
                  <a:extLst>
                    <a:ext uri="{9D8B030D-6E8A-4147-A177-3AD203B41FA5}">
                      <a16:colId xmlns:a16="http://schemas.microsoft.com/office/drawing/2014/main" val="2226068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STT</a:t>
                      </a:r>
                      <a:endParaRPr lang="vi-V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lớp</a:t>
                      </a:r>
                      <a:endParaRPr lang="vi-V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Lớp</a:t>
                      </a:r>
                      <a:endParaRPr lang="vi-V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Tham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endParaRPr lang="vi-V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Hàm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kích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hoạt</a:t>
                      </a:r>
                      <a:endParaRPr lang="vi-V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790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vi-V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vi-V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Lớp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tích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chập</a:t>
                      </a:r>
                      <a:endParaRPr lang="vi-V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kernel number= 32, kernel size =(3,3)</a:t>
                      </a:r>
                      <a:endParaRPr lang="vi-V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ReLU</a:t>
                      </a:r>
                      <a:endParaRPr lang="vi-V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492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vi-V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vi-V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Lớp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gộp</a:t>
                      </a:r>
                      <a:endParaRPr lang="vi-V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pooling size=(2,2)</a:t>
                      </a:r>
                      <a:endParaRPr lang="vi-V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vi-V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02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vi-V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vi-V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Lớp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trải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phẳng</a:t>
                      </a:r>
                      <a:endParaRPr lang="vi-V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vi-V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17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vi-V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vi-V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Lớp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kết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nối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đầy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đủ</a:t>
                      </a:r>
                      <a:endParaRPr lang="vi-V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node number=64</a:t>
                      </a:r>
                      <a:endParaRPr lang="vi-V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ReLU</a:t>
                      </a:r>
                      <a:endParaRPr lang="vi-V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32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vi-V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vi-V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Lớp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kết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</a:t>
                      </a:r>
                      <a:endParaRPr lang="vi-V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node number= 3</a:t>
                      </a:r>
                      <a:endParaRPr lang="vi-V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softmax</a:t>
                      </a:r>
                      <a:endParaRPr lang="vi-V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270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815565"/>
          </a:xfrm>
        </p:spPr>
        <p:txBody>
          <a:bodyPr/>
          <a:lstStyle/>
          <a:p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2AE9C-BA1D-195E-3B93-A5A0CC03D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65364" y="2192955"/>
            <a:ext cx="5486400" cy="1645920"/>
          </a:xfrm>
        </p:spPr>
        <p:txBody>
          <a:bodyPr/>
          <a:lstStyle/>
          <a:p>
            <a:r>
              <a:rPr lang="en-US" b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sớm</a:t>
            </a:r>
            <a:r>
              <a:rPr lang="en-US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hại</a:t>
            </a:r>
            <a:r>
              <a:rPr lang="en-US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trồng</a:t>
            </a:r>
            <a:r>
              <a:rPr lang="en-US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441F451F-C503-494E-B5A1-4FA02BD9A62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87" r="24287"/>
          <a:stretch>
            <a:fillRect/>
          </a:stretch>
        </p:blipFill>
        <p:spPr/>
      </p:pic>
      <p:pic>
        <p:nvPicPr>
          <p:cNvPr id="14" name="Graphic 13" descr="Questions with solid fill">
            <a:extLst>
              <a:ext uri="{FF2B5EF4-FFF2-40B4-BE49-F238E27FC236}">
                <a16:creationId xmlns:a16="http://schemas.microsoft.com/office/drawing/2014/main" id="{8375BE22-0E1E-472F-B986-DB7D27ED9E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96376" y="57508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59859" y="3119718"/>
            <a:ext cx="4052047" cy="1238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4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4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4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4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4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24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hại</a:t>
            </a:r>
            <a:r>
              <a:rPr lang="en-US" sz="24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z="24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khoai</a:t>
            </a:r>
            <a:r>
              <a:rPr lang="en-US" sz="24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tây</a:t>
            </a:r>
            <a:endParaRPr lang="en-US" sz="24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phic 5" descr="Bullseye with solid fill">
            <a:extLst>
              <a:ext uri="{FF2B5EF4-FFF2-40B4-BE49-F238E27FC236}">
                <a16:creationId xmlns:a16="http://schemas.microsoft.com/office/drawing/2014/main" id="{ECC952C7-3C0C-4F0E-92E5-446085856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2662" y="3119718"/>
            <a:ext cx="846230" cy="8462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D45465-A4BE-4586-9AF9-F34F8F1A36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7912" y="2214283"/>
            <a:ext cx="5540188" cy="443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1028" name="Picture 4" descr="Convolutional Neural Network: An Overview">
            <a:extLst>
              <a:ext uri="{FF2B5EF4-FFF2-40B4-BE49-F238E27FC236}">
                <a16:creationId xmlns:a16="http://schemas.microsoft.com/office/drawing/2014/main" id="{C4E09B04-2D76-4ECF-9FC7-1BDB455FA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918" y="2228625"/>
            <a:ext cx="8731623" cy="435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A2C13CD-CDE9-4845-8213-4F1BE73DF2F1}"/>
              </a:ext>
            </a:extLst>
          </p:cNvPr>
          <p:cNvSpPr txBox="1"/>
          <p:nvPr/>
        </p:nvSpPr>
        <p:spPr>
          <a:xfrm>
            <a:off x="3657600" y="2348753"/>
            <a:ext cx="7810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Bước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 1: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Chuẩn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bị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dữ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liệu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huấn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luyện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2: Chia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tâp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train,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test</a:t>
            </a:r>
          </a:p>
          <a:p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3: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Bước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 4: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Xây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dựng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mô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hình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mạng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nơ-ron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tích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chập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5: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Huấn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luyện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endParaRPr lang="vi-VN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895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4101983" cy="1133475"/>
          </a:xfrm>
        </p:spPr>
        <p:txBody>
          <a:bodyPr>
            <a:normAutofit/>
          </a:bodyPr>
          <a:lstStyle/>
          <a:p>
            <a:pPr lvl="1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(Accuracy)</a:t>
            </a:r>
          </a:p>
          <a:p>
            <a:pPr lvl="1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(Loss Function)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803D56-74A2-4DBA-83B3-12E22EE6A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988" y="942908"/>
            <a:ext cx="6391836" cy="53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4783301" cy="1133475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nhầm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lẫn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(Confusion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Maxtrix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EBF784-2B08-47F3-98C9-D4D5B591B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417" y="1461247"/>
            <a:ext cx="6144482" cy="487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25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A1A11F8-3FAC-4E78-AF94-2DFB02B4EC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7239579"/>
              </p:ext>
            </p:extLst>
          </p:nvPr>
        </p:nvGraphicFramePr>
        <p:xfrm>
          <a:off x="3137646" y="1772724"/>
          <a:ext cx="7933767" cy="45461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878174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204</TotalTime>
  <Words>357</Words>
  <Application>Microsoft Office PowerPoint</Application>
  <PresentationFormat>Widescreen</PresentationFormat>
  <Paragraphs>90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Franklin Gothic Book</vt:lpstr>
      <vt:lpstr>Franklin Gothic Demi</vt:lpstr>
      <vt:lpstr>Custom</vt:lpstr>
      <vt:lpstr>NHẬN DẠNG BỆNH HẠI  TRÊN CÂY KHOAI TÂY</vt:lpstr>
      <vt:lpstr>Nội dung</vt:lpstr>
      <vt:lpstr>Đặt vấn đề</vt:lpstr>
      <vt:lpstr>Mục tiêu</vt:lpstr>
      <vt:lpstr>Mô hình sử dụng</vt:lpstr>
      <vt:lpstr>Xây dựng mô hình</vt:lpstr>
      <vt:lpstr>Đánh giá</vt:lpstr>
      <vt:lpstr>Đánh giá</vt:lpstr>
      <vt:lpstr>Đánh giá</vt:lpstr>
      <vt:lpstr>Kết luận và hướng phát triển</vt:lpstr>
      <vt:lpstr>Demo</vt:lpstr>
      <vt:lpstr>Tập dữ liệu</vt:lpstr>
      <vt:lpstr>Mô hình mạng nơ-ron tích chập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luan phan</dc:creator>
  <cp:lastModifiedBy>luan phan</cp:lastModifiedBy>
  <cp:revision>18</cp:revision>
  <dcterms:created xsi:type="dcterms:W3CDTF">2024-03-29T06:24:36Z</dcterms:created>
  <dcterms:modified xsi:type="dcterms:W3CDTF">2024-03-29T14:00:20Z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