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62FE564-3DC3-49AA-8680-1432C86BFAFB}" type="datetimeFigureOut">
              <a:rPr lang="pt-BR" smtClean="0"/>
              <a:t>10/05/2023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6D5550A-AB73-4C0B-B481-0ECA50F482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95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E564-3DC3-49AA-8680-1432C86BFAFB}" type="datetimeFigureOut">
              <a:rPr lang="pt-BR" smtClean="0"/>
              <a:t>10/05/2023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5550A-AB73-4C0B-B481-0ECA50F482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5456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E564-3DC3-49AA-8680-1432C86BFAFB}" type="datetimeFigureOut">
              <a:rPr lang="pt-BR" smtClean="0"/>
              <a:t>10/05/2023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5550A-AB73-4C0B-B481-0ECA50F482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4518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E564-3DC3-49AA-8680-1432C86BFAFB}" type="datetimeFigureOut">
              <a:rPr lang="pt-BR" smtClean="0"/>
              <a:t>10/05/2023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5550A-AB73-4C0B-B481-0ECA50F482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832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E564-3DC3-49AA-8680-1432C86BFAFB}" type="datetimeFigureOut">
              <a:rPr lang="pt-BR" smtClean="0"/>
              <a:t>10/05/2023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5550A-AB73-4C0B-B481-0ECA50F482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868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E564-3DC3-49AA-8680-1432C86BFAFB}" type="datetimeFigureOut">
              <a:rPr lang="pt-BR" smtClean="0"/>
              <a:t>10/05/2023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5550A-AB73-4C0B-B481-0ECA50F482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1184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E564-3DC3-49AA-8680-1432C86BFAFB}" type="datetimeFigureOut">
              <a:rPr lang="pt-BR" smtClean="0"/>
              <a:t>10/05/2023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5550A-AB73-4C0B-B481-0ECA50F482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449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62FE564-3DC3-49AA-8680-1432C86BFAFB}" type="datetimeFigureOut">
              <a:rPr lang="pt-BR" smtClean="0"/>
              <a:t>10/05/2023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5550A-AB73-4C0B-B481-0ECA50F482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3496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62FE564-3DC3-49AA-8680-1432C86BFAFB}" type="datetimeFigureOut">
              <a:rPr lang="pt-BR" smtClean="0"/>
              <a:t>10/05/2023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5550A-AB73-4C0B-B481-0ECA50F482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025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E564-3DC3-49AA-8680-1432C86BFAFB}" type="datetimeFigureOut">
              <a:rPr lang="pt-BR" smtClean="0"/>
              <a:t>10/05/2023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5550A-AB73-4C0B-B481-0ECA50F482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998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E564-3DC3-49AA-8680-1432C86BFAFB}" type="datetimeFigureOut">
              <a:rPr lang="pt-BR" smtClean="0"/>
              <a:t>10/05/2023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5550A-AB73-4C0B-B481-0ECA50F482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632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E564-3DC3-49AA-8680-1432C86BFAFB}" type="datetimeFigureOut">
              <a:rPr lang="pt-BR" smtClean="0"/>
              <a:t>10/05/2023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5550A-AB73-4C0B-B481-0ECA50F482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820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E564-3DC3-49AA-8680-1432C86BFAFB}" type="datetimeFigureOut">
              <a:rPr lang="pt-BR" smtClean="0"/>
              <a:t>10/05/2023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5550A-AB73-4C0B-B481-0ECA50F482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5085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E564-3DC3-49AA-8680-1432C86BFAFB}" type="datetimeFigureOut">
              <a:rPr lang="pt-BR" smtClean="0"/>
              <a:t>10/05/2023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5550A-AB73-4C0B-B481-0ECA50F482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669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E564-3DC3-49AA-8680-1432C86BFAFB}" type="datetimeFigureOut">
              <a:rPr lang="pt-BR" smtClean="0"/>
              <a:t>10/05/2023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5550A-AB73-4C0B-B481-0ECA50F482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9232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E564-3DC3-49AA-8680-1432C86BFAFB}" type="datetimeFigureOut">
              <a:rPr lang="pt-BR" smtClean="0"/>
              <a:t>10/05/2023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5550A-AB73-4C0B-B481-0ECA50F482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531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E564-3DC3-49AA-8680-1432C86BFAFB}" type="datetimeFigureOut">
              <a:rPr lang="pt-BR" smtClean="0"/>
              <a:t>10/05/2023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5550A-AB73-4C0B-B481-0ECA50F482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638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62FE564-3DC3-49AA-8680-1432C86BFAFB}" type="datetimeFigureOut">
              <a:rPr lang="pt-BR" smtClean="0"/>
              <a:t>10/05/2023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6D5550A-AB73-4C0B-B481-0ECA50F482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881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F66592-4658-4A6C-AF08-A79217EC4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8118" y="1982287"/>
            <a:ext cx="8825658" cy="2677648"/>
          </a:xfrm>
        </p:spPr>
        <p:txBody>
          <a:bodyPr/>
          <a:lstStyle/>
          <a:p>
            <a:r>
              <a:rPr lang="pt-BR" dirty="0"/>
              <a:t>Camada de Rede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16CFB2-3563-477E-A938-547410DBC3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Luana Cassamasso-35</a:t>
            </a:r>
          </a:p>
        </p:txBody>
      </p:sp>
    </p:spTree>
    <p:extLst>
      <p:ext uri="{BB962C8B-B14F-4D97-AF65-F5344CB8AC3E}">
        <p14:creationId xmlns:p14="http://schemas.microsoft.com/office/powerpoint/2010/main" val="2081465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C874D-79EE-4C9A-90BA-267CE327C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IPv4: NAT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846EDB-FEA0-4C2F-933E-83FBB9E8C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NAT-(Network </a:t>
            </a:r>
            <a:r>
              <a:rPr lang="pt-BR" dirty="0" err="1"/>
              <a:t>Address</a:t>
            </a:r>
            <a:r>
              <a:rPr lang="pt-BR" dirty="0"/>
              <a:t> </a:t>
            </a:r>
            <a:r>
              <a:rPr lang="pt-BR" dirty="0" err="1"/>
              <a:t>Translation</a:t>
            </a:r>
            <a:r>
              <a:rPr lang="pt-BR" dirty="0"/>
              <a:t>) Tradução de endereços de rede</a:t>
            </a:r>
          </a:p>
          <a:p>
            <a:r>
              <a:rPr lang="pt-BR" dirty="0"/>
              <a:t>É uma técnica que consiste em reescrever os endereços IP de origem de um pacote que passam por um </a:t>
            </a:r>
            <a:r>
              <a:rPr lang="pt-BR" dirty="0" err="1"/>
              <a:t>router</a:t>
            </a:r>
            <a:r>
              <a:rPr lang="pt-BR" dirty="0"/>
              <a:t> ou firewall permitindo computadores com </a:t>
            </a:r>
            <a:r>
              <a:rPr lang="pt-BR" dirty="0" err="1"/>
              <a:t>Ips</a:t>
            </a:r>
            <a:r>
              <a:rPr lang="pt-BR" dirty="0"/>
              <a:t> privados acessarem a internet</a:t>
            </a:r>
          </a:p>
          <a:p>
            <a:r>
              <a:rPr lang="pt-BR" dirty="0"/>
              <a:t>Tradução de endereços (NAT)</a:t>
            </a:r>
          </a:p>
          <a:p>
            <a:r>
              <a:rPr lang="pt-BR" dirty="0"/>
              <a:t>-Todos os pacotes que saem passam pelo roteador NAT, que substitui o endereço de origem no pacote pelo endereço NAT global</a:t>
            </a:r>
          </a:p>
          <a:p>
            <a:r>
              <a:rPr lang="pt-BR" dirty="0"/>
              <a:t>- Todos os pacotes que chegam também passam pelo roteador NAT, que substitui o endereço de destino no pacote pelo endereço privado correspondente</a:t>
            </a:r>
          </a:p>
        </p:txBody>
      </p:sp>
    </p:spTree>
    <p:extLst>
      <p:ext uri="{BB962C8B-B14F-4D97-AF65-F5344CB8AC3E}">
        <p14:creationId xmlns:p14="http://schemas.microsoft.com/office/powerpoint/2010/main" val="1153772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DCD85D-7C23-4528-ACB8-45DF5C98E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IPv6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B1B734-0173-4152-AACE-9FCCC0DC7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Endereços IPv6 (IP versão 6)Apesar de todas as soluções a curto prazo, como endereçamento sem classes e o NAT, o esgotamento de endereços ainda é um problema de longo prazo para a Internet</a:t>
            </a:r>
          </a:p>
          <a:p>
            <a:r>
              <a:rPr lang="pt-BR" dirty="0"/>
              <a:t> É constituído de 16 bytes (octetos) -&gt; 128 bits de comprimento</a:t>
            </a:r>
          </a:p>
          <a:p>
            <a:pPr marL="0" indent="0">
              <a:buNone/>
            </a:pPr>
            <a:r>
              <a:rPr lang="pt-BR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606131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2EE5C-3B46-4079-AFB4-1AEF3972C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81185D-5CE9-445D-B4F7-4E07AC2A2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(</a:t>
            </a:r>
            <a:r>
              <a:rPr lang="pt-BR" dirty="0" err="1"/>
              <a:t>Address</a:t>
            </a:r>
            <a:r>
              <a:rPr lang="pt-BR" dirty="0"/>
              <a:t> </a:t>
            </a:r>
            <a:r>
              <a:rPr lang="pt-BR" dirty="0" err="1"/>
              <a:t>Resolution</a:t>
            </a:r>
            <a:r>
              <a:rPr lang="pt-BR" dirty="0"/>
              <a:t> </a:t>
            </a:r>
            <a:r>
              <a:rPr lang="pt-BR" dirty="0" err="1"/>
              <a:t>Protocol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-protocolo de resolução de endereços).</a:t>
            </a:r>
          </a:p>
          <a:p>
            <a:r>
              <a:rPr lang="pt-BR" dirty="0"/>
              <a:t>A solicitação ARP é transmitida em </a:t>
            </a:r>
            <a:r>
              <a:rPr lang="pt-BR" b="1" dirty="0"/>
              <a:t>broadcast</a:t>
            </a:r>
            <a:r>
              <a:rPr lang="pt-BR" dirty="0"/>
              <a:t> e a resposta ARP em </a:t>
            </a:r>
            <a:r>
              <a:rPr lang="pt-BR" b="1" dirty="0" err="1"/>
              <a:t>unicast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133984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8BAE66-A3EF-41D0-BC58-94E56EBA8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843" y="1015068"/>
            <a:ext cx="9099769" cy="295749"/>
          </a:xfrm>
        </p:spPr>
        <p:txBody>
          <a:bodyPr/>
          <a:lstStyle/>
          <a:p>
            <a:r>
              <a:rPr lang="pt-BR" sz="3200" dirty="0"/>
              <a:t>Como é feito a entrega, encaminhamento, roteamento na camada de rede: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C5941F-B3C0-4EC5-94A3-8658BBBBB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entrega, encaminhamento e o roteamento é feito através de roteadores ou </a:t>
            </a:r>
            <a:r>
              <a:rPr lang="pt-BR" dirty="0" err="1"/>
              <a:t>swith</a:t>
            </a:r>
            <a:r>
              <a:rPr lang="pt-BR" dirty="0"/>
              <a:t> </a:t>
            </a:r>
            <a:r>
              <a:rPr lang="pt-BR"/>
              <a:t>ou hub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6005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7FE3C4-3783-418E-84C0-6EBC53DCF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e pra que serve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7E339B-ED90-441B-944B-A8EEFED82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Aonde ocorre conexões e o envio de pacotes e suas rotas são definidas</a:t>
            </a:r>
          </a:p>
        </p:txBody>
      </p:sp>
    </p:spTree>
    <p:extLst>
      <p:ext uri="{BB962C8B-B14F-4D97-AF65-F5344CB8AC3E}">
        <p14:creationId xmlns:p14="http://schemas.microsoft.com/office/powerpoint/2010/main" val="2370972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F12619-7E69-48BB-A1F1-7191A2F7C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protocolos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BE104C-67C1-45E8-B767-CCB4D170E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camada de rede</a:t>
            </a:r>
            <a:r>
              <a:rPr lang="pt-BR" dirty="0"/>
              <a:t>: IPv4, IPv6, </a:t>
            </a:r>
            <a:r>
              <a:rPr lang="pt-BR" dirty="0" err="1"/>
              <a:t>IPsec</a:t>
            </a:r>
            <a:r>
              <a:rPr lang="pt-BR" dirty="0"/>
              <a:t>, ICMP</a:t>
            </a:r>
          </a:p>
        </p:txBody>
      </p:sp>
    </p:spTree>
    <p:extLst>
      <p:ext uri="{BB962C8B-B14F-4D97-AF65-F5344CB8AC3E}">
        <p14:creationId xmlns:p14="http://schemas.microsoft.com/office/powerpoint/2010/main" val="2294798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0BA10-1861-48E3-8F50-106056213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IPv4: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D1CCA-3183-4660-B328-31D16A122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Tem 4 conjuntos de 8 bits</a:t>
            </a:r>
          </a:p>
          <a:p>
            <a:r>
              <a:rPr lang="pt-BR" dirty="0"/>
              <a:t>Sua classe é definida pelo primeiro bit do primeiro conjunto de 8</a:t>
            </a:r>
          </a:p>
        </p:txBody>
      </p:sp>
    </p:spTree>
    <p:extLst>
      <p:ext uri="{BB962C8B-B14F-4D97-AF65-F5344CB8AC3E}">
        <p14:creationId xmlns:p14="http://schemas.microsoft.com/office/powerpoint/2010/main" val="1923058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2B3E07-DE5F-4D9B-80A8-0ED0A0B0B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IPv4: Tabela A,B,C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6572D3E0-0F2C-4AA0-9380-F0585F3C7E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2458909"/>
              </p:ext>
            </p:extLst>
          </p:nvPr>
        </p:nvGraphicFramePr>
        <p:xfrm>
          <a:off x="1406624" y="2855169"/>
          <a:ext cx="882491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1638">
                  <a:extLst>
                    <a:ext uri="{9D8B030D-6E8A-4147-A177-3AD203B41FA5}">
                      <a16:colId xmlns:a16="http://schemas.microsoft.com/office/drawing/2014/main" val="992573222"/>
                    </a:ext>
                  </a:extLst>
                </a:gridCol>
                <a:gridCol w="2941638">
                  <a:extLst>
                    <a:ext uri="{9D8B030D-6E8A-4147-A177-3AD203B41FA5}">
                      <a16:colId xmlns:a16="http://schemas.microsoft.com/office/drawing/2014/main" val="1475959097"/>
                    </a:ext>
                  </a:extLst>
                </a:gridCol>
                <a:gridCol w="2941638">
                  <a:extLst>
                    <a:ext uri="{9D8B030D-6E8A-4147-A177-3AD203B41FA5}">
                      <a16:colId xmlns:a16="http://schemas.microsoft.com/office/drawing/2014/main" val="3592316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PRIMEIRO OCTETO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MÁSCARA DE REDE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265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                   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1-127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            255.0.0.0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153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                   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128-191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          255.255.0.0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75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                   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192-223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       225.255.255.0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887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                   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224-239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                 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083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                   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240-255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                 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375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7315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6FF3CD-0B15-44F5-A0B7-704F7E25C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IPv4: NET ID E HOST ID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617E6C-56AA-4F81-A6C5-EB680CBC1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Net id: byte no inicio do endereço IP que identifica rede;</a:t>
            </a:r>
          </a:p>
          <a:p>
            <a:pPr marL="0" indent="0">
              <a:buNone/>
            </a:pPr>
            <a:r>
              <a:rPr lang="pt-BR" dirty="0"/>
              <a:t>- </a:t>
            </a:r>
            <a:r>
              <a:rPr lang="pt-BR" dirty="0">
                <a:solidFill>
                  <a:srgbClr val="FF0000"/>
                </a:solidFill>
              </a:rPr>
              <a:t>192</a:t>
            </a:r>
            <a:r>
              <a:rPr lang="pt-BR" dirty="0"/>
              <a:t>.111.32.0</a:t>
            </a:r>
            <a:endParaRPr lang="pt-BR" dirty="0">
              <a:highlight>
                <a:srgbClr val="FFFF00"/>
              </a:highlight>
            </a:endParaRPr>
          </a:p>
          <a:p>
            <a:r>
              <a:rPr lang="pt-BR" dirty="0"/>
              <a:t>Host </a:t>
            </a:r>
            <a:r>
              <a:rPr lang="pt-BR" dirty="0" err="1"/>
              <a:t>id:byte</a:t>
            </a:r>
            <a:r>
              <a:rPr lang="pt-BR" dirty="0"/>
              <a:t> no inicio do endereço </a:t>
            </a:r>
            <a:r>
              <a:rPr lang="pt-BR" dirty="0" err="1"/>
              <a:t>ip</a:t>
            </a:r>
            <a:r>
              <a:rPr lang="pt-BR" dirty="0"/>
              <a:t> que identifica a máquina;</a:t>
            </a:r>
          </a:p>
          <a:p>
            <a:pPr marL="0" indent="0">
              <a:buNone/>
            </a:pPr>
            <a:r>
              <a:rPr lang="pt-BR" dirty="0"/>
              <a:t>-192.11.32.</a:t>
            </a:r>
            <a:r>
              <a:rPr lang="pt-BR" dirty="0">
                <a:solidFill>
                  <a:srgbClr val="FF0000"/>
                </a:solidFill>
              </a:rPr>
              <a:t>1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145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4F79BE-916F-4544-BD71-96251A7C7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IPv4: Notação CIDR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1363B4-DF93-49E6-9D3F-C99306E8A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organizações usam o CIDR para alocar endereços IP de forma flexível e eficiente em suas redes.</a:t>
            </a:r>
          </a:p>
          <a:p>
            <a:pPr marL="0" indent="0">
              <a:buNone/>
            </a:pPr>
            <a:r>
              <a:rPr lang="pt-BR" dirty="0"/>
              <a:t>-178.222.89.1</a:t>
            </a:r>
            <a:r>
              <a:rPr lang="pt-BR" dirty="0">
                <a:solidFill>
                  <a:srgbClr val="FF0000"/>
                </a:solidFill>
              </a:rPr>
              <a:t>/3</a:t>
            </a:r>
          </a:p>
        </p:txBody>
      </p:sp>
    </p:spTree>
    <p:extLst>
      <p:ext uri="{BB962C8B-B14F-4D97-AF65-F5344CB8AC3E}">
        <p14:creationId xmlns:p14="http://schemas.microsoft.com/office/powerpoint/2010/main" val="593323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6F2B8C-7E04-4789-9EC0-AD295D9FC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identificar o 1 e o ultimo IP de uma rede: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3489D0-0F56-4E1C-9398-A4E2263AC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Primeiro é a rede, e o ultimo é broadcast.</a:t>
            </a:r>
          </a:p>
        </p:txBody>
      </p:sp>
    </p:spTree>
    <p:extLst>
      <p:ext uri="{BB962C8B-B14F-4D97-AF65-F5344CB8AC3E}">
        <p14:creationId xmlns:p14="http://schemas.microsoft.com/office/powerpoint/2010/main" val="3115266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6E54C9-8D2C-4B1E-AAC9-4A76A0C3E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IPv4: DHCP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730484-F20F-4B8C-BAB8-12D25B5B0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DNCP: </a:t>
            </a:r>
            <a:r>
              <a:rPr lang="pt-BR" dirty="0" err="1"/>
              <a:t>dynamic</a:t>
            </a:r>
            <a:r>
              <a:rPr lang="pt-BR" dirty="0"/>
              <a:t> host </a:t>
            </a:r>
            <a:r>
              <a:rPr lang="pt-BR" dirty="0" err="1"/>
              <a:t>configuration</a:t>
            </a:r>
            <a:r>
              <a:rPr lang="pt-BR" dirty="0"/>
              <a:t> </a:t>
            </a:r>
            <a:r>
              <a:rPr lang="pt-BR" dirty="0" err="1"/>
              <a:t>protocol</a:t>
            </a:r>
            <a:r>
              <a:rPr lang="pt-BR" dirty="0"/>
              <a:t>: permite a atribuição dinâmica de endereço IP</a:t>
            </a:r>
          </a:p>
          <a:p>
            <a:pPr marL="0" indent="0">
              <a:buNone/>
            </a:pPr>
            <a:r>
              <a:rPr lang="pt-BR" dirty="0"/>
              <a:t>-Host envia (</a:t>
            </a:r>
            <a:r>
              <a:rPr lang="pt-BR" dirty="0" err="1"/>
              <a:t>broascast</a:t>
            </a:r>
            <a:r>
              <a:rPr lang="pt-BR" dirty="0"/>
              <a:t>) mensagem “DHCP </a:t>
            </a:r>
            <a:r>
              <a:rPr lang="pt-BR" dirty="0" err="1"/>
              <a:t>discover</a:t>
            </a:r>
            <a:r>
              <a:rPr lang="pt-BR" dirty="0"/>
              <a:t>” </a:t>
            </a:r>
          </a:p>
          <a:p>
            <a:pPr marL="0" indent="0">
              <a:buNone/>
            </a:pPr>
            <a:r>
              <a:rPr lang="pt-BR" dirty="0"/>
              <a:t>-DHCP server responde com mensagem "DHCP </a:t>
            </a:r>
            <a:r>
              <a:rPr lang="pt-BR" dirty="0" err="1"/>
              <a:t>offer</a:t>
            </a:r>
            <a:r>
              <a:rPr lang="pt-BR" dirty="0"/>
              <a:t>“</a:t>
            </a:r>
          </a:p>
          <a:p>
            <a:pPr marL="0" indent="0">
              <a:buNone/>
            </a:pPr>
            <a:r>
              <a:rPr lang="pt-BR" dirty="0"/>
              <a:t>-Host pede endereço IP com mensagem : "DHCP </a:t>
            </a:r>
            <a:r>
              <a:rPr lang="pt-BR" dirty="0" err="1"/>
              <a:t>request</a:t>
            </a:r>
            <a:r>
              <a:rPr lang="pt-BR" dirty="0"/>
              <a:t>“</a:t>
            </a:r>
          </a:p>
          <a:p>
            <a:pPr marL="0" indent="0">
              <a:buNone/>
            </a:pPr>
            <a:r>
              <a:rPr lang="pt-BR" dirty="0"/>
              <a:t>-DHCP server envia endereço com a mensagem: "DHCP </a:t>
            </a:r>
            <a:r>
              <a:rPr lang="pt-BR" dirty="0" err="1"/>
              <a:t>ack</a:t>
            </a:r>
            <a:r>
              <a:rPr lang="pt-BR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2134907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Íon - Sala da Diretoria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TM02900722[[fn=Íon – Sala da Diretoria]]</Template>
  <TotalTime>158</TotalTime>
  <Words>452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Íon - Sala da Diretoria</vt:lpstr>
      <vt:lpstr>Camada de Rede</vt:lpstr>
      <vt:lpstr>O que é e pra que serve</vt:lpstr>
      <vt:lpstr>Principais protocolos</vt:lpstr>
      <vt:lpstr>IPv4:</vt:lpstr>
      <vt:lpstr>IPv4: Tabela A,B,C</vt:lpstr>
      <vt:lpstr>IPv4: NET ID E HOST ID</vt:lpstr>
      <vt:lpstr>IPv4: Notação CIDR</vt:lpstr>
      <vt:lpstr>Como identificar o 1 e o ultimo IP de uma rede:</vt:lpstr>
      <vt:lpstr>IPv4: DHCP</vt:lpstr>
      <vt:lpstr>IPv4: NAT</vt:lpstr>
      <vt:lpstr>IPv6</vt:lpstr>
      <vt:lpstr>ARP</vt:lpstr>
      <vt:lpstr>Como é feito a entrega, encaminhamento, roteamento na camada de rede: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Camada de Rede</dc:title>
  <dc:creator>LUANA CASSAMASSO</dc:creator>
  <cp:lastModifiedBy>LUANA CASSAMASSO</cp:lastModifiedBy>
  <cp:revision>9</cp:revision>
  <dcterms:created xsi:type="dcterms:W3CDTF">2023-05-10T11:23:20Z</dcterms:created>
  <dcterms:modified xsi:type="dcterms:W3CDTF">2023-05-10T14:01:33Z</dcterms:modified>
</cp:coreProperties>
</file>