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9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273" r:id="rId13"/>
    <p:sldId id="308" r:id="rId14"/>
    <p:sldId id="30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10" r:id="rId24"/>
    <p:sldId id="31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511C2-4E82-46C7-A3D1-8A77BF3F3EE0}" v="1908" dt="2021-10-09T15:52:08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>
        <p:scale>
          <a:sx n="69" d="100"/>
          <a:sy n="69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800" dirty="0"/>
            <a:t>Login</a:t>
          </a:r>
          <a:r>
            <a:rPr lang="pt-BR" sz="6500" dirty="0"/>
            <a:t> 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Empresas que utilizam nossa plataforma devem </a:t>
          </a:r>
          <a:r>
            <a:rPr lang="pt-BR" sz="2800" dirty="0" err="1">
              <a:solidFill>
                <a:schemeClr val="bg2">
                  <a:lumMod val="25000"/>
                </a:schemeClr>
              </a:solidFill>
            </a:rPr>
            <a:t>logar</a:t>
          </a:r>
          <a:r>
            <a:rPr lang="pt-BR" sz="2800" dirty="0">
              <a:solidFill>
                <a:schemeClr val="bg2">
                  <a:lumMod val="25000"/>
                </a:schemeClr>
              </a:solidFill>
            </a:rPr>
            <a:t> com senha e CNPJ.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Gestores da aplicação e candidatos devem </a:t>
          </a:r>
          <a:r>
            <a:rPr lang="pt-BR" sz="2800" dirty="0" err="1">
              <a:solidFill>
                <a:schemeClr val="bg2">
                  <a:lumMod val="25000"/>
                </a:schemeClr>
              </a:solidFill>
            </a:rPr>
            <a:t>logar</a:t>
          </a:r>
          <a:r>
            <a:rPr lang="pt-BR" sz="2800" dirty="0">
              <a:solidFill>
                <a:schemeClr val="bg2">
                  <a:lumMod val="25000"/>
                </a:schemeClr>
              </a:solidFill>
            </a:rPr>
            <a:t> com e-mail e senha;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49361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400" dirty="0" err="1"/>
            <a:t>Crud</a:t>
          </a:r>
          <a:r>
            <a:rPr lang="pt-BR" sz="4400" dirty="0"/>
            <a:t> vaga 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400" dirty="0">
              <a:solidFill>
                <a:schemeClr val="bg2">
                  <a:lumMod val="25000"/>
                </a:schemeClr>
              </a:solidFill>
            </a:rPr>
            <a:t>Para cadastrar a vaga é necessário informar cargo, descrição, requisitos, formação, localização, faixa salarial, validade de vaga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000" dirty="0">
              <a:solidFill>
                <a:schemeClr val="bg2">
                  <a:lumMod val="25000"/>
                </a:schemeClr>
              </a:solidFill>
            </a:rPr>
            <a:t>A vaga pode ser cadastrada pelos gestores da aplicação, quando isso acontecer ele devem vincular um empresa vaga. O responsável da empresa deve receber um e-mail sempre que uma vaga for divulgada da sua empresa.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FD066093-0A45-4450-8BEC-5829DF727705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000" dirty="0">
              <a:solidFill>
                <a:schemeClr val="bg2">
                  <a:lumMod val="25000"/>
                </a:schemeClr>
              </a:solidFill>
            </a:rPr>
            <a:t>A vaga pode ser cadastrada pela própria empresa, quando isso acontecer deve ser </a:t>
          </a:r>
          <a:r>
            <a:rPr lang="pt-BR" sz="2000" dirty="0" err="1">
              <a:solidFill>
                <a:schemeClr val="bg2">
                  <a:lumMod val="25000"/>
                </a:schemeClr>
              </a:solidFill>
            </a:rPr>
            <a:t>desparado</a:t>
          </a:r>
          <a:r>
            <a:rPr lang="pt-BR" sz="2000" dirty="0">
              <a:solidFill>
                <a:schemeClr val="bg2">
                  <a:lumMod val="25000"/>
                </a:schemeClr>
              </a:solidFill>
            </a:rPr>
            <a:t> uma notificação das os gestores da aplicação. Aprovarem a vaga e dar inicio ao processo de divulgação/seleção.</a:t>
          </a:r>
        </a:p>
      </dgm:t>
    </dgm:pt>
    <dgm:pt modelId="{CF4345DE-5049-4D22-8BF3-0247BC73F652}" type="parTrans" cxnId="{96C0E0D3-FE82-4B4E-8419-D30C754CFDAB}">
      <dgm:prSet/>
      <dgm:spPr/>
      <dgm:t>
        <a:bodyPr/>
        <a:lstStyle/>
        <a:p>
          <a:endParaRPr lang="pt-BR"/>
        </a:p>
      </dgm:t>
    </dgm:pt>
    <dgm:pt modelId="{CE79BF65-EBDD-4F1E-A3EA-085728BFFBE7}" type="sibTrans" cxnId="{96C0E0D3-FE82-4B4E-8419-D30C754CFDA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85937" custScaleY="8251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3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3" custScaleX="219134" custScaleY="11966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3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3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3" custScaleX="219134" custScaleY="13449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3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1F2BFA8C-1848-4551-8FA3-21E3BBECD277}" type="pres">
      <dgm:prSet presAssocID="{CF4345DE-5049-4D22-8BF3-0247BC73F652}" presName="Name64" presStyleLbl="parChTrans1D2" presStyleIdx="2" presStyleCnt="3"/>
      <dgm:spPr/>
      <dgm:t>
        <a:bodyPr/>
        <a:lstStyle/>
        <a:p>
          <a:endParaRPr lang="pt-BR"/>
        </a:p>
      </dgm:t>
    </dgm:pt>
    <dgm:pt modelId="{F347153F-2580-4B85-8248-6BF4C7B5414D}" type="pres">
      <dgm:prSet presAssocID="{FD066093-0A45-4450-8BEC-5829DF727705}" presName="hierRoot2" presStyleCnt="0">
        <dgm:presLayoutVars>
          <dgm:hierBranch val="init"/>
        </dgm:presLayoutVars>
      </dgm:prSet>
      <dgm:spPr/>
    </dgm:pt>
    <dgm:pt modelId="{720FF76D-67A6-4D80-9214-5669FBC2F7EA}" type="pres">
      <dgm:prSet presAssocID="{FD066093-0A45-4450-8BEC-5829DF727705}" presName="rootComposite" presStyleCnt="0"/>
      <dgm:spPr/>
    </dgm:pt>
    <dgm:pt modelId="{2E5B88A2-37AC-4523-95F4-0221913BA8B8}" type="pres">
      <dgm:prSet presAssocID="{FD066093-0A45-4450-8BEC-5829DF727705}" presName="rootText" presStyleLbl="node2" presStyleIdx="2" presStyleCnt="3" custScaleX="219134" custScaleY="12722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A94B5EC-9E02-4857-8591-1035E95C7B39}" type="pres">
      <dgm:prSet presAssocID="{FD066093-0A45-4450-8BEC-5829DF727705}" presName="rootConnector" presStyleLbl="node2" presStyleIdx="2" presStyleCnt="3"/>
      <dgm:spPr/>
      <dgm:t>
        <a:bodyPr/>
        <a:lstStyle/>
        <a:p>
          <a:endParaRPr lang="pt-BR"/>
        </a:p>
      </dgm:t>
    </dgm:pt>
    <dgm:pt modelId="{9CCBF090-4AF5-4D5A-A935-BE20467946E7}" type="pres">
      <dgm:prSet presAssocID="{FD066093-0A45-4450-8BEC-5829DF727705}" presName="hierChild4" presStyleCnt="0"/>
      <dgm:spPr/>
    </dgm:pt>
    <dgm:pt modelId="{5BAF4CCB-5B7E-44CF-BD73-8B0DEA01FBA4}" type="pres">
      <dgm:prSet presAssocID="{FD066093-0A45-4450-8BEC-5829DF727705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D35A27AD-1333-498D-B262-0020EA31BB92}" type="presOf" srcId="{FD066093-0A45-4450-8BEC-5829DF727705}" destId="{0A94B5EC-9E02-4857-8591-1035E95C7B39}" srcOrd="1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96C0E0D3-FE82-4B4E-8419-D30C754CFDAB}" srcId="{7F5DBB6F-41EC-4A0A-8B0E-F83905CCE015}" destId="{FD066093-0A45-4450-8BEC-5829DF727705}" srcOrd="2" destOrd="0" parTransId="{CF4345DE-5049-4D22-8BF3-0247BC73F652}" sibTransId="{CE79BF65-EBDD-4F1E-A3EA-085728BFFBE7}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A9467AB2-DB70-49DD-8BD0-350CFF2D647B}" type="presOf" srcId="{CF4345DE-5049-4D22-8BF3-0247BC73F652}" destId="{1F2BFA8C-1848-4551-8FA3-21E3BBECD277}" srcOrd="0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950F9472-32C7-4885-8C8D-7E798439169D}" type="presOf" srcId="{FD066093-0A45-4450-8BEC-5829DF727705}" destId="{2E5B88A2-37AC-4523-95F4-0221913BA8B8}" srcOrd="0" destOrd="0" presId="urn:microsoft.com/office/officeart/2009/3/layout/HorizontalOrganizationChart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629FFFDF-0E39-43CC-B407-50BC4A067BAE}" type="presParOf" srcId="{9363DA18-E9D4-48C6-B834-622A3D7D9DE3}" destId="{1F2BFA8C-1848-4551-8FA3-21E3BBECD277}" srcOrd="4" destOrd="0" presId="urn:microsoft.com/office/officeart/2009/3/layout/HorizontalOrganizationChart"/>
    <dgm:cxn modelId="{7A430855-6FB0-4A2F-8C2A-CC111527F952}" type="presParOf" srcId="{9363DA18-E9D4-48C6-B834-622A3D7D9DE3}" destId="{F347153F-2580-4B85-8248-6BF4C7B5414D}" srcOrd="5" destOrd="0" presId="urn:microsoft.com/office/officeart/2009/3/layout/HorizontalOrganizationChart"/>
    <dgm:cxn modelId="{C4AB88F8-FA23-42CD-ACE2-5341BC48FEE3}" type="presParOf" srcId="{F347153F-2580-4B85-8248-6BF4C7B5414D}" destId="{720FF76D-67A6-4D80-9214-5669FBC2F7EA}" srcOrd="0" destOrd="0" presId="urn:microsoft.com/office/officeart/2009/3/layout/HorizontalOrganizationChart"/>
    <dgm:cxn modelId="{BDDEFADA-E33E-4D11-9A25-1897CBBC9A1A}" type="presParOf" srcId="{720FF76D-67A6-4D80-9214-5669FBC2F7EA}" destId="{2E5B88A2-37AC-4523-95F4-0221913BA8B8}" srcOrd="0" destOrd="0" presId="urn:microsoft.com/office/officeart/2009/3/layout/HorizontalOrganizationChart"/>
    <dgm:cxn modelId="{A39FC868-9D9D-4278-97C7-BEF35322EC70}" type="presParOf" srcId="{720FF76D-67A6-4D80-9214-5669FBC2F7EA}" destId="{0A94B5EC-9E02-4857-8591-1035E95C7B39}" srcOrd="1" destOrd="0" presId="urn:microsoft.com/office/officeart/2009/3/layout/HorizontalOrganizationChart"/>
    <dgm:cxn modelId="{AF800597-D310-4EDB-8275-787E84CF05CB}" type="presParOf" srcId="{F347153F-2580-4B85-8248-6BF4C7B5414D}" destId="{9CCBF090-4AF5-4D5A-A935-BE20467946E7}" srcOrd="1" destOrd="0" presId="urn:microsoft.com/office/officeart/2009/3/layout/HorizontalOrganizationChart"/>
    <dgm:cxn modelId="{27259E74-5C20-447B-AA98-8B892D7C2221}" type="presParOf" srcId="{F347153F-2580-4B85-8248-6BF4C7B5414D}" destId="{5BAF4CCB-5B7E-44CF-BD73-8B0DEA01FBA4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000" dirty="0" err="1"/>
            <a:t>Crud</a:t>
          </a:r>
          <a:r>
            <a:rPr lang="pt-BR" sz="4000" dirty="0"/>
            <a:t> candidato 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400" dirty="0">
              <a:solidFill>
                <a:schemeClr val="bg2">
                  <a:lumMod val="25000"/>
                </a:schemeClr>
              </a:solidFill>
            </a:rPr>
            <a:t>O candidato que se interessar em uma vaga deve fazer seu cadastro na plataforma informando seus dados pessoais e profissionais.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pt-BR" sz="2800" dirty="0">
            <a:solidFill>
              <a:schemeClr val="bg2">
                <a:lumMod val="25000"/>
              </a:schemeClr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60681" custScaleY="7958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3600" dirty="0" err="1"/>
            <a:t>Crud</a:t>
          </a:r>
          <a:r>
            <a:rPr lang="pt-BR" sz="3600" dirty="0"/>
            <a:t> empresa 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400" dirty="0">
              <a:solidFill>
                <a:schemeClr val="bg2">
                  <a:lumMod val="25000"/>
                </a:schemeClr>
              </a:solidFill>
            </a:rPr>
            <a:t>Para cadastrar a empresa é necessário(razão social, nome fantasia, endereço, CNPJ, responsável(nome, CPF, e-mail), telefone, e-mail, seguimento)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200" dirty="0">
              <a:solidFill>
                <a:schemeClr val="bg2">
                  <a:lumMod val="25000"/>
                </a:schemeClr>
              </a:solidFill>
            </a:rPr>
            <a:t>O cadastro pode ser realizado pela própria empresa ou pelos gestores da plataforma. Se for realizado atras dos gestores deve ser enviado um e-mail para o responsável da empresa completar o cadastro e definir a sua senha. É importante ter um </a:t>
          </a:r>
          <a:r>
            <a:rPr lang="pt-BR" sz="2200" dirty="0" err="1">
              <a:solidFill>
                <a:schemeClr val="bg2">
                  <a:lumMod val="25000"/>
                </a:schemeClr>
              </a:solidFill>
            </a:rPr>
            <a:t>has</a:t>
          </a:r>
          <a:r>
            <a:rPr lang="pt-BR" sz="2200" dirty="0">
              <a:solidFill>
                <a:schemeClr val="bg2">
                  <a:lumMod val="25000"/>
                </a:schemeClr>
              </a:solidFill>
            </a:rPr>
            <a:t> no e-mail para evitar fraudes e aumentar a segurança.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44865" custScaleY="6575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X="124631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X="124570" custScaleY="11130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3200" dirty="0" err="1"/>
            <a:t>Acomp</a:t>
          </a:r>
          <a:r>
            <a:rPr lang="pt-BR" sz="3200" dirty="0"/>
            <a:t>. vaga 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200" dirty="0">
              <a:solidFill>
                <a:schemeClr val="bg2">
                  <a:lumMod val="25000"/>
                </a:schemeClr>
              </a:solidFill>
            </a:rPr>
            <a:t>Para os candidatos é necessário uma tela que liste todas as vagas que eles se candidataram e mostre o seu status do candidato referente a vaga.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400" dirty="0">
              <a:solidFill>
                <a:schemeClr val="bg2">
                  <a:lumMod val="25000"/>
                </a:schemeClr>
              </a:solidFill>
            </a:rPr>
            <a:t>Para as empresas é necessário uma tela que liste todas as vagas cadastradas na plataforma.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F5C6171C-3276-49F7-AD7E-E68B4F579E1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200" dirty="0">
              <a:solidFill>
                <a:schemeClr val="bg2">
                  <a:lumMod val="25000"/>
                </a:schemeClr>
              </a:solidFill>
            </a:rPr>
            <a:t>Nessa tela é importante implementar filtro também igual o da pesquisa de vagas. Obs.: Para as empresas o filtro de empresa não deve aparecer.</a:t>
          </a:r>
        </a:p>
      </dgm:t>
    </dgm:pt>
    <dgm:pt modelId="{B9F9DA77-814C-4FAB-8465-29F5BF3B7160}" type="parTrans" cxnId="{778A019F-EB80-4972-8C91-0FEAEE7AAF09}">
      <dgm:prSet/>
      <dgm:spPr/>
      <dgm:t>
        <a:bodyPr/>
        <a:lstStyle/>
        <a:p>
          <a:endParaRPr lang="pt-BR"/>
        </a:p>
      </dgm:t>
    </dgm:pt>
    <dgm:pt modelId="{5322E94B-56D2-4826-818D-DEC4870C4EAA}" type="sibTrans" cxnId="{778A019F-EB80-4972-8C91-0FEAEE7AAF09}">
      <dgm:prSet/>
      <dgm:spPr/>
      <dgm:t>
        <a:bodyPr/>
        <a:lstStyle/>
        <a:p>
          <a:endParaRPr lang="pt-BR"/>
        </a:p>
      </dgm:t>
    </dgm:pt>
    <dgm:pt modelId="{E82FB7BF-2A48-4B60-AA26-DAFAF94EA065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400" dirty="0">
              <a:solidFill>
                <a:schemeClr val="bg2">
                  <a:lumMod val="25000"/>
                </a:schemeClr>
              </a:solidFill>
            </a:rPr>
            <a:t>Para os gestores da aplicação deve mostrar todas as vagas</a:t>
          </a:r>
        </a:p>
      </dgm:t>
    </dgm:pt>
    <dgm:pt modelId="{20C2E90F-C338-4AC7-A313-397622D4056D}" type="parTrans" cxnId="{CE9DF146-1422-484E-891D-1B07D3A339B8}">
      <dgm:prSet/>
      <dgm:spPr/>
      <dgm:t>
        <a:bodyPr/>
        <a:lstStyle/>
        <a:p>
          <a:endParaRPr lang="pt-BR"/>
        </a:p>
      </dgm:t>
    </dgm:pt>
    <dgm:pt modelId="{3E6A54CF-3133-4B81-9193-9BFD69010236}" type="sibTrans" cxnId="{CE9DF146-1422-484E-891D-1B07D3A339B8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92036" custScaleY="778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4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4" custScaleX="245129" custScaleY="1018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4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4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4" custScaleX="245090" custScaleY="8996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4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9E23E276-6AF4-4FCD-A30C-A2A99BDF9D62}" type="pres">
      <dgm:prSet presAssocID="{20C2E90F-C338-4AC7-A313-397622D4056D}" presName="Name64" presStyleLbl="parChTrans1D2" presStyleIdx="2" presStyleCnt="4"/>
      <dgm:spPr/>
      <dgm:t>
        <a:bodyPr/>
        <a:lstStyle/>
        <a:p>
          <a:endParaRPr lang="pt-BR"/>
        </a:p>
      </dgm:t>
    </dgm:pt>
    <dgm:pt modelId="{750E00E0-BE05-49C8-927A-7C2772FDC81A}" type="pres">
      <dgm:prSet presAssocID="{E82FB7BF-2A48-4B60-AA26-DAFAF94EA065}" presName="hierRoot2" presStyleCnt="0">
        <dgm:presLayoutVars>
          <dgm:hierBranch val="init"/>
        </dgm:presLayoutVars>
      </dgm:prSet>
      <dgm:spPr/>
    </dgm:pt>
    <dgm:pt modelId="{06B53DFF-C9F8-4AC5-80C0-896FAFFD9679}" type="pres">
      <dgm:prSet presAssocID="{E82FB7BF-2A48-4B60-AA26-DAFAF94EA065}" presName="rootComposite" presStyleCnt="0"/>
      <dgm:spPr/>
    </dgm:pt>
    <dgm:pt modelId="{9A7185D2-6371-4F89-BED9-74AEBB57CE16}" type="pres">
      <dgm:prSet presAssocID="{E82FB7BF-2A48-4B60-AA26-DAFAF94EA065}" presName="rootText" presStyleLbl="node2" presStyleIdx="2" presStyleCnt="4" custScaleX="24512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B2E146-5BC9-4823-AF3B-3410ECC17C89}" type="pres">
      <dgm:prSet presAssocID="{E82FB7BF-2A48-4B60-AA26-DAFAF94EA065}" presName="rootConnector" presStyleLbl="node2" presStyleIdx="2" presStyleCnt="4"/>
      <dgm:spPr/>
      <dgm:t>
        <a:bodyPr/>
        <a:lstStyle/>
        <a:p>
          <a:endParaRPr lang="pt-BR"/>
        </a:p>
      </dgm:t>
    </dgm:pt>
    <dgm:pt modelId="{E7C1D0EE-5658-4E87-BBC2-2476617C79CF}" type="pres">
      <dgm:prSet presAssocID="{E82FB7BF-2A48-4B60-AA26-DAFAF94EA065}" presName="hierChild4" presStyleCnt="0"/>
      <dgm:spPr/>
    </dgm:pt>
    <dgm:pt modelId="{4556EEE5-B451-472C-8F81-E010CEC365CB}" type="pres">
      <dgm:prSet presAssocID="{E82FB7BF-2A48-4B60-AA26-DAFAF94EA065}" presName="hierChild5" presStyleCnt="0"/>
      <dgm:spPr/>
    </dgm:pt>
    <dgm:pt modelId="{1FBC3516-6F60-4631-BB93-CCCBD681B14D}" type="pres">
      <dgm:prSet presAssocID="{B9F9DA77-814C-4FAB-8465-29F5BF3B7160}" presName="Name64" presStyleLbl="parChTrans1D2" presStyleIdx="3" presStyleCnt="4"/>
      <dgm:spPr/>
      <dgm:t>
        <a:bodyPr/>
        <a:lstStyle/>
        <a:p>
          <a:endParaRPr lang="pt-BR"/>
        </a:p>
      </dgm:t>
    </dgm:pt>
    <dgm:pt modelId="{38F8EE88-0AAB-4BF2-A009-CAF69CAAA89F}" type="pres">
      <dgm:prSet presAssocID="{F5C6171C-3276-49F7-AD7E-E68B4F579E1D}" presName="hierRoot2" presStyleCnt="0">
        <dgm:presLayoutVars>
          <dgm:hierBranch val="init"/>
        </dgm:presLayoutVars>
      </dgm:prSet>
      <dgm:spPr/>
    </dgm:pt>
    <dgm:pt modelId="{C04482CC-FA88-4875-8966-FEB3A73288F9}" type="pres">
      <dgm:prSet presAssocID="{F5C6171C-3276-49F7-AD7E-E68B4F579E1D}" presName="rootComposite" presStyleCnt="0"/>
      <dgm:spPr/>
    </dgm:pt>
    <dgm:pt modelId="{32F989A4-F097-44B5-8C3D-BFCED12CA83E}" type="pres">
      <dgm:prSet presAssocID="{F5C6171C-3276-49F7-AD7E-E68B4F579E1D}" presName="rootText" presStyleLbl="node2" presStyleIdx="3" presStyleCnt="4" custScaleX="24512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BECDA1-D186-435C-99CD-9B46CB194299}" type="pres">
      <dgm:prSet presAssocID="{F5C6171C-3276-49F7-AD7E-E68B4F579E1D}" presName="rootConnector" presStyleLbl="node2" presStyleIdx="3" presStyleCnt="4"/>
      <dgm:spPr/>
      <dgm:t>
        <a:bodyPr/>
        <a:lstStyle/>
        <a:p>
          <a:endParaRPr lang="pt-BR"/>
        </a:p>
      </dgm:t>
    </dgm:pt>
    <dgm:pt modelId="{B4890DF8-0412-4C55-9DE4-810FD4B961C0}" type="pres">
      <dgm:prSet presAssocID="{F5C6171C-3276-49F7-AD7E-E68B4F579E1D}" presName="hierChild4" presStyleCnt="0"/>
      <dgm:spPr/>
    </dgm:pt>
    <dgm:pt modelId="{FD675B54-10A8-4709-8CEA-D5CB78B53766}" type="pres">
      <dgm:prSet presAssocID="{F5C6171C-3276-49F7-AD7E-E68B4F579E1D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BD236796-DC8A-4741-9B4A-135D773B0335}" type="presOf" srcId="{F5C6171C-3276-49F7-AD7E-E68B4F579E1D}" destId="{21BECDA1-D186-435C-99CD-9B46CB194299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28DC50D6-055E-4583-B3DE-8D27A35EA69E}" type="presOf" srcId="{B9F9DA77-814C-4FAB-8465-29F5BF3B7160}" destId="{1FBC3516-6F60-4631-BB93-CCCBD681B14D}" srcOrd="0" destOrd="0" presId="urn:microsoft.com/office/officeart/2009/3/layout/HorizontalOrganizationChart"/>
    <dgm:cxn modelId="{3EB78DA1-9EF2-457B-936C-29F71D859150}" type="presOf" srcId="{E82FB7BF-2A48-4B60-AA26-DAFAF94EA065}" destId="{9A7185D2-6371-4F89-BED9-74AEBB57CE16}" srcOrd="0" destOrd="0" presId="urn:microsoft.com/office/officeart/2009/3/layout/HorizontalOrganizationChart"/>
    <dgm:cxn modelId="{9548524B-9327-4F89-A5E6-C9A287D424A2}" type="presOf" srcId="{20C2E90F-C338-4AC7-A313-397622D4056D}" destId="{9E23E276-6AF4-4FCD-A30C-A2A99BDF9D62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EA0E6D96-9719-410D-809E-DE706DD7121C}" type="presOf" srcId="{F5C6171C-3276-49F7-AD7E-E68B4F579E1D}" destId="{32F989A4-F097-44B5-8C3D-BFCED12CA83E}" srcOrd="0" destOrd="0" presId="urn:microsoft.com/office/officeart/2009/3/layout/HorizontalOrganizationChart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78A019F-EB80-4972-8C91-0FEAEE7AAF09}" srcId="{7F5DBB6F-41EC-4A0A-8B0E-F83905CCE015}" destId="{F5C6171C-3276-49F7-AD7E-E68B4F579E1D}" srcOrd="3" destOrd="0" parTransId="{B9F9DA77-814C-4FAB-8465-29F5BF3B7160}" sibTransId="{5322E94B-56D2-4826-818D-DEC4870C4EAA}"/>
    <dgm:cxn modelId="{CE9DF146-1422-484E-891D-1B07D3A339B8}" srcId="{7F5DBB6F-41EC-4A0A-8B0E-F83905CCE015}" destId="{E82FB7BF-2A48-4B60-AA26-DAFAF94EA065}" srcOrd="2" destOrd="0" parTransId="{20C2E90F-C338-4AC7-A313-397622D4056D}" sibTransId="{3E6A54CF-3133-4B81-9193-9BFD69010236}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458F61B9-B0F5-4ADE-840C-CC1E4EBFAD57}" type="presOf" srcId="{E82FB7BF-2A48-4B60-AA26-DAFAF94EA065}" destId="{9EB2E146-5BC9-4823-AF3B-3410ECC17C89}" srcOrd="1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CBE9713B-A146-4507-9AE5-D7ADDE6A8891}" type="presParOf" srcId="{9363DA18-E9D4-48C6-B834-622A3D7D9DE3}" destId="{9E23E276-6AF4-4FCD-A30C-A2A99BDF9D62}" srcOrd="4" destOrd="0" presId="urn:microsoft.com/office/officeart/2009/3/layout/HorizontalOrganizationChart"/>
    <dgm:cxn modelId="{0467FE35-7E2B-464C-8F7B-345AFB122A1A}" type="presParOf" srcId="{9363DA18-E9D4-48C6-B834-622A3D7D9DE3}" destId="{750E00E0-BE05-49C8-927A-7C2772FDC81A}" srcOrd="5" destOrd="0" presId="urn:microsoft.com/office/officeart/2009/3/layout/HorizontalOrganizationChart"/>
    <dgm:cxn modelId="{3A04A14C-C158-45EE-89A3-911726A462E3}" type="presParOf" srcId="{750E00E0-BE05-49C8-927A-7C2772FDC81A}" destId="{06B53DFF-C9F8-4AC5-80C0-896FAFFD9679}" srcOrd="0" destOrd="0" presId="urn:microsoft.com/office/officeart/2009/3/layout/HorizontalOrganizationChart"/>
    <dgm:cxn modelId="{6B2D9239-4CCB-419B-B084-21A4E5BD5B3E}" type="presParOf" srcId="{06B53DFF-C9F8-4AC5-80C0-896FAFFD9679}" destId="{9A7185D2-6371-4F89-BED9-74AEBB57CE16}" srcOrd="0" destOrd="0" presId="urn:microsoft.com/office/officeart/2009/3/layout/HorizontalOrganizationChart"/>
    <dgm:cxn modelId="{E964929E-5157-48C7-8716-6A54AA6D478B}" type="presParOf" srcId="{06B53DFF-C9F8-4AC5-80C0-896FAFFD9679}" destId="{9EB2E146-5BC9-4823-AF3B-3410ECC17C89}" srcOrd="1" destOrd="0" presId="urn:microsoft.com/office/officeart/2009/3/layout/HorizontalOrganizationChart"/>
    <dgm:cxn modelId="{244EC61F-41DB-4791-A7DE-8FF74FDF05AF}" type="presParOf" srcId="{750E00E0-BE05-49C8-927A-7C2772FDC81A}" destId="{E7C1D0EE-5658-4E87-BBC2-2476617C79CF}" srcOrd="1" destOrd="0" presId="urn:microsoft.com/office/officeart/2009/3/layout/HorizontalOrganizationChart"/>
    <dgm:cxn modelId="{A9B360F0-2EBD-4168-8B7B-16264AB81E67}" type="presParOf" srcId="{750E00E0-BE05-49C8-927A-7C2772FDC81A}" destId="{4556EEE5-B451-472C-8F81-E010CEC365CB}" srcOrd="2" destOrd="0" presId="urn:microsoft.com/office/officeart/2009/3/layout/HorizontalOrganizationChart"/>
    <dgm:cxn modelId="{AC8085C6-3641-4F70-9A10-15D8FA75880F}" type="presParOf" srcId="{9363DA18-E9D4-48C6-B834-622A3D7D9DE3}" destId="{1FBC3516-6F60-4631-BB93-CCCBD681B14D}" srcOrd="6" destOrd="0" presId="urn:microsoft.com/office/officeart/2009/3/layout/HorizontalOrganizationChart"/>
    <dgm:cxn modelId="{FD84AB1D-06F7-4A13-98BF-43DD50EDA237}" type="presParOf" srcId="{9363DA18-E9D4-48C6-B834-622A3D7D9DE3}" destId="{38F8EE88-0AAB-4BF2-A009-CAF69CAAA89F}" srcOrd="7" destOrd="0" presId="urn:microsoft.com/office/officeart/2009/3/layout/HorizontalOrganizationChart"/>
    <dgm:cxn modelId="{E04F59A4-12DC-4DFC-A57B-889E3E466680}" type="presParOf" srcId="{38F8EE88-0AAB-4BF2-A009-CAF69CAAA89F}" destId="{C04482CC-FA88-4875-8966-FEB3A73288F9}" srcOrd="0" destOrd="0" presId="urn:microsoft.com/office/officeart/2009/3/layout/HorizontalOrganizationChart"/>
    <dgm:cxn modelId="{3B8830B8-E6F8-4936-A5E2-B64304720E69}" type="presParOf" srcId="{C04482CC-FA88-4875-8966-FEB3A73288F9}" destId="{32F989A4-F097-44B5-8C3D-BFCED12CA83E}" srcOrd="0" destOrd="0" presId="urn:microsoft.com/office/officeart/2009/3/layout/HorizontalOrganizationChart"/>
    <dgm:cxn modelId="{2DACAC7B-6C82-41CD-9E6C-461785306C31}" type="presParOf" srcId="{C04482CC-FA88-4875-8966-FEB3A73288F9}" destId="{21BECDA1-D186-435C-99CD-9B46CB194299}" srcOrd="1" destOrd="0" presId="urn:microsoft.com/office/officeart/2009/3/layout/HorizontalOrganizationChart"/>
    <dgm:cxn modelId="{61EE19E0-5300-41A2-8CFA-DE304B497D61}" type="presParOf" srcId="{38F8EE88-0AAB-4BF2-A009-CAF69CAAA89F}" destId="{B4890DF8-0412-4C55-9DE4-810FD4B961C0}" srcOrd="1" destOrd="0" presId="urn:microsoft.com/office/officeart/2009/3/layout/HorizontalOrganizationChart"/>
    <dgm:cxn modelId="{C1CA55C4-8264-463C-A36D-7B3AC8BD9403}" type="presParOf" srcId="{38F8EE88-0AAB-4BF2-A009-CAF69CAAA89F}" destId="{FD675B54-10A8-4709-8CEA-D5CB78B53766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400" dirty="0"/>
            <a:t>Notificações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Os candidatos deverem receber notificações do status das vagas que eles se candidatarem.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As empresas da plataforma também devem receber notificações do status de suas vagas também.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59362" custScaleY="778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400" dirty="0"/>
            <a:t>Pesquisa Vagas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Os candidatos e qualquer pessoas sem cadastro na plataforma poderá visualizar as vagas cadastradas.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Nessa tela é necessário ter filtros de cargo, empresas, localidade, faixa salario, seguimento da empresa.</a:t>
          </a: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59362" custScaleY="778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14F5D2-A381-4E28-876A-2FDF441B26F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7F5DBB6F-41EC-4A0A-8B0E-F83905CCE015}">
      <dgm:prSet phldrT="[Texto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pt-BR" sz="4000" dirty="0"/>
            <a:t>Alerta de Vagas</a:t>
          </a:r>
        </a:p>
      </dgm:t>
    </dgm:pt>
    <dgm:pt modelId="{0BBAE8F8-E724-489C-8C0A-B1AFFEE3F2D2}" type="parTrans" cxnId="{C20791CC-C98A-4FFC-AA51-238C4B5C7624}">
      <dgm:prSet/>
      <dgm:spPr/>
      <dgm:t>
        <a:bodyPr/>
        <a:lstStyle/>
        <a:p>
          <a:endParaRPr lang="pt-BR"/>
        </a:p>
      </dgm:t>
    </dgm:pt>
    <dgm:pt modelId="{47A0C298-2FF0-45CC-8DB1-4460EC234E81}" type="sibTrans" cxnId="{C20791CC-C98A-4FFC-AA51-238C4B5C7624}">
      <dgm:prSet/>
      <dgm:spPr/>
      <dgm:t>
        <a:bodyPr/>
        <a:lstStyle/>
        <a:p>
          <a:endParaRPr lang="pt-BR"/>
        </a:p>
      </dgm:t>
    </dgm:pt>
    <dgm:pt modelId="{76CE45A7-5A0F-4DBB-BC21-2FC1E62F951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pt-BR" sz="2800" dirty="0">
              <a:solidFill>
                <a:schemeClr val="bg2">
                  <a:lumMod val="25000"/>
                </a:schemeClr>
              </a:solidFill>
            </a:rPr>
            <a:t>O candidatos poderão definir padrões de alertas para vagas que se enquadrem no seu perfil.</a:t>
          </a:r>
        </a:p>
      </dgm:t>
    </dgm:pt>
    <dgm:pt modelId="{0F682637-11D6-413B-A69B-1E192AD16EF1}" type="parTrans" cxnId="{E5C908AD-225C-47AE-B030-9CF08FCDB3BD}">
      <dgm:prSet/>
      <dgm:spPr/>
      <dgm:t>
        <a:bodyPr/>
        <a:lstStyle/>
        <a:p>
          <a:endParaRPr lang="pt-BR"/>
        </a:p>
      </dgm:t>
    </dgm:pt>
    <dgm:pt modelId="{21FDC7E8-E0C2-4D55-8F2E-2DE83D102F1A}" type="sibTrans" cxnId="{E5C908AD-225C-47AE-B030-9CF08FCDB3BD}">
      <dgm:prSet/>
      <dgm:spPr/>
      <dgm:t>
        <a:bodyPr/>
        <a:lstStyle/>
        <a:p>
          <a:endParaRPr lang="pt-BR"/>
        </a:p>
      </dgm:t>
    </dgm:pt>
    <dgm:pt modelId="{FA04FCF2-5651-40C9-A252-B09A0D8A790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pt-BR" sz="2800" dirty="0">
            <a:solidFill>
              <a:schemeClr val="bg2">
                <a:lumMod val="25000"/>
              </a:schemeClr>
            </a:solidFill>
          </a:endParaRPr>
        </a:p>
      </dgm:t>
    </dgm:pt>
    <dgm:pt modelId="{CD0510E8-FB6F-4843-B1E4-71018DD6F97F}" type="parTrans" cxnId="{6E3DD018-2DD6-4CB5-92AB-217FF14FCF5B}">
      <dgm:prSet/>
      <dgm:spPr/>
      <dgm:t>
        <a:bodyPr/>
        <a:lstStyle/>
        <a:p>
          <a:endParaRPr lang="pt-BR"/>
        </a:p>
      </dgm:t>
    </dgm:pt>
    <dgm:pt modelId="{3389E31A-AEA4-4930-86A6-A850D65128DA}" type="sibTrans" cxnId="{6E3DD018-2DD6-4CB5-92AB-217FF14FCF5B}">
      <dgm:prSet/>
      <dgm:spPr/>
      <dgm:t>
        <a:bodyPr/>
        <a:lstStyle/>
        <a:p>
          <a:endParaRPr lang="pt-BR"/>
        </a:p>
      </dgm:t>
    </dgm:pt>
    <dgm:pt modelId="{4E11927D-8D36-4C81-8449-E9B89D9E6205}" type="pres">
      <dgm:prSet presAssocID="{7514F5D2-A381-4E28-876A-2FDF441B2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13942480-D6B5-424C-A2A1-F7730ACC83FA}" type="pres">
      <dgm:prSet presAssocID="{7F5DBB6F-41EC-4A0A-8B0E-F83905CCE015}" presName="hierRoot1" presStyleCnt="0">
        <dgm:presLayoutVars>
          <dgm:hierBranch val="init"/>
        </dgm:presLayoutVars>
      </dgm:prSet>
      <dgm:spPr/>
    </dgm:pt>
    <dgm:pt modelId="{51DAA759-FC94-43F6-9E4D-738BB3D2C70A}" type="pres">
      <dgm:prSet presAssocID="{7F5DBB6F-41EC-4A0A-8B0E-F83905CCE015}" presName="rootComposite1" presStyleCnt="0"/>
      <dgm:spPr/>
    </dgm:pt>
    <dgm:pt modelId="{FD11F6CF-0779-42AF-A276-EB1DCE41A605}" type="pres">
      <dgm:prSet presAssocID="{7F5DBB6F-41EC-4A0A-8B0E-F83905CCE015}" presName="rootText1" presStyleLbl="node0" presStyleIdx="0" presStyleCnt="1" custScaleX="59362" custScaleY="7785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E38ED4-DF03-4999-B1DA-C795803077C6}" type="pres">
      <dgm:prSet presAssocID="{7F5DBB6F-41EC-4A0A-8B0E-F83905CCE015}" presName="rootConnector1" presStyleLbl="node1" presStyleIdx="0" presStyleCnt="0"/>
      <dgm:spPr/>
      <dgm:t>
        <a:bodyPr/>
        <a:lstStyle/>
        <a:p>
          <a:endParaRPr lang="pt-BR"/>
        </a:p>
      </dgm:t>
    </dgm:pt>
    <dgm:pt modelId="{9363DA18-E9D4-48C6-B834-622A3D7D9DE3}" type="pres">
      <dgm:prSet presAssocID="{7F5DBB6F-41EC-4A0A-8B0E-F83905CCE015}" presName="hierChild2" presStyleCnt="0"/>
      <dgm:spPr/>
    </dgm:pt>
    <dgm:pt modelId="{E274CA0B-C257-45D3-84F6-3B97BB276B2B}" type="pres">
      <dgm:prSet presAssocID="{0F682637-11D6-413B-A69B-1E192AD16EF1}" presName="Name64" presStyleLbl="parChTrans1D2" presStyleIdx="0" presStyleCnt="2"/>
      <dgm:spPr/>
      <dgm:t>
        <a:bodyPr/>
        <a:lstStyle/>
        <a:p>
          <a:endParaRPr lang="pt-BR"/>
        </a:p>
      </dgm:t>
    </dgm:pt>
    <dgm:pt modelId="{745A2777-1A83-43E4-AD04-851BC93FEA71}" type="pres">
      <dgm:prSet presAssocID="{76CE45A7-5A0F-4DBB-BC21-2FC1E62F9514}" presName="hierRoot2" presStyleCnt="0">
        <dgm:presLayoutVars>
          <dgm:hierBranch val="init"/>
        </dgm:presLayoutVars>
      </dgm:prSet>
      <dgm:spPr/>
    </dgm:pt>
    <dgm:pt modelId="{CD6C5362-C7F5-465F-8785-7B3C6918DA5E}" type="pres">
      <dgm:prSet presAssocID="{76CE45A7-5A0F-4DBB-BC21-2FC1E62F9514}" presName="rootComposite" presStyleCnt="0"/>
      <dgm:spPr/>
    </dgm:pt>
    <dgm:pt modelId="{7A99BFBD-1AC1-44AD-BFB1-6536119305B1}" type="pres">
      <dgm:prSet presAssocID="{76CE45A7-5A0F-4DBB-BC21-2FC1E62F9514}" presName="rootText" presStyleLbl="node2" presStyleIdx="0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1405A-24F2-49CD-936C-4F4AE0DE4A95}" type="pres">
      <dgm:prSet presAssocID="{76CE45A7-5A0F-4DBB-BC21-2FC1E62F9514}" presName="rootConnector" presStyleLbl="node2" presStyleIdx="0" presStyleCnt="2"/>
      <dgm:spPr/>
      <dgm:t>
        <a:bodyPr/>
        <a:lstStyle/>
        <a:p>
          <a:endParaRPr lang="pt-BR"/>
        </a:p>
      </dgm:t>
    </dgm:pt>
    <dgm:pt modelId="{8C6A14F3-B034-46F8-8876-DF9D61DBBE53}" type="pres">
      <dgm:prSet presAssocID="{76CE45A7-5A0F-4DBB-BC21-2FC1E62F9514}" presName="hierChild4" presStyleCnt="0"/>
      <dgm:spPr/>
    </dgm:pt>
    <dgm:pt modelId="{5F3184D4-FC18-4775-8D5B-EE46C1D7AE9E}" type="pres">
      <dgm:prSet presAssocID="{76CE45A7-5A0F-4DBB-BC21-2FC1E62F9514}" presName="hierChild5" presStyleCnt="0"/>
      <dgm:spPr/>
    </dgm:pt>
    <dgm:pt modelId="{7DED1FCA-6A92-45DA-A1D9-C6978268DBE4}" type="pres">
      <dgm:prSet presAssocID="{CD0510E8-FB6F-4843-B1E4-71018DD6F97F}" presName="Name64" presStyleLbl="parChTrans1D2" presStyleIdx="1" presStyleCnt="2"/>
      <dgm:spPr/>
      <dgm:t>
        <a:bodyPr/>
        <a:lstStyle/>
        <a:p>
          <a:endParaRPr lang="pt-BR"/>
        </a:p>
      </dgm:t>
    </dgm:pt>
    <dgm:pt modelId="{85C52DA5-85B5-489A-98C9-3D4A0FC7AB78}" type="pres">
      <dgm:prSet presAssocID="{FA04FCF2-5651-40C9-A252-B09A0D8A790A}" presName="hierRoot2" presStyleCnt="0">
        <dgm:presLayoutVars>
          <dgm:hierBranch val="init"/>
        </dgm:presLayoutVars>
      </dgm:prSet>
      <dgm:spPr/>
    </dgm:pt>
    <dgm:pt modelId="{0B2B207E-63D6-472D-9985-6A48D7901CD6}" type="pres">
      <dgm:prSet presAssocID="{FA04FCF2-5651-40C9-A252-B09A0D8A790A}" presName="rootComposite" presStyleCnt="0"/>
      <dgm:spPr/>
    </dgm:pt>
    <dgm:pt modelId="{3FE71647-1512-4102-B007-A90ED5CEDF1F}" type="pres">
      <dgm:prSet presAssocID="{FA04FCF2-5651-40C9-A252-B09A0D8A790A}" presName="rootText" presStyleLbl="node2" presStyleIdx="1" presStyleCnt="2" custScaleY="7607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F06460-74BA-4B4D-A67A-7CB3B7B75FEC}" type="pres">
      <dgm:prSet presAssocID="{FA04FCF2-5651-40C9-A252-B09A0D8A790A}" presName="rootConnector" presStyleLbl="node2" presStyleIdx="1" presStyleCnt="2"/>
      <dgm:spPr/>
      <dgm:t>
        <a:bodyPr/>
        <a:lstStyle/>
        <a:p>
          <a:endParaRPr lang="pt-BR"/>
        </a:p>
      </dgm:t>
    </dgm:pt>
    <dgm:pt modelId="{C1CE2495-D659-4F66-866B-C799FEB000F8}" type="pres">
      <dgm:prSet presAssocID="{FA04FCF2-5651-40C9-A252-B09A0D8A790A}" presName="hierChild4" presStyleCnt="0"/>
      <dgm:spPr/>
    </dgm:pt>
    <dgm:pt modelId="{0E01D0F9-7035-4A29-883F-6E17EEAE49F2}" type="pres">
      <dgm:prSet presAssocID="{FA04FCF2-5651-40C9-A252-B09A0D8A790A}" presName="hierChild5" presStyleCnt="0"/>
      <dgm:spPr/>
    </dgm:pt>
    <dgm:pt modelId="{C7135AD2-67E2-4AF2-BDEE-88BEFDA23FD4}" type="pres">
      <dgm:prSet presAssocID="{7F5DBB6F-41EC-4A0A-8B0E-F83905CCE015}" presName="hierChild3" presStyleCnt="0"/>
      <dgm:spPr/>
    </dgm:pt>
  </dgm:ptLst>
  <dgm:cxnLst>
    <dgm:cxn modelId="{70D62772-D175-465D-9E65-ECE3879620E8}" type="presOf" srcId="{FA04FCF2-5651-40C9-A252-B09A0D8A790A}" destId="{3FE71647-1512-4102-B007-A90ED5CEDF1F}" srcOrd="0" destOrd="0" presId="urn:microsoft.com/office/officeart/2009/3/layout/HorizontalOrganizationChart"/>
    <dgm:cxn modelId="{2D2B4612-EFED-400E-84E2-B7B1D4C4FF8B}" type="presOf" srcId="{7F5DBB6F-41EC-4A0A-8B0E-F83905CCE015}" destId="{FD11F6CF-0779-42AF-A276-EB1DCE41A605}" srcOrd="0" destOrd="0" presId="urn:microsoft.com/office/officeart/2009/3/layout/HorizontalOrganizationChart"/>
    <dgm:cxn modelId="{E5C908AD-225C-47AE-B030-9CF08FCDB3BD}" srcId="{7F5DBB6F-41EC-4A0A-8B0E-F83905CCE015}" destId="{76CE45A7-5A0F-4DBB-BC21-2FC1E62F9514}" srcOrd="0" destOrd="0" parTransId="{0F682637-11D6-413B-A69B-1E192AD16EF1}" sibTransId="{21FDC7E8-E0C2-4D55-8F2E-2DE83D102F1A}"/>
    <dgm:cxn modelId="{85FF1799-1B08-4EED-8C0B-71D0554B4C2A}" type="presOf" srcId="{CD0510E8-FB6F-4843-B1E4-71018DD6F97F}" destId="{7DED1FCA-6A92-45DA-A1D9-C6978268DBE4}" srcOrd="0" destOrd="0" presId="urn:microsoft.com/office/officeart/2009/3/layout/HorizontalOrganizationChart"/>
    <dgm:cxn modelId="{6E3DD018-2DD6-4CB5-92AB-217FF14FCF5B}" srcId="{7F5DBB6F-41EC-4A0A-8B0E-F83905CCE015}" destId="{FA04FCF2-5651-40C9-A252-B09A0D8A790A}" srcOrd="1" destOrd="0" parTransId="{CD0510E8-FB6F-4843-B1E4-71018DD6F97F}" sibTransId="{3389E31A-AEA4-4930-86A6-A850D65128DA}"/>
    <dgm:cxn modelId="{1D96D99C-4CD9-498E-9031-345B78E0E267}" type="presOf" srcId="{7F5DBB6F-41EC-4A0A-8B0E-F83905CCE015}" destId="{4DE38ED4-DF03-4999-B1DA-C795803077C6}" srcOrd="1" destOrd="0" presId="urn:microsoft.com/office/officeart/2009/3/layout/HorizontalOrganizationChart"/>
    <dgm:cxn modelId="{15080958-7CBD-4290-99C8-7E9DF43E0390}" type="presOf" srcId="{FA04FCF2-5651-40C9-A252-B09A0D8A790A}" destId="{3FF06460-74BA-4B4D-A67A-7CB3B7B75FEC}" srcOrd="1" destOrd="0" presId="urn:microsoft.com/office/officeart/2009/3/layout/HorizontalOrganizationChart"/>
    <dgm:cxn modelId="{C20791CC-C98A-4FFC-AA51-238C4B5C7624}" srcId="{7514F5D2-A381-4E28-876A-2FDF441B26FF}" destId="{7F5DBB6F-41EC-4A0A-8B0E-F83905CCE015}" srcOrd="0" destOrd="0" parTransId="{0BBAE8F8-E724-489C-8C0A-B1AFFEE3F2D2}" sibTransId="{47A0C298-2FF0-45CC-8DB1-4460EC234E81}"/>
    <dgm:cxn modelId="{D1061AF3-8B58-496C-B319-1DF9FC8331EB}" type="presOf" srcId="{7514F5D2-A381-4E28-876A-2FDF441B26FF}" destId="{4E11927D-8D36-4C81-8449-E9B89D9E6205}" srcOrd="0" destOrd="0" presId="urn:microsoft.com/office/officeart/2009/3/layout/HorizontalOrganizationChart"/>
    <dgm:cxn modelId="{720990B9-3CDE-493F-93F2-DB8BBB87903A}" type="presOf" srcId="{76CE45A7-5A0F-4DBB-BC21-2FC1E62F9514}" destId="{48F1405A-24F2-49CD-936C-4F4AE0DE4A95}" srcOrd="1" destOrd="0" presId="urn:microsoft.com/office/officeart/2009/3/layout/HorizontalOrganizationChart"/>
    <dgm:cxn modelId="{16458975-50DB-4362-B1A6-363A65C5267F}" type="presOf" srcId="{76CE45A7-5A0F-4DBB-BC21-2FC1E62F9514}" destId="{7A99BFBD-1AC1-44AD-BFB1-6536119305B1}" srcOrd="0" destOrd="0" presId="urn:microsoft.com/office/officeart/2009/3/layout/HorizontalOrganizationChart"/>
    <dgm:cxn modelId="{DA1A4B12-CC07-42A0-927E-17F85CED74E2}" type="presOf" srcId="{0F682637-11D6-413B-A69B-1E192AD16EF1}" destId="{E274CA0B-C257-45D3-84F6-3B97BB276B2B}" srcOrd="0" destOrd="0" presId="urn:microsoft.com/office/officeart/2009/3/layout/HorizontalOrganizationChart"/>
    <dgm:cxn modelId="{0D374A10-D37D-49A9-B970-89DCD8E7FA98}" type="presParOf" srcId="{4E11927D-8D36-4C81-8449-E9B89D9E6205}" destId="{13942480-D6B5-424C-A2A1-F7730ACC83FA}" srcOrd="0" destOrd="0" presId="urn:microsoft.com/office/officeart/2009/3/layout/HorizontalOrganizationChart"/>
    <dgm:cxn modelId="{E63A122B-7998-4D59-A260-F949AEA44F44}" type="presParOf" srcId="{13942480-D6B5-424C-A2A1-F7730ACC83FA}" destId="{51DAA759-FC94-43F6-9E4D-738BB3D2C70A}" srcOrd="0" destOrd="0" presId="urn:microsoft.com/office/officeart/2009/3/layout/HorizontalOrganizationChart"/>
    <dgm:cxn modelId="{2FE4B37B-490F-4345-96F5-08EB6C1ABE76}" type="presParOf" srcId="{51DAA759-FC94-43F6-9E4D-738BB3D2C70A}" destId="{FD11F6CF-0779-42AF-A276-EB1DCE41A605}" srcOrd="0" destOrd="0" presId="urn:microsoft.com/office/officeart/2009/3/layout/HorizontalOrganizationChart"/>
    <dgm:cxn modelId="{0232928C-2DDE-44A7-B9BF-CAC05BD9F16F}" type="presParOf" srcId="{51DAA759-FC94-43F6-9E4D-738BB3D2C70A}" destId="{4DE38ED4-DF03-4999-B1DA-C795803077C6}" srcOrd="1" destOrd="0" presId="urn:microsoft.com/office/officeart/2009/3/layout/HorizontalOrganizationChart"/>
    <dgm:cxn modelId="{ADD17FA0-4445-43E6-BF38-1031FC478A20}" type="presParOf" srcId="{13942480-D6B5-424C-A2A1-F7730ACC83FA}" destId="{9363DA18-E9D4-48C6-B834-622A3D7D9DE3}" srcOrd="1" destOrd="0" presId="urn:microsoft.com/office/officeart/2009/3/layout/HorizontalOrganizationChart"/>
    <dgm:cxn modelId="{C1C2DC6D-242B-4871-93E6-69DA456B2F0B}" type="presParOf" srcId="{9363DA18-E9D4-48C6-B834-622A3D7D9DE3}" destId="{E274CA0B-C257-45D3-84F6-3B97BB276B2B}" srcOrd="0" destOrd="0" presId="urn:microsoft.com/office/officeart/2009/3/layout/HorizontalOrganizationChart"/>
    <dgm:cxn modelId="{D8CCA9AE-A93C-4337-BFA3-6802D3DD2BE0}" type="presParOf" srcId="{9363DA18-E9D4-48C6-B834-622A3D7D9DE3}" destId="{745A2777-1A83-43E4-AD04-851BC93FEA71}" srcOrd="1" destOrd="0" presId="urn:microsoft.com/office/officeart/2009/3/layout/HorizontalOrganizationChart"/>
    <dgm:cxn modelId="{98BE4D26-F6D6-4536-9FB6-0C270F9A3677}" type="presParOf" srcId="{745A2777-1A83-43E4-AD04-851BC93FEA71}" destId="{CD6C5362-C7F5-465F-8785-7B3C6918DA5E}" srcOrd="0" destOrd="0" presId="urn:microsoft.com/office/officeart/2009/3/layout/HorizontalOrganizationChart"/>
    <dgm:cxn modelId="{5B3AA8CC-DDCE-46B2-B352-FACC68B1C96D}" type="presParOf" srcId="{CD6C5362-C7F5-465F-8785-7B3C6918DA5E}" destId="{7A99BFBD-1AC1-44AD-BFB1-6536119305B1}" srcOrd="0" destOrd="0" presId="urn:microsoft.com/office/officeart/2009/3/layout/HorizontalOrganizationChart"/>
    <dgm:cxn modelId="{42E4C08B-16DB-42ED-9DDD-8BAECCB872DC}" type="presParOf" srcId="{CD6C5362-C7F5-465F-8785-7B3C6918DA5E}" destId="{48F1405A-24F2-49CD-936C-4F4AE0DE4A95}" srcOrd="1" destOrd="0" presId="urn:microsoft.com/office/officeart/2009/3/layout/HorizontalOrganizationChart"/>
    <dgm:cxn modelId="{FBB78EE0-C8B4-49D6-B3DC-5BB914527718}" type="presParOf" srcId="{745A2777-1A83-43E4-AD04-851BC93FEA71}" destId="{8C6A14F3-B034-46F8-8876-DF9D61DBBE53}" srcOrd="1" destOrd="0" presId="urn:microsoft.com/office/officeart/2009/3/layout/HorizontalOrganizationChart"/>
    <dgm:cxn modelId="{172AB14F-8629-4996-9B3B-BC9F00BC7988}" type="presParOf" srcId="{745A2777-1A83-43E4-AD04-851BC93FEA71}" destId="{5F3184D4-FC18-4775-8D5B-EE46C1D7AE9E}" srcOrd="2" destOrd="0" presId="urn:microsoft.com/office/officeart/2009/3/layout/HorizontalOrganizationChart"/>
    <dgm:cxn modelId="{216027FE-38E5-4597-9DBA-4CB3BBBE556A}" type="presParOf" srcId="{9363DA18-E9D4-48C6-B834-622A3D7D9DE3}" destId="{7DED1FCA-6A92-45DA-A1D9-C6978268DBE4}" srcOrd="2" destOrd="0" presId="urn:microsoft.com/office/officeart/2009/3/layout/HorizontalOrganizationChart"/>
    <dgm:cxn modelId="{D28C23E2-4D82-47E8-A00F-CB267D53F515}" type="presParOf" srcId="{9363DA18-E9D4-48C6-B834-622A3D7D9DE3}" destId="{85C52DA5-85B5-489A-98C9-3D4A0FC7AB78}" srcOrd="3" destOrd="0" presId="urn:microsoft.com/office/officeart/2009/3/layout/HorizontalOrganizationChart"/>
    <dgm:cxn modelId="{D688A53B-8697-478B-A71A-7A3E70D981DE}" type="presParOf" srcId="{85C52DA5-85B5-489A-98C9-3D4A0FC7AB78}" destId="{0B2B207E-63D6-472D-9985-6A48D7901CD6}" srcOrd="0" destOrd="0" presId="urn:microsoft.com/office/officeart/2009/3/layout/HorizontalOrganizationChart"/>
    <dgm:cxn modelId="{6223622F-F308-425B-9C79-9EC7C9196860}" type="presParOf" srcId="{0B2B207E-63D6-472D-9985-6A48D7901CD6}" destId="{3FE71647-1512-4102-B007-A90ED5CEDF1F}" srcOrd="0" destOrd="0" presId="urn:microsoft.com/office/officeart/2009/3/layout/HorizontalOrganizationChart"/>
    <dgm:cxn modelId="{9DBE3ED5-91A3-4539-BAD6-D783F79FA92B}" type="presParOf" srcId="{0B2B207E-63D6-472D-9985-6A48D7901CD6}" destId="{3FF06460-74BA-4B4D-A67A-7CB3B7B75FEC}" srcOrd="1" destOrd="0" presId="urn:microsoft.com/office/officeart/2009/3/layout/HorizontalOrganizationChart"/>
    <dgm:cxn modelId="{168A7808-632F-4937-A818-B9B278DCC45D}" type="presParOf" srcId="{85C52DA5-85B5-489A-98C9-3D4A0FC7AB78}" destId="{C1CE2495-D659-4F66-866B-C799FEB000F8}" srcOrd="1" destOrd="0" presId="urn:microsoft.com/office/officeart/2009/3/layout/HorizontalOrganizationChart"/>
    <dgm:cxn modelId="{FC448F44-88E3-41DC-AF06-449AA514BFB3}" type="presParOf" srcId="{85C52DA5-85B5-489A-98C9-3D4A0FC7AB78}" destId="{0E01D0F9-7035-4A29-883F-6E17EEAE49F2}" srcOrd="2" destOrd="0" presId="urn:microsoft.com/office/officeart/2009/3/layout/HorizontalOrganizationChart"/>
    <dgm:cxn modelId="{59F71915-2710-49F9-8CFD-4619EAA9AC12}" type="presParOf" srcId="{13942480-D6B5-424C-A2A1-F7730ACC83FA}" destId="{C7135AD2-67E2-4AF2-BDEE-88BEFDA23FD4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3148640" y="1980000"/>
          <a:ext cx="1274853" cy="113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426" y="0"/>
              </a:lnTo>
              <a:lnTo>
                <a:pt x="637426" y="1137869"/>
              </a:lnTo>
              <a:lnTo>
                <a:pt x="1274853" y="113786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148640" y="842130"/>
          <a:ext cx="1274853" cy="1137869"/>
        </a:xfrm>
        <a:custGeom>
          <a:avLst/>
          <a:gdLst/>
          <a:ahLst/>
          <a:cxnLst/>
          <a:rect l="0" t="0" r="0" b="0"/>
          <a:pathLst>
            <a:path>
              <a:moveTo>
                <a:pt x="0" y="1137869"/>
              </a:moveTo>
              <a:lnTo>
                <a:pt x="637426" y="1137869"/>
              </a:lnTo>
              <a:lnTo>
                <a:pt x="637426" y="0"/>
              </a:lnTo>
              <a:lnTo>
                <a:pt x="127485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238" y="1177862"/>
          <a:ext cx="3146402" cy="160427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800" kern="1200" dirty="0"/>
            <a:t>Login</a:t>
          </a:r>
          <a:r>
            <a:rPr lang="pt-BR" sz="6500" kern="1200" dirty="0"/>
            <a:t> </a:t>
          </a:r>
        </a:p>
      </dsp:txBody>
      <dsp:txXfrm>
        <a:off x="2238" y="1177862"/>
        <a:ext cx="3146402" cy="1604275"/>
      </dsp:txXfrm>
    </dsp:sp>
    <dsp:sp modelId="{7A99BFBD-1AC1-44AD-BFB1-6536119305B1}">
      <dsp:nvSpPr>
        <dsp:cNvPr id="0" name=""/>
        <dsp:cNvSpPr/>
      </dsp:nvSpPr>
      <dsp:spPr>
        <a:xfrm>
          <a:off x="4423494" y="102653"/>
          <a:ext cx="6374267" cy="147895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Empresas que utilizam nossa plataforma devem </a:t>
          </a:r>
          <a:r>
            <a:rPr lang="pt-BR" sz="2800" kern="1200" dirty="0" err="1">
              <a:solidFill>
                <a:schemeClr val="bg2">
                  <a:lumMod val="25000"/>
                </a:schemeClr>
              </a:solidFill>
            </a:rPr>
            <a:t>logar</a:t>
          </a: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 com senha e CNPJ.</a:t>
          </a:r>
        </a:p>
      </dsp:txBody>
      <dsp:txXfrm>
        <a:off x="4423494" y="102653"/>
        <a:ext cx="6374267" cy="1478955"/>
      </dsp:txXfrm>
    </dsp:sp>
    <dsp:sp modelId="{3FE71647-1512-4102-B007-A90ED5CEDF1F}">
      <dsp:nvSpPr>
        <dsp:cNvPr id="0" name=""/>
        <dsp:cNvSpPr/>
      </dsp:nvSpPr>
      <dsp:spPr>
        <a:xfrm>
          <a:off x="4423494" y="2378391"/>
          <a:ext cx="6374267" cy="1478955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Gestores da aplicação e candidatos devem </a:t>
          </a:r>
          <a:r>
            <a:rPr lang="pt-BR" sz="2800" kern="1200" dirty="0" err="1">
              <a:solidFill>
                <a:schemeClr val="bg2">
                  <a:lumMod val="25000"/>
                </a:schemeClr>
              </a:solidFill>
            </a:rPr>
            <a:t>logar</a:t>
          </a: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 com e-mail e senha;</a:t>
          </a:r>
        </a:p>
      </dsp:txBody>
      <dsp:txXfrm>
        <a:off x="4423494" y="2378391"/>
        <a:ext cx="6374267" cy="1478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BFA8C-1848-4551-8FA3-21E3BBECD277}">
      <dsp:nvSpPr>
        <dsp:cNvPr id="0" name=""/>
        <dsp:cNvSpPr/>
      </dsp:nvSpPr>
      <dsp:spPr>
        <a:xfrm>
          <a:off x="2875383" y="2334827"/>
          <a:ext cx="660416" cy="1692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0208" y="0"/>
              </a:lnTo>
              <a:lnTo>
                <a:pt x="330208" y="1692593"/>
              </a:lnTo>
              <a:lnTo>
                <a:pt x="660416" y="1692593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2875383" y="2251027"/>
          <a:ext cx="6604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3799"/>
              </a:moveTo>
              <a:lnTo>
                <a:pt x="330208" y="83799"/>
              </a:lnTo>
              <a:lnTo>
                <a:pt x="330208" y="45720"/>
              </a:lnTo>
              <a:lnTo>
                <a:pt x="660416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2875383" y="604154"/>
          <a:ext cx="660416" cy="1730673"/>
        </a:xfrm>
        <a:custGeom>
          <a:avLst/>
          <a:gdLst/>
          <a:ahLst/>
          <a:cxnLst/>
          <a:rect l="0" t="0" r="0" b="0"/>
          <a:pathLst>
            <a:path>
              <a:moveTo>
                <a:pt x="0" y="1730673"/>
              </a:moveTo>
              <a:lnTo>
                <a:pt x="330208" y="1730673"/>
              </a:lnTo>
              <a:lnTo>
                <a:pt x="330208" y="0"/>
              </a:lnTo>
              <a:lnTo>
                <a:pt x="660416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37670" y="1919293"/>
          <a:ext cx="2837712" cy="831068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400" kern="1200" dirty="0" err="1"/>
            <a:t>Crud</a:t>
          </a:r>
          <a:r>
            <a:rPr lang="pt-BR" sz="4400" kern="1200" dirty="0"/>
            <a:t> vaga </a:t>
          </a:r>
        </a:p>
      </dsp:txBody>
      <dsp:txXfrm>
        <a:off x="37670" y="1919293"/>
        <a:ext cx="2837712" cy="831068"/>
      </dsp:txXfrm>
    </dsp:sp>
    <dsp:sp modelId="{7A99BFBD-1AC1-44AD-BFB1-6536119305B1}">
      <dsp:nvSpPr>
        <dsp:cNvPr id="0" name=""/>
        <dsp:cNvSpPr/>
      </dsp:nvSpPr>
      <dsp:spPr>
        <a:xfrm>
          <a:off x="3535799" y="1580"/>
          <a:ext cx="7235989" cy="1205148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chemeClr val="bg2">
                  <a:lumMod val="25000"/>
                </a:schemeClr>
              </a:solidFill>
            </a:rPr>
            <a:t>Para cadastrar a vaga é necessário informar cargo, descrição, requisitos, formação, localização, faixa salarial, validade de vaga</a:t>
          </a:r>
        </a:p>
      </dsp:txBody>
      <dsp:txXfrm>
        <a:off x="3535799" y="1580"/>
        <a:ext cx="7235989" cy="1205148"/>
      </dsp:txXfrm>
    </dsp:sp>
    <dsp:sp modelId="{3FE71647-1512-4102-B007-A90ED5CEDF1F}">
      <dsp:nvSpPr>
        <dsp:cNvPr id="0" name=""/>
        <dsp:cNvSpPr/>
      </dsp:nvSpPr>
      <dsp:spPr>
        <a:xfrm>
          <a:off x="3535799" y="1619489"/>
          <a:ext cx="7235989" cy="135451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bg2">
                  <a:lumMod val="25000"/>
                </a:schemeClr>
              </a:solidFill>
            </a:rPr>
            <a:t>A vaga pode ser cadastrada pelos gestores da aplicação, quando isso acontecer ele devem vincular um empresa vaga. O responsável da empresa deve receber um e-mail sempre que uma vaga for divulgada da sua empresa.</a:t>
          </a:r>
        </a:p>
      </dsp:txBody>
      <dsp:txXfrm>
        <a:off x="3535799" y="1619489"/>
        <a:ext cx="7235989" cy="1354516"/>
      </dsp:txXfrm>
    </dsp:sp>
    <dsp:sp modelId="{2E5B88A2-37AC-4523-95F4-0221913BA8B8}">
      <dsp:nvSpPr>
        <dsp:cNvPr id="0" name=""/>
        <dsp:cNvSpPr/>
      </dsp:nvSpPr>
      <dsp:spPr>
        <a:xfrm>
          <a:off x="3535799" y="3386766"/>
          <a:ext cx="7235989" cy="1281308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>
              <a:solidFill>
                <a:schemeClr val="bg2">
                  <a:lumMod val="25000"/>
                </a:schemeClr>
              </a:solidFill>
            </a:rPr>
            <a:t>A vaga pode ser cadastrada pela própria empresa, quando isso acontecer deve ser </a:t>
          </a:r>
          <a:r>
            <a:rPr lang="pt-BR" sz="2000" kern="1200" dirty="0" err="1">
              <a:solidFill>
                <a:schemeClr val="bg2">
                  <a:lumMod val="25000"/>
                </a:schemeClr>
              </a:solidFill>
            </a:rPr>
            <a:t>desparado</a:t>
          </a:r>
          <a:r>
            <a:rPr lang="pt-BR" sz="2000" kern="1200" dirty="0">
              <a:solidFill>
                <a:schemeClr val="bg2">
                  <a:lumMod val="25000"/>
                </a:schemeClr>
              </a:solidFill>
            </a:rPr>
            <a:t> uma notificação das os gestores da aplicação. Aprovarem a vaga e dar inicio ao processo de divulgação/seleção.</a:t>
          </a:r>
        </a:p>
      </dsp:txBody>
      <dsp:txXfrm>
        <a:off x="3535799" y="3386766"/>
        <a:ext cx="7235989" cy="1281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3628684" y="1980000"/>
          <a:ext cx="1194433" cy="1066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7216" y="0"/>
              </a:lnTo>
              <a:lnTo>
                <a:pt x="597216" y="1066090"/>
              </a:lnTo>
              <a:lnTo>
                <a:pt x="1194433" y="106609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628684" y="913909"/>
          <a:ext cx="1194433" cy="1066090"/>
        </a:xfrm>
        <a:custGeom>
          <a:avLst/>
          <a:gdLst/>
          <a:ahLst/>
          <a:cxnLst/>
          <a:rect l="0" t="0" r="0" b="0"/>
          <a:pathLst>
            <a:path>
              <a:moveTo>
                <a:pt x="0" y="1066090"/>
              </a:moveTo>
              <a:lnTo>
                <a:pt x="597216" y="1066090"/>
              </a:lnTo>
              <a:lnTo>
                <a:pt x="597216" y="0"/>
              </a:lnTo>
              <a:lnTo>
                <a:pt x="1194433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713" y="1255202"/>
          <a:ext cx="3623971" cy="1449595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000" kern="1200" dirty="0" err="1"/>
            <a:t>Crud</a:t>
          </a:r>
          <a:r>
            <a:rPr lang="pt-BR" sz="4000" kern="1200" dirty="0"/>
            <a:t> candidato </a:t>
          </a:r>
        </a:p>
      </dsp:txBody>
      <dsp:txXfrm>
        <a:off x="4713" y="1255202"/>
        <a:ext cx="3623971" cy="1449595"/>
      </dsp:txXfrm>
    </dsp:sp>
    <dsp:sp modelId="{7A99BFBD-1AC1-44AD-BFB1-6536119305B1}">
      <dsp:nvSpPr>
        <dsp:cNvPr id="0" name=""/>
        <dsp:cNvSpPr/>
      </dsp:nvSpPr>
      <dsp:spPr>
        <a:xfrm>
          <a:off x="4823118" y="221079"/>
          <a:ext cx="5972167" cy="138566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chemeClr val="bg2">
                  <a:lumMod val="25000"/>
                </a:schemeClr>
              </a:solidFill>
            </a:rPr>
            <a:t>O candidato que se interessar em uma vaga deve fazer seu cadastro na plataforma informando seus dados pessoais e profissionais.</a:t>
          </a:r>
        </a:p>
      </dsp:txBody>
      <dsp:txXfrm>
        <a:off x="4823118" y="221079"/>
        <a:ext cx="5972167" cy="1385660"/>
      </dsp:txXfrm>
    </dsp:sp>
    <dsp:sp modelId="{3FE71647-1512-4102-B007-A90ED5CEDF1F}">
      <dsp:nvSpPr>
        <dsp:cNvPr id="0" name=""/>
        <dsp:cNvSpPr/>
      </dsp:nvSpPr>
      <dsp:spPr>
        <a:xfrm>
          <a:off x="4823118" y="2353260"/>
          <a:ext cx="5972167" cy="138566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823118" y="2353260"/>
        <a:ext cx="5972167" cy="1385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2597008" y="2346203"/>
          <a:ext cx="1155977" cy="103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988" y="0"/>
              </a:lnTo>
              <a:lnTo>
                <a:pt x="577988" y="1031766"/>
              </a:lnTo>
              <a:lnTo>
                <a:pt x="1155977" y="103176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2597008" y="1003899"/>
          <a:ext cx="1155977" cy="1342304"/>
        </a:xfrm>
        <a:custGeom>
          <a:avLst/>
          <a:gdLst/>
          <a:ahLst/>
          <a:cxnLst/>
          <a:rect l="0" t="0" r="0" b="0"/>
          <a:pathLst>
            <a:path>
              <a:moveTo>
                <a:pt x="0" y="1342304"/>
              </a:moveTo>
              <a:lnTo>
                <a:pt x="577988" y="1342304"/>
              </a:lnTo>
              <a:lnTo>
                <a:pt x="577988" y="0"/>
              </a:lnTo>
              <a:lnTo>
                <a:pt x="1155977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3861" y="1766661"/>
          <a:ext cx="2593146" cy="1159084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600" kern="1200" dirty="0" err="1"/>
            <a:t>Crud</a:t>
          </a:r>
          <a:r>
            <a:rPr lang="pt-BR" sz="3600" kern="1200" dirty="0"/>
            <a:t> empresa </a:t>
          </a:r>
        </a:p>
      </dsp:txBody>
      <dsp:txXfrm>
        <a:off x="3861" y="1766661"/>
        <a:ext cx="2593146" cy="1159084"/>
      </dsp:txXfrm>
    </dsp:sp>
    <dsp:sp modelId="{7A99BFBD-1AC1-44AD-BFB1-6536119305B1}">
      <dsp:nvSpPr>
        <dsp:cNvPr id="0" name=""/>
        <dsp:cNvSpPr/>
      </dsp:nvSpPr>
      <dsp:spPr>
        <a:xfrm>
          <a:off x="3752986" y="333375"/>
          <a:ext cx="7203532" cy="1341047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chemeClr val="bg2">
                  <a:lumMod val="25000"/>
                </a:schemeClr>
              </a:solidFill>
            </a:rPr>
            <a:t>Para cadastrar a empresa é necessário(razão social, nome fantasia, endereço, CNPJ, responsável(nome, CPF, e-mail), telefone, e-mail, seguimento)</a:t>
          </a:r>
        </a:p>
      </dsp:txBody>
      <dsp:txXfrm>
        <a:off x="3752986" y="333375"/>
        <a:ext cx="7203532" cy="1341047"/>
      </dsp:txXfrm>
    </dsp:sp>
    <dsp:sp modelId="{3FE71647-1512-4102-B007-A90ED5CEDF1F}">
      <dsp:nvSpPr>
        <dsp:cNvPr id="0" name=""/>
        <dsp:cNvSpPr/>
      </dsp:nvSpPr>
      <dsp:spPr>
        <a:xfrm>
          <a:off x="3752986" y="2396909"/>
          <a:ext cx="7200007" cy="1962122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>
              <a:solidFill>
                <a:schemeClr val="bg2">
                  <a:lumMod val="25000"/>
                </a:schemeClr>
              </a:solidFill>
            </a:rPr>
            <a:t>O cadastro pode ser realizado pela própria empresa ou pelos gestores da plataforma. Se for realizado atras dos gestores deve ser enviado um e-mail para o responsável da empresa completar o cadastro e definir a sua senha. É importante ter um </a:t>
          </a:r>
          <a:r>
            <a:rPr lang="pt-BR" sz="2200" kern="1200" dirty="0" err="1">
              <a:solidFill>
                <a:schemeClr val="bg2">
                  <a:lumMod val="25000"/>
                </a:schemeClr>
              </a:solidFill>
            </a:rPr>
            <a:t>has</a:t>
          </a:r>
          <a:r>
            <a:rPr lang="pt-BR" sz="2200" kern="1200" dirty="0">
              <a:solidFill>
                <a:schemeClr val="bg2">
                  <a:lumMod val="25000"/>
                </a:schemeClr>
              </a:solidFill>
            </a:rPr>
            <a:t> no e-mail para evitar fraudes e aumentar a segurança.</a:t>
          </a:r>
        </a:p>
      </dsp:txBody>
      <dsp:txXfrm>
        <a:off x="3752986" y="2396909"/>
        <a:ext cx="7200007" cy="1962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C3516-6F60-4631-BB93-CCCBD681B14D}">
      <dsp:nvSpPr>
        <dsp:cNvPr id="0" name=""/>
        <dsp:cNvSpPr/>
      </dsp:nvSpPr>
      <dsp:spPr>
        <a:xfrm>
          <a:off x="2807091" y="2352389"/>
          <a:ext cx="599194" cy="1894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597" y="0"/>
              </a:lnTo>
              <a:lnTo>
                <a:pt x="299597" y="1894955"/>
              </a:lnTo>
              <a:lnTo>
                <a:pt x="599194" y="1894955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3E276-6AF4-4FCD-A30C-A2A99BDF9D62}">
      <dsp:nvSpPr>
        <dsp:cNvPr id="0" name=""/>
        <dsp:cNvSpPr/>
      </dsp:nvSpPr>
      <dsp:spPr>
        <a:xfrm>
          <a:off x="2807091" y="2352389"/>
          <a:ext cx="599194" cy="606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9597" y="0"/>
              </a:lnTo>
              <a:lnTo>
                <a:pt x="299597" y="606687"/>
              </a:lnTo>
              <a:lnTo>
                <a:pt x="599194" y="60668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D1FCA-6A92-45DA-A1D9-C6978268DBE4}">
      <dsp:nvSpPr>
        <dsp:cNvPr id="0" name=""/>
        <dsp:cNvSpPr/>
      </dsp:nvSpPr>
      <dsp:spPr>
        <a:xfrm>
          <a:off x="2807091" y="1716671"/>
          <a:ext cx="599194" cy="635718"/>
        </a:xfrm>
        <a:custGeom>
          <a:avLst/>
          <a:gdLst/>
          <a:ahLst/>
          <a:cxnLst/>
          <a:rect l="0" t="0" r="0" b="0"/>
          <a:pathLst>
            <a:path>
              <a:moveTo>
                <a:pt x="0" y="635718"/>
              </a:moveTo>
              <a:lnTo>
                <a:pt x="299597" y="635718"/>
              </a:lnTo>
              <a:lnTo>
                <a:pt x="299597" y="0"/>
              </a:lnTo>
              <a:lnTo>
                <a:pt x="59919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2807091" y="465849"/>
          <a:ext cx="599194" cy="1886539"/>
        </a:xfrm>
        <a:custGeom>
          <a:avLst/>
          <a:gdLst/>
          <a:ahLst/>
          <a:cxnLst/>
          <a:rect l="0" t="0" r="0" b="0"/>
          <a:pathLst>
            <a:path>
              <a:moveTo>
                <a:pt x="0" y="1886539"/>
              </a:moveTo>
              <a:lnTo>
                <a:pt x="299597" y="1886539"/>
              </a:lnTo>
              <a:lnTo>
                <a:pt x="299597" y="0"/>
              </a:lnTo>
              <a:lnTo>
                <a:pt x="59919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49718" y="1996694"/>
          <a:ext cx="2757372" cy="711389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3200" kern="1200" dirty="0" err="1"/>
            <a:t>Acomp</a:t>
          </a:r>
          <a:r>
            <a:rPr lang="pt-BR" sz="3200" kern="1200" dirty="0"/>
            <a:t>. vaga </a:t>
          </a:r>
        </a:p>
      </dsp:txBody>
      <dsp:txXfrm>
        <a:off x="49718" y="1996694"/>
        <a:ext cx="2757372" cy="711389"/>
      </dsp:txXfrm>
    </dsp:sp>
    <dsp:sp modelId="{7A99BFBD-1AC1-44AD-BFB1-6536119305B1}">
      <dsp:nvSpPr>
        <dsp:cNvPr id="0" name=""/>
        <dsp:cNvSpPr/>
      </dsp:nvSpPr>
      <dsp:spPr>
        <a:xfrm>
          <a:off x="3406285" y="548"/>
          <a:ext cx="7343995" cy="93060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>
              <a:solidFill>
                <a:schemeClr val="bg2">
                  <a:lumMod val="25000"/>
                </a:schemeClr>
              </a:solidFill>
            </a:rPr>
            <a:t>Para os candidatos é necessário uma tela que liste todas as vagas que eles se candidataram e mostre o seu status do candidato referente a vaga.</a:t>
          </a:r>
        </a:p>
      </dsp:txBody>
      <dsp:txXfrm>
        <a:off x="3406285" y="548"/>
        <a:ext cx="7343995" cy="930603"/>
      </dsp:txXfrm>
    </dsp:sp>
    <dsp:sp modelId="{3FE71647-1512-4102-B007-A90ED5CEDF1F}">
      <dsp:nvSpPr>
        <dsp:cNvPr id="0" name=""/>
        <dsp:cNvSpPr/>
      </dsp:nvSpPr>
      <dsp:spPr>
        <a:xfrm>
          <a:off x="3406285" y="1305647"/>
          <a:ext cx="7342826" cy="82204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chemeClr val="bg2">
                  <a:lumMod val="25000"/>
                </a:schemeClr>
              </a:solidFill>
            </a:rPr>
            <a:t>Para as empresas é necessário uma tela que liste todas as vagas cadastradas na plataforma.</a:t>
          </a:r>
        </a:p>
      </dsp:txBody>
      <dsp:txXfrm>
        <a:off x="3406285" y="1305647"/>
        <a:ext cx="7342826" cy="822046"/>
      </dsp:txXfrm>
    </dsp:sp>
    <dsp:sp modelId="{9A7185D2-6371-4F89-BED9-74AEBB57CE16}">
      <dsp:nvSpPr>
        <dsp:cNvPr id="0" name=""/>
        <dsp:cNvSpPr/>
      </dsp:nvSpPr>
      <dsp:spPr>
        <a:xfrm>
          <a:off x="3406285" y="2502191"/>
          <a:ext cx="7343995" cy="91377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>
              <a:solidFill>
                <a:schemeClr val="bg2">
                  <a:lumMod val="25000"/>
                </a:schemeClr>
              </a:solidFill>
            </a:rPr>
            <a:t>Para os gestores da aplicação deve mostrar todas as vagas</a:t>
          </a:r>
        </a:p>
      </dsp:txBody>
      <dsp:txXfrm>
        <a:off x="3406285" y="2502191"/>
        <a:ext cx="7343995" cy="913771"/>
      </dsp:txXfrm>
    </dsp:sp>
    <dsp:sp modelId="{32F989A4-F097-44B5-8C3D-BFCED12CA83E}">
      <dsp:nvSpPr>
        <dsp:cNvPr id="0" name=""/>
        <dsp:cNvSpPr/>
      </dsp:nvSpPr>
      <dsp:spPr>
        <a:xfrm>
          <a:off x="3406285" y="3790459"/>
          <a:ext cx="7343995" cy="91377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>
              <a:solidFill>
                <a:schemeClr val="bg2">
                  <a:lumMod val="25000"/>
                </a:schemeClr>
              </a:solidFill>
            </a:rPr>
            <a:t>Nessa tela é importante implementar filtro também igual o da pesquisa de vagas. Obs.: Para as empresas o filtro de empresa não deve aparecer.</a:t>
          </a:r>
        </a:p>
      </dsp:txBody>
      <dsp:txXfrm>
        <a:off x="3406285" y="3790459"/>
        <a:ext cx="7343995" cy="9137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3575308" y="1980000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831" y="0"/>
              </a:lnTo>
              <a:lnTo>
                <a:pt x="601831" y="1074327"/>
              </a:lnTo>
              <a:lnTo>
                <a:pt x="1203662" y="107432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575308" y="905672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1074327"/>
              </a:moveTo>
              <a:lnTo>
                <a:pt x="601831" y="1074327"/>
              </a:lnTo>
              <a:lnTo>
                <a:pt x="601831" y="0"/>
              </a:lnTo>
              <a:lnTo>
                <a:pt x="120366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718" y="1265480"/>
          <a:ext cx="3572589" cy="1429039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400" kern="1200" dirty="0"/>
            <a:t>Notificações</a:t>
          </a:r>
        </a:p>
      </dsp:txBody>
      <dsp:txXfrm>
        <a:off x="2718" y="1265480"/>
        <a:ext cx="3572589" cy="1429039"/>
      </dsp:txXfrm>
    </dsp:sp>
    <dsp:sp modelId="{7A99BFBD-1AC1-44AD-BFB1-6536119305B1}">
      <dsp:nvSpPr>
        <dsp:cNvPr id="0" name=""/>
        <dsp:cNvSpPr/>
      </dsp:nvSpPr>
      <dsp:spPr>
        <a:xfrm>
          <a:off x="4778970" y="207489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Os candidatos deverem receber notificações do status das vagas que eles se candidatarem.</a:t>
          </a:r>
        </a:p>
      </dsp:txBody>
      <dsp:txXfrm>
        <a:off x="4778970" y="207489"/>
        <a:ext cx="6018310" cy="1396366"/>
      </dsp:txXfrm>
    </dsp:sp>
    <dsp:sp modelId="{3FE71647-1512-4102-B007-A90ED5CEDF1F}">
      <dsp:nvSpPr>
        <dsp:cNvPr id="0" name=""/>
        <dsp:cNvSpPr/>
      </dsp:nvSpPr>
      <dsp:spPr>
        <a:xfrm>
          <a:off x="4778970" y="2356144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As empresas da plataforma também devem receber notificações do status de suas vagas também.</a:t>
          </a:r>
        </a:p>
      </dsp:txBody>
      <dsp:txXfrm>
        <a:off x="4778970" y="2356144"/>
        <a:ext cx="6018310" cy="13963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3575308" y="1980000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831" y="0"/>
              </a:lnTo>
              <a:lnTo>
                <a:pt x="601831" y="1074327"/>
              </a:lnTo>
              <a:lnTo>
                <a:pt x="1203662" y="107432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575308" y="905672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1074327"/>
              </a:moveTo>
              <a:lnTo>
                <a:pt x="601831" y="1074327"/>
              </a:lnTo>
              <a:lnTo>
                <a:pt x="601831" y="0"/>
              </a:lnTo>
              <a:lnTo>
                <a:pt x="120366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718" y="1265480"/>
          <a:ext cx="3572589" cy="1429039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400" kern="1200" dirty="0"/>
            <a:t>Pesquisa Vagas</a:t>
          </a:r>
        </a:p>
      </dsp:txBody>
      <dsp:txXfrm>
        <a:off x="2718" y="1265480"/>
        <a:ext cx="3572589" cy="1429039"/>
      </dsp:txXfrm>
    </dsp:sp>
    <dsp:sp modelId="{7A99BFBD-1AC1-44AD-BFB1-6536119305B1}">
      <dsp:nvSpPr>
        <dsp:cNvPr id="0" name=""/>
        <dsp:cNvSpPr/>
      </dsp:nvSpPr>
      <dsp:spPr>
        <a:xfrm>
          <a:off x="4778970" y="207489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Os candidatos e qualquer pessoas sem cadastro na plataforma poderá visualizar as vagas cadastradas.</a:t>
          </a:r>
        </a:p>
      </dsp:txBody>
      <dsp:txXfrm>
        <a:off x="4778970" y="207489"/>
        <a:ext cx="6018310" cy="1396366"/>
      </dsp:txXfrm>
    </dsp:sp>
    <dsp:sp modelId="{3FE71647-1512-4102-B007-A90ED5CEDF1F}">
      <dsp:nvSpPr>
        <dsp:cNvPr id="0" name=""/>
        <dsp:cNvSpPr/>
      </dsp:nvSpPr>
      <dsp:spPr>
        <a:xfrm>
          <a:off x="4778970" y="2356144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Nessa tela é necessário ter filtros de cargo, empresas, localidade, faixa salario, seguimento da empresa.</a:t>
          </a:r>
        </a:p>
      </dsp:txBody>
      <dsp:txXfrm>
        <a:off x="4778970" y="2356144"/>
        <a:ext cx="6018310" cy="1396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1FCA-6A92-45DA-A1D9-C6978268DBE4}">
      <dsp:nvSpPr>
        <dsp:cNvPr id="0" name=""/>
        <dsp:cNvSpPr/>
      </dsp:nvSpPr>
      <dsp:spPr>
        <a:xfrm>
          <a:off x="3575308" y="1980000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1831" y="0"/>
              </a:lnTo>
              <a:lnTo>
                <a:pt x="601831" y="1074327"/>
              </a:lnTo>
              <a:lnTo>
                <a:pt x="1203662" y="1074327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4CA0B-C257-45D3-84F6-3B97BB276B2B}">
      <dsp:nvSpPr>
        <dsp:cNvPr id="0" name=""/>
        <dsp:cNvSpPr/>
      </dsp:nvSpPr>
      <dsp:spPr>
        <a:xfrm>
          <a:off x="3575308" y="905672"/>
          <a:ext cx="1203662" cy="1074327"/>
        </a:xfrm>
        <a:custGeom>
          <a:avLst/>
          <a:gdLst/>
          <a:ahLst/>
          <a:cxnLst/>
          <a:rect l="0" t="0" r="0" b="0"/>
          <a:pathLst>
            <a:path>
              <a:moveTo>
                <a:pt x="0" y="1074327"/>
              </a:moveTo>
              <a:lnTo>
                <a:pt x="601831" y="1074327"/>
              </a:lnTo>
              <a:lnTo>
                <a:pt x="601831" y="0"/>
              </a:lnTo>
              <a:lnTo>
                <a:pt x="1203662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1F6CF-0779-42AF-A276-EB1DCE41A605}">
      <dsp:nvSpPr>
        <dsp:cNvPr id="0" name=""/>
        <dsp:cNvSpPr/>
      </dsp:nvSpPr>
      <dsp:spPr>
        <a:xfrm>
          <a:off x="2718" y="1265480"/>
          <a:ext cx="3572589" cy="1429039"/>
        </a:xfrm>
        <a:prstGeom prst="rect">
          <a:avLst/>
        </a:prstGeom>
        <a:solidFill>
          <a:srgbClr val="00206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4000" kern="1200" dirty="0"/>
            <a:t>Alerta de Vagas</a:t>
          </a:r>
        </a:p>
      </dsp:txBody>
      <dsp:txXfrm>
        <a:off x="2718" y="1265480"/>
        <a:ext cx="3572589" cy="1429039"/>
      </dsp:txXfrm>
    </dsp:sp>
    <dsp:sp modelId="{7A99BFBD-1AC1-44AD-BFB1-6536119305B1}">
      <dsp:nvSpPr>
        <dsp:cNvPr id="0" name=""/>
        <dsp:cNvSpPr/>
      </dsp:nvSpPr>
      <dsp:spPr>
        <a:xfrm>
          <a:off x="4778970" y="207489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kern="1200" dirty="0">
              <a:solidFill>
                <a:schemeClr val="bg2">
                  <a:lumMod val="25000"/>
                </a:schemeClr>
              </a:solidFill>
            </a:rPr>
            <a:t>O candidatos poderão definir padrões de alertas para vagas que se enquadrem no seu perfil.</a:t>
          </a:r>
        </a:p>
      </dsp:txBody>
      <dsp:txXfrm>
        <a:off x="4778970" y="207489"/>
        <a:ext cx="6018310" cy="1396366"/>
      </dsp:txXfrm>
    </dsp:sp>
    <dsp:sp modelId="{3FE71647-1512-4102-B007-A90ED5CEDF1F}">
      <dsp:nvSpPr>
        <dsp:cNvPr id="0" name=""/>
        <dsp:cNvSpPr/>
      </dsp:nvSpPr>
      <dsp:spPr>
        <a:xfrm>
          <a:off x="4778970" y="2356144"/>
          <a:ext cx="6018310" cy="1396366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778970" y="2356144"/>
        <a:ext cx="6018310" cy="139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F5CB-8D7E-42D2-B67D-E209274F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1821C-C26A-449E-A0F6-A3BEE3F54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15D983-3E9B-4EA9-904D-0A41224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97D16-88A2-4B29-BC14-53B7486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F4F73-F8CF-4D62-8177-6BD2D3E9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1AAC-4524-4517-A04D-93D1F725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ADA33-2F8B-4F5D-9C74-F2B7220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6DC19-2EA9-42F6-A75D-C6D45A9E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AF63C-E1DC-480D-A4F8-A57FBA6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B9481-47A7-4398-91C8-C40B31D0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53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8CE4C-2BEC-4BDA-B8AF-B29C0FB1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7D958E-664C-4566-8F61-7FDE583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E202E-CACE-4547-A583-FA3E43D5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E345DB-6FF7-47E6-AA18-2A37AC6F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670D5-4751-4565-9676-AD107BB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8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55168-2CB5-44C7-A0FC-1361E504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1EE07-0053-4E83-BF03-1A2A7EC4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00096-ABB5-484E-9E79-D5F5D34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3129E-ADAE-4BD5-92B5-C09BF47B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7408A-39B1-4A5C-B593-B0CD2428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95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22E9-2FA9-4297-9FAE-E3A1DF16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CC077A-A58A-4E64-A02B-5D5E06A5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134952-75BB-4928-B5A0-C4974310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D388A-FE62-4F90-80E1-BB78F6CE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A345D-7F4B-43B6-9497-E2237A67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C909A-F16C-49CB-85E2-BF923E0D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6B29C-D5D8-4CC5-8E0A-011AD6A03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E09E86-80D8-41F3-BF74-28684DF8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8DDDA-6B82-4ED5-AF97-1C2A239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28757-E5BD-4CF6-B3BB-B7005849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CA44E-9B36-40C0-99FD-A72095E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57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726F6-5D46-4D1C-B6C1-579399C5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59DE93-5D82-4682-BF8B-1DF7ED6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3589E2-1315-406F-8508-EA14477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3A573-B4D4-4C5A-B20B-3BC0018D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E89ADC-CEE1-40DE-837F-586C9672C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87FD75-5F0D-47FB-A356-4F537AAE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C9334D-0211-43DD-A5FF-E27FC091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7B4927-5A34-423D-96A6-2B32AFA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00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BB8A-6C62-4970-A4EB-EA0FD5B1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ED3E7-0A26-405C-9F40-0CF330BB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F5AA21-6DEE-4254-810F-49D2BCB0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856B86-7944-4BC6-8F60-307ABD69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7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1095B-FA7E-49FC-9762-0CA42FF6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216B5A-05C5-4DB5-87AC-5F1D465E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55D6B2-D9E9-42DC-A0AC-551FCBBC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4AD2E-CA45-4857-A4E4-EA3FA6AC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2A979-F36F-42DF-A020-660994CE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2DCCBB-AB9F-41F1-949B-06DF188B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B8099-6689-4919-AEB0-86F2FD9D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558EE-F9B3-4680-A45E-1E8310E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0AD13-14A1-47AE-A255-3AEDE42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6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516C-6921-407D-8E3B-6A0376DB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31F181-673B-456C-BCAA-A9B0C4A5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D647E-9E9D-4029-8B23-9DE545A5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6F988-94E2-4AE5-A63D-720820EA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0F6E8C-8541-4DE8-94BF-E45B86D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98072-2A9F-430B-B69C-AD589C99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4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BCD0A5-7FF8-4F91-9611-63BA3CE7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A644FC-04B7-450D-B035-A33F99B9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A51D3-BCA2-4F8A-BD0F-A38A12D7F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B1F1B-F541-4830-BEE4-0A61139C30AB}" type="datetimeFigureOut">
              <a:rPr lang="pt-BR" smtClean="0"/>
              <a:t>11/10/2021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3FA26A-D4AA-4830-B0C2-7C788212C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18BB2-63C8-4307-AFA6-F631E23E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D11A-8B10-4EBC-A543-5DBFAE8E4B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B246C3-4087-418E-BCAB-AC0425DF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pt-BR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Trabalho Prática</a:t>
            </a:r>
            <a:br>
              <a:rPr lang="pt-BR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pt-BR" sz="2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USER STORIES/SCRUM</a:t>
            </a:r>
            <a:endParaRPr lang="pt-BR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F0B8630-82B7-4C3D-B98E-F4E8F0E3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934345"/>
              </p:ext>
            </p:extLst>
          </p:nvPr>
        </p:nvGraphicFramePr>
        <p:xfrm>
          <a:off x="696000" y="2286000"/>
          <a:ext cx="1080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97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141920"/>
              </p:ext>
            </p:extLst>
          </p:nvPr>
        </p:nvGraphicFramePr>
        <p:xfrm>
          <a:off x="696000" y="2286000"/>
          <a:ext cx="1080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34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DBB21-54CC-4F84-863B-0E44D9C5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pt-BR"/>
              <a:t>História de Usuários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5E1684-B0D7-4544-9711-191C82E9C80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30335"/>
            <a:ext cx="12192000" cy="2097166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C3D88482-BEE0-4F2F-835B-E6B07C53BCFA}"/>
              </a:ext>
            </a:extLst>
          </p:cNvPr>
          <p:cNvSpPr txBox="1">
            <a:spLocks/>
          </p:cNvSpPr>
          <p:nvPr/>
        </p:nvSpPr>
        <p:spPr>
          <a:xfrm>
            <a:off x="87306" y="1234706"/>
            <a:ext cx="12876219" cy="9262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Histórias de Usuários e 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Testes de </a:t>
            </a:r>
            <a:r>
              <a:rPr lang="en-US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Aceitação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10" name="Imagem 9" descr="Desenho de um brinquedo&#10;&#10;Descrição gerada automaticamente com confiança média">
            <a:extLst>
              <a:ext uri="{FF2B5EF4-FFF2-40B4-BE49-F238E27FC236}">
                <a16:creationId xmlns:a16="http://schemas.microsoft.com/office/drawing/2014/main" id="{F04FC561-C9E7-4852-B47F-DDC5D740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2160942"/>
            <a:ext cx="595395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3995973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 01 - </a:t>
            </a:r>
            <a:r>
              <a:rPr lang="en-US" b="1" i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Cadastro</a:t>
            </a:r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b="1" i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Vagas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8" y="137835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/>
              </a:rPr>
              <a:t>User Stories </a:t>
            </a:r>
            <a:endParaRPr lang="en-US" sz="20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979EC-AD31-4774-A70D-2E0DB946D3C4}"/>
              </a:ext>
            </a:extLst>
          </p:cNvPr>
          <p:cNvGrpSpPr/>
          <p:nvPr/>
        </p:nvGrpSpPr>
        <p:grpSpPr>
          <a:xfrm>
            <a:off x="6369978" y="1880392"/>
            <a:ext cx="3260554" cy="3981450"/>
            <a:chOff x="731519" y="2684255"/>
            <a:chExt cx="2880000" cy="360000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339306F2-9308-4083-A9C3-AF35838F9BB0}"/>
                </a:ext>
              </a:extLst>
            </p:cNvPr>
            <p:cNvSpPr/>
            <p:nvPr/>
          </p:nvSpPr>
          <p:spPr>
            <a:xfrm>
              <a:off x="731519" y="2684255"/>
              <a:ext cx="2880000" cy="3600000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r>
                <a:rPr lang="pt-BR" i="0" dirty="0">
                  <a:solidFill>
                    <a:srgbClr val="1A1A1A"/>
                  </a:solidFill>
                  <a:effectLst/>
                  <a:latin typeface="OpenSans"/>
                </a:rPr>
                <a:t>Como </a:t>
              </a:r>
              <a:r>
                <a:rPr lang="pt-BR" i="0" dirty="0">
                  <a:solidFill>
                    <a:srgbClr val="FF0000"/>
                  </a:solidFill>
                  <a:effectLst/>
                  <a:latin typeface="OpenSans"/>
                </a:rPr>
                <a:t>empresa contratante da plataforma </a:t>
              </a:r>
              <a:r>
                <a:rPr lang="pt-BR" i="0" dirty="0">
                  <a:solidFill>
                    <a:srgbClr val="0070C0"/>
                  </a:solidFill>
                  <a:effectLst/>
                  <a:latin typeface="OpenSans"/>
                </a:rPr>
                <a:t>gostaria de poder cadastrar minhas próprias vagas</a:t>
              </a:r>
              <a:r>
                <a:rPr lang="pt-BR" dirty="0">
                  <a:solidFill>
                    <a:srgbClr val="1A1A1A"/>
                  </a:solidFill>
                  <a:latin typeface="OpenSans"/>
                </a:rPr>
                <a:t>, </a:t>
              </a:r>
              <a:r>
                <a:rPr lang="pt-BR" i="0" dirty="0">
                  <a:solidFill>
                    <a:srgbClr val="00B050"/>
                  </a:solidFill>
                  <a:effectLst/>
                  <a:latin typeface="OpenSans"/>
                </a:rPr>
                <a:t>para </a:t>
              </a:r>
              <a:r>
                <a:rPr lang="pt-BR" dirty="0">
                  <a:solidFill>
                    <a:srgbClr val="00B050"/>
                  </a:solidFill>
                  <a:latin typeface="OpenSans"/>
                </a:rPr>
                <a:t>me gerar mais autonomia e evitar conversas atravessadas através dos e-mail.</a:t>
              </a:r>
              <a:endParaRPr lang="pt-BR" i="0" dirty="0">
                <a:solidFill>
                  <a:srgbClr val="00B050"/>
                </a:solidFill>
                <a:effectLst/>
                <a:latin typeface="OpenSans"/>
              </a:endParaRP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AAEE62D5-3554-4FF9-B834-ADCF0713BF13}"/>
                </a:ext>
              </a:extLst>
            </p:cNvPr>
            <p:cNvSpPr/>
            <p:nvPr/>
          </p:nvSpPr>
          <p:spPr>
            <a:xfrm>
              <a:off x="731519" y="2690031"/>
              <a:ext cx="2880000" cy="924559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tx1"/>
                  </a:solidFill>
                  <a:effectLst/>
                  <a:latin typeface="OpenSans"/>
                </a:rPr>
                <a:t>Cadastro de Vagas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28AE7E-5513-41EA-AD16-FC601CFB5C2E}"/>
              </a:ext>
            </a:extLst>
          </p:cNvPr>
          <p:cNvGrpSpPr/>
          <p:nvPr/>
        </p:nvGrpSpPr>
        <p:grpSpPr>
          <a:xfrm>
            <a:off x="5176714" y="5033885"/>
            <a:ext cx="1290617" cy="852101"/>
            <a:chOff x="10546353" y="5439254"/>
            <a:chExt cx="1419247" cy="978026"/>
          </a:xfrm>
        </p:grpSpPr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674DB835-7EEC-4FEF-8B75-DADE0A093F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F5DFE0D3-0C83-4214-AF89-9C322909F922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B67FD1D-65A0-400A-ADF6-2204D0193256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5132A61-F080-420D-A1FF-FE60708D6E29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455097-6744-4C95-B3D6-0784540E370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375712E-1B70-48A9-A26D-7052D7F9BA1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5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7" y="992094"/>
            <a:ext cx="41151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 01 - </a:t>
            </a:r>
            <a:r>
              <a:rPr lang="en-US" b="1" i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Cadastro</a:t>
            </a:r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b="1" i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Vagas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Aceitação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3B4C2A-66BD-4359-8CF6-6ACC2B5D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809194"/>
              </p:ext>
            </p:extLst>
          </p:nvPr>
        </p:nvGraphicFramePr>
        <p:xfrm>
          <a:off x="5474899" y="1326020"/>
          <a:ext cx="6129503" cy="4499966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663377">
                  <a:extLst>
                    <a:ext uri="{9D8B030D-6E8A-4147-A177-3AD203B41FA5}">
                      <a16:colId xmlns:a16="http://schemas.microsoft.com/office/drawing/2014/main" val="2417505390"/>
                    </a:ext>
                  </a:extLst>
                </a:gridCol>
                <a:gridCol w="4466126">
                  <a:extLst>
                    <a:ext uri="{9D8B030D-6E8A-4147-A177-3AD203B41FA5}">
                      <a16:colId xmlns:a16="http://schemas.microsoft.com/office/drawing/2014/main" val="65257458"/>
                    </a:ext>
                  </a:extLst>
                </a:gridCol>
              </a:tblGrid>
              <a:tr h="472787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cap="all" spc="15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TA01 - Testes de Aceitação</a:t>
                      </a:r>
                      <a:endParaRPr lang="pt-BR" sz="1400" b="1" cap="all" spc="15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72138"/>
                  </a:ext>
                </a:extLst>
              </a:tr>
              <a:tr h="4268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da História do Usuário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História do Usuário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908105934"/>
                  </a:ext>
                </a:extLst>
              </a:tr>
              <a:tr h="1195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US 01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Como empresa contratante da plataforma gostaria de poder cadastrar minhas próprias vagas, para me gerar mais autonomia e evitar conversas atravessadas através dos e-mails.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378568367"/>
                  </a:ext>
                </a:extLst>
              </a:tr>
              <a:tr h="31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do Caso de Teste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>
                          <a:solidFill>
                            <a:schemeClr val="tx1"/>
                          </a:solidFill>
                          <a:effectLst/>
                        </a:rPr>
                        <a:t>Caso de Teste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1528350219"/>
                  </a:ext>
                </a:extLst>
              </a:tr>
              <a:tr h="1328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CT01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Quando uma vaga for cadastrada pelo cliente um e-mail deve ser enviado para os gestores da aplicação visualizarem a nova vaga e aprovarem ela para entrar na plataforma e iniciar o processo.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extLst>
                  <a:ext uri="{0D108BD9-81ED-4DB2-BD59-A6C34878D82A}">
                    <a16:rowId xmlns:a16="http://schemas.microsoft.com/office/drawing/2014/main" val="371350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1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3995973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 02 - </a:t>
            </a:r>
            <a:r>
              <a:rPr lang="en-US" b="1" i="1" kern="120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Candidato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8" y="137835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/>
              </a:rPr>
              <a:t>User Stories </a:t>
            </a:r>
            <a:endParaRPr lang="en-US" sz="20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979EC-AD31-4774-A70D-2E0DB946D3C4}"/>
              </a:ext>
            </a:extLst>
          </p:cNvPr>
          <p:cNvGrpSpPr/>
          <p:nvPr/>
        </p:nvGrpSpPr>
        <p:grpSpPr>
          <a:xfrm>
            <a:off x="6369978" y="1880392"/>
            <a:ext cx="3260554" cy="3981450"/>
            <a:chOff x="731519" y="2684255"/>
            <a:chExt cx="2880000" cy="360000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339306F2-9308-4083-A9C3-AF35838F9BB0}"/>
                </a:ext>
              </a:extLst>
            </p:cNvPr>
            <p:cNvSpPr/>
            <p:nvPr/>
          </p:nvSpPr>
          <p:spPr>
            <a:xfrm>
              <a:off x="731519" y="2684255"/>
              <a:ext cx="2880000" cy="3600000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r>
                <a:rPr lang="pt-BR" dirty="0">
                  <a:solidFill>
                    <a:srgbClr val="1A1A1A"/>
                  </a:solidFill>
                  <a:latin typeface="OpenSans"/>
                </a:rPr>
                <a:t>Como </a:t>
              </a:r>
              <a:r>
                <a:rPr lang="pt-BR" dirty="0">
                  <a:solidFill>
                    <a:srgbClr val="FF0000"/>
                  </a:solidFill>
                  <a:latin typeface="OpenSans"/>
                </a:rPr>
                <a:t>candidato</a:t>
              </a:r>
              <a:r>
                <a:rPr lang="pt-BR" dirty="0">
                  <a:solidFill>
                    <a:srgbClr val="0070C0"/>
                  </a:solidFill>
                  <a:latin typeface="OpenSans"/>
                </a:rPr>
                <a:t>, gostaria de pesquisar as vagas de emprego do meu interesse, </a:t>
              </a:r>
              <a:r>
                <a:rPr lang="pt-BR" dirty="0">
                  <a:solidFill>
                    <a:srgbClr val="00B050"/>
                  </a:solidFill>
                  <a:latin typeface="OpenSans"/>
                </a:rPr>
                <a:t>para otimizar meu tempo e evitar que eu inscreva em vagas que não tenho interesse. 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AAEE62D5-3554-4FF9-B834-ADCF0713BF13}"/>
                </a:ext>
              </a:extLst>
            </p:cNvPr>
            <p:cNvSpPr/>
            <p:nvPr/>
          </p:nvSpPr>
          <p:spPr>
            <a:xfrm>
              <a:off x="731519" y="2690031"/>
              <a:ext cx="2880000" cy="924559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tx1"/>
                  </a:solidFill>
                  <a:effectLst/>
                  <a:latin typeface="OpenSans"/>
                </a:rPr>
                <a:t>Cadastro de Vagas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28AE7E-5513-41EA-AD16-FC601CFB5C2E}"/>
              </a:ext>
            </a:extLst>
          </p:cNvPr>
          <p:cNvGrpSpPr/>
          <p:nvPr/>
        </p:nvGrpSpPr>
        <p:grpSpPr>
          <a:xfrm>
            <a:off x="5176714" y="5033885"/>
            <a:ext cx="1290617" cy="852101"/>
            <a:chOff x="10546353" y="5439254"/>
            <a:chExt cx="1419247" cy="978026"/>
          </a:xfrm>
        </p:grpSpPr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674DB835-7EEC-4FEF-8B75-DADE0A093F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F5DFE0D3-0C83-4214-AF89-9C322909F922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B67FD1D-65A0-400A-ADF6-2204D0193256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5132A61-F080-420D-A1FF-FE60708D6E29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455097-6744-4C95-B3D6-0784540E370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375712E-1B70-48A9-A26D-7052D7F9BA1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101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7" y="992094"/>
            <a:ext cx="41151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 02 - </a:t>
            </a:r>
            <a:r>
              <a:rPr lang="en-US" b="1" i="1" dirty="0" err="1"/>
              <a:t>Candidato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Aceitação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3B4C2A-66BD-4359-8CF6-6ACC2B5D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73398"/>
              </p:ext>
            </p:extLst>
          </p:nvPr>
        </p:nvGraphicFramePr>
        <p:xfrm>
          <a:off x="5474899" y="1326020"/>
          <a:ext cx="6129503" cy="4183305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663377">
                  <a:extLst>
                    <a:ext uri="{9D8B030D-6E8A-4147-A177-3AD203B41FA5}">
                      <a16:colId xmlns:a16="http://schemas.microsoft.com/office/drawing/2014/main" val="2417505390"/>
                    </a:ext>
                  </a:extLst>
                </a:gridCol>
                <a:gridCol w="4466126">
                  <a:extLst>
                    <a:ext uri="{9D8B030D-6E8A-4147-A177-3AD203B41FA5}">
                      <a16:colId xmlns:a16="http://schemas.microsoft.com/office/drawing/2014/main" val="65257458"/>
                    </a:ext>
                  </a:extLst>
                </a:gridCol>
              </a:tblGrid>
              <a:tr h="472787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cap="all" spc="15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TA02 - Testes de Aceitação</a:t>
                      </a:r>
                      <a:endParaRPr lang="pt-BR" sz="1400" b="1" cap="all" spc="15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72138"/>
                  </a:ext>
                </a:extLst>
              </a:tr>
              <a:tr h="4268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da História do Usuário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História do Usuário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908105934"/>
                  </a:ext>
                </a:extLst>
              </a:tr>
              <a:tr h="1195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US 02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Como candidato, gostaria de pesquisar as vagas de emprego do meu interesse, para otimizar meu tempo e evitar que eu inscreva em vagas que não tenho interesse.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378568367"/>
                  </a:ext>
                </a:extLst>
              </a:tr>
              <a:tr h="31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do Caso de Teste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>
                          <a:solidFill>
                            <a:schemeClr val="tx1"/>
                          </a:solidFill>
                          <a:effectLst/>
                        </a:rPr>
                        <a:t>Caso de Teste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1528350219"/>
                  </a:ext>
                </a:extLst>
              </a:tr>
              <a:tr h="1328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CT02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Quando o candidato realizar pesquisas de vagas de seu interesse o aplicativo mostrará todas as vagas relacionadas a sua pesquisa e também irá sugerir de vagas semelhantes as vagas de interesse.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extLst>
                  <a:ext uri="{0D108BD9-81ED-4DB2-BD59-A6C34878D82A}">
                    <a16:rowId xmlns:a16="http://schemas.microsoft.com/office/drawing/2014/main" val="371350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 03 - </a:t>
            </a:r>
            <a:r>
              <a:rPr lang="en-US" b="1" i="1" dirty="0" err="1">
                <a:solidFill>
                  <a:schemeClr val="bg1"/>
                </a:solidFill>
              </a:rPr>
              <a:t>Acompanhamento</a:t>
            </a:r>
            <a:r>
              <a:rPr lang="en-US" b="1" i="1" dirty="0">
                <a:solidFill>
                  <a:schemeClr val="bg1"/>
                </a:solidFill>
              </a:rPr>
              <a:t> de </a:t>
            </a:r>
            <a:r>
              <a:rPr lang="en-US" b="1" i="1" dirty="0" err="1">
                <a:solidFill>
                  <a:schemeClr val="bg1"/>
                </a:solidFill>
              </a:rPr>
              <a:t>vaga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8" y="137835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/>
              </a:rPr>
              <a:t>User Stories </a:t>
            </a:r>
            <a:endParaRPr lang="en-US" sz="20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979EC-AD31-4774-A70D-2E0DB946D3C4}"/>
              </a:ext>
            </a:extLst>
          </p:cNvPr>
          <p:cNvGrpSpPr/>
          <p:nvPr/>
        </p:nvGrpSpPr>
        <p:grpSpPr>
          <a:xfrm>
            <a:off x="6369978" y="1880392"/>
            <a:ext cx="3681550" cy="3981450"/>
            <a:chOff x="731519" y="2684255"/>
            <a:chExt cx="2880000" cy="360000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339306F2-9308-4083-A9C3-AF35838F9BB0}"/>
                </a:ext>
              </a:extLst>
            </p:cNvPr>
            <p:cNvSpPr/>
            <p:nvPr/>
          </p:nvSpPr>
          <p:spPr>
            <a:xfrm>
              <a:off x="731519" y="2684255"/>
              <a:ext cx="2880000" cy="3600000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r>
                <a:rPr lang="pt-BR" dirty="0">
                  <a:solidFill>
                    <a:srgbClr val="1A1A1A"/>
                  </a:solidFill>
                  <a:latin typeface="OpenSans"/>
                </a:rPr>
                <a:t>Como </a:t>
              </a:r>
              <a:r>
                <a:rPr lang="pt-BR" dirty="0">
                  <a:solidFill>
                    <a:srgbClr val="FF0000"/>
                  </a:solidFill>
                  <a:latin typeface="OpenSans"/>
                </a:rPr>
                <a:t>candidato</a:t>
              </a:r>
              <a:r>
                <a:rPr lang="pt-BR" dirty="0">
                  <a:solidFill>
                    <a:srgbClr val="1A1A1A"/>
                  </a:solidFill>
                  <a:latin typeface="OpenSans"/>
                </a:rPr>
                <a:t> , </a:t>
              </a:r>
              <a:r>
                <a:rPr lang="pt-BR" dirty="0">
                  <a:solidFill>
                    <a:srgbClr val="0070C0"/>
                  </a:solidFill>
                  <a:latin typeface="OpenSans"/>
                </a:rPr>
                <a:t>gostaria de visualizar uma lista com todas as vagas candidatadas e receber notificações sobre atualizações de status das vagas candidatadas</a:t>
              </a:r>
              <a:r>
                <a:rPr lang="pt-BR" dirty="0">
                  <a:solidFill>
                    <a:srgbClr val="1A1A1A"/>
                  </a:solidFill>
                  <a:latin typeface="OpenSans"/>
                </a:rPr>
                <a:t>, </a:t>
              </a:r>
              <a:r>
                <a:rPr lang="pt-BR" dirty="0">
                  <a:solidFill>
                    <a:srgbClr val="00B050"/>
                  </a:solidFill>
                  <a:latin typeface="OpenSans"/>
                </a:rPr>
                <a:t>para evitar que eu me inscreva mais de uma vez na mesma vaga e saber se fui selecionado em uma das vagas</a:t>
              </a: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AAEE62D5-3554-4FF9-B834-ADCF0713BF13}"/>
                </a:ext>
              </a:extLst>
            </p:cNvPr>
            <p:cNvSpPr/>
            <p:nvPr/>
          </p:nvSpPr>
          <p:spPr>
            <a:xfrm>
              <a:off x="731519" y="2690031"/>
              <a:ext cx="2880000" cy="924559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tx1"/>
                  </a:solidFill>
                  <a:effectLst/>
                  <a:latin typeface="OpenSans"/>
                </a:rPr>
                <a:t>Cadastro de Vagas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28AE7E-5513-41EA-AD16-FC601CFB5C2E}"/>
              </a:ext>
            </a:extLst>
          </p:cNvPr>
          <p:cNvGrpSpPr/>
          <p:nvPr/>
        </p:nvGrpSpPr>
        <p:grpSpPr>
          <a:xfrm>
            <a:off x="5176714" y="5033885"/>
            <a:ext cx="1290617" cy="852101"/>
            <a:chOff x="10546353" y="5439254"/>
            <a:chExt cx="1419247" cy="978026"/>
          </a:xfrm>
        </p:grpSpPr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674DB835-7EEC-4FEF-8B75-DADE0A093F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F5DFE0D3-0C83-4214-AF89-9C322909F922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B67FD1D-65A0-400A-ADF6-2204D0193256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5132A61-F080-420D-A1FF-FE60708D6E29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455097-6744-4C95-B3D6-0784540E370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375712E-1B70-48A9-A26D-7052D7F9BA1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7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7" y="992094"/>
            <a:ext cx="473996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 03 –</a:t>
            </a:r>
            <a:r>
              <a:rPr lang="en-US" b="1" i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Acompanhamento</a:t>
            </a:r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b="1" i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vagas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Aceitação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3B4C2A-66BD-4359-8CF6-6ACC2B5D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79330"/>
              </p:ext>
            </p:extLst>
          </p:nvPr>
        </p:nvGraphicFramePr>
        <p:xfrm>
          <a:off x="5342312" y="614299"/>
          <a:ext cx="6362937" cy="5713602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726725">
                  <a:extLst>
                    <a:ext uri="{9D8B030D-6E8A-4147-A177-3AD203B41FA5}">
                      <a16:colId xmlns:a16="http://schemas.microsoft.com/office/drawing/2014/main" val="2417505390"/>
                    </a:ext>
                  </a:extLst>
                </a:gridCol>
                <a:gridCol w="4636212">
                  <a:extLst>
                    <a:ext uri="{9D8B030D-6E8A-4147-A177-3AD203B41FA5}">
                      <a16:colId xmlns:a16="http://schemas.microsoft.com/office/drawing/2014/main" val="65257458"/>
                    </a:ext>
                  </a:extLst>
                </a:gridCol>
              </a:tblGrid>
              <a:tr h="435276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cap="all" spc="15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TA02 - Testes de Aceitação</a:t>
                      </a:r>
                      <a:endParaRPr lang="pt-BR" sz="1400" b="1" cap="all" spc="15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72138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ID da História do Usuário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História do Usuário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908105934"/>
                  </a:ext>
                </a:extLst>
              </a:tr>
              <a:tr h="1656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US 03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Como candidato , gostaria de visualizar uma lista com todas as vagas candidatadas e receber notificações sobre atualizações de status das vagas candidatadas, para evitar que eu me inscreva mais de uma vez na mesma vaga e saber se fui selecionado em uma das vagas</a:t>
                      </a: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378568367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do Caso de Teste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>
                          <a:solidFill>
                            <a:schemeClr val="tx1"/>
                          </a:solidFill>
                          <a:effectLst/>
                        </a:rPr>
                        <a:t>Caso de Teste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1528350219"/>
                  </a:ext>
                </a:extLst>
              </a:tr>
              <a:tr h="2245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CT03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Quando o candidato realizar o cadastro em uma vaga de emprego será possível visualizar o histórico de vagas candidatadas e o status de cada vaga candidatada ao realizar o login no aplicativo. Também é possível que o candidato receba notificações no telefone ou através de e-mails informando a atualização de status de cada vaga através do campo de “configurações”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extLst>
                  <a:ext uri="{0D108BD9-81ED-4DB2-BD59-A6C34878D82A}">
                    <a16:rowId xmlns:a16="http://schemas.microsoft.com/office/drawing/2014/main" val="371350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 </a:t>
            </a:r>
            <a:r>
              <a:rPr lang="en-US" b="1" i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04 –</a:t>
            </a:r>
            <a:br>
              <a:rPr lang="en-US" b="1" i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pt-BR" b="1" dirty="0">
                <a:solidFill>
                  <a:schemeClr val="bg1"/>
                </a:solidFill>
              </a:rPr>
              <a:t>Candidato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8" y="137835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/>
              </a:rPr>
              <a:t>User Stories </a:t>
            </a:r>
            <a:endParaRPr lang="en-US" sz="20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979EC-AD31-4774-A70D-2E0DB946D3C4}"/>
              </a:ext>
            </a:extLst>
          </p:cNvPr>
          <p:cNvGrpSpPr/>
          <p:nvPr/>
        </p:nvGrpSpPr>
        <p:grpSpPr>
          <a:xfrm>
            <a:off x="6369978" y="1880392"/>
            <a:ext cx="3681550" cy="3981450"/>
            <a:chOff x="731519" y="2684255"/>
            <a:chExt cx="2880000" cy="360000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339306F2-9308-4083-A9C3-AF35838F9BB0}"/>
                </a:ext>
              </a:extLst>
            </p:cNvPr>
            <p:cNvSpPr/>
            <p:nvPr/>
          </p:nvSpPr>
          <p:spPr>
            <a:xfrm>
              <a:off x="731519" y="2684255"/>
              <a:ext cx="2880000" cy="3600000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r>
                <a:rPr lang="pt-BR" dirty="0">
                  <a:solidFill>
                    <a:srgbClr val="1A1A1A"/>
                  </a:solidFill>
                  <a:latin typeface="OpenSans"/>
                </a:rPr>
                <a:t>Como </a:t>
              </a:r>
              <a:r>
                <a:rPr lang="pt-BR" dirty="0">
                  <a:solidFill>
                    <a:srgbClr val="FF0000"/>
                  </a:solidFill>
                  <a:latin typeface="OpenSans"/>
                </a:rPr>
                <a:t>candidato</a:t>
              </a:r>
              <a:r>
                <a:rPr lang="pt-BR" dirty="0">
                  <a:solidFill>
                    <a:srgbClr val="1A1A1A"/>
                  </a:solidFill>
                  <a:latin typeface="OpenSans"/>
                </a:rPr>
                <a:t> , </a:t>
              </a:r>
              <a:r>
                <a:rPr lang="pt-BR" dirty="0">
                  <a:solidFill>
                    <a:srgbClr val="0070C0"/>
                  </a:solidFill>
                  <a:latin typeface="OpenSans"/>
                </a:rPr>
                <a:t>gostaria de visualizar </a:t>
              </a:r>
              <a:r>
                <a:rPr lang="pt-BR" dirty="0" smtClean="0">
                  <a:solidFill>
                    <a:srgbClr val="0070C0"/>
                  </a:solidFill>
                </a:rPr>
                <a:t>as </a:t>
              </a:r>
              <a:r>
                <a:rPr lang="pt-BR" dirty="0">
                  <a:solidFill>
                    <a:srgbClr val="0070C0"/>
                  </a:solidFill>
                </a:rPr>
                <a:t>avaliações das empresas, classificação e a pontuação da empresa no mercado de </a:t>
              </a:r>
              <a:r>
                <a:rPr lang="pt-BR" dirty="0" smtClean="0">
                  <a:solidFill>
                    <a:srgbClr val="0070C0"/>
                  </a:solidFill>
                </a:rPr>
                <a:t>trabalho, </a:t>
              </a:r>
              <a:r>
                <a:rPr lang="pt-BR" dirty="0" smtClean="0">
                  <a:solidFill>
                    <a:srgbClr val="00B050"/>
                  </a:solidFill>
                </a:rPr>
                <a:t>vendo o melhor  para ele</a:t>
              </a:r>
              <a:endParaRPr lang="pt-BR" dirty="0">
                <a:solidFill>
                  <a:srgbClr val="00B050"/>
                </a:solidFill>
                <a:latin typeface="OpenSans"/>
              </a:endParaRP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AAEE62D5-3554-4FF9-B834-ADCF0713BF13}"/>
                </a:ext>
              </a:extLst>
            </p:cNvPr>
            <p:cNvSpPr/>
            <p:nvPr/>
          </p:nvSpPr>
          <p:spPr>
            <a:xfrm>
              <a:off x="731519" y="2690031"/>
              <a:ext cx="2880000" cy="924559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tx1"/>
                  </a:solidFill>
                  <a:effectLst/>
                  <a:latin typeface="OpenSans"/>
                </a:rPr>
                <a:t>Cadastro de Vagas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28AE7E-5513-41EA-AD16-FC601CFB5C2E}"/>
              </a:ext>
            </a:extLst>
          </p:cNvPr>
          <p:cNvGrpSpPr/>
          <p:nvPr/>
        </p:nvGrpSpPr>
        <p:grpSpPr>
          <a:xfrm>
            <a:off x="5176714" y="5033885"/>
            <a:ext cx="1290617" cy="852101"/>
            <a:chOff x="10546353" y="5439254"/>
            <a:chExt cx="1419247" cy="978026"/>
          </a:xfrm>
        </p:grpSpPr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674DB835-7EEC-4FEF-8B75-DADE0A093F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F5DFE0D3-0C83-4214-AF89-9C322909F922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B67FD1D-65A0-400A-ADF6-2204D0193256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5132A61-F080-420D-A1FF-FE60708D6E29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455097-6744-4C95-B3D6-0784540E370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375712E-1B70-48A9-A26D-7052D7F9BA1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23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Menina sorrindo segurando bebê no colo&#10;&#10;Descrição gerada automaticamente">
            <a:extLst>
              <a:ext uri="{FF2B5EF4-FFF2-40B4-BE49-F238E27FC236}">
                <a16:creationId xmlns:a16="http://schemas.microsoft.com/office/drawing/2014/main" id="{EC041400-CB1B-4D35-8351-D2B6AB68D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6338" r="7354" b="32217"/>
          <a:stretch/>
        </p:blipFill>
        <p:spPr>
          <a:xfrm>
            <a:off x="20" y="4310923"/>
            <a:ext cx="3083422" cy="2547077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Imagem 6" descr="Mulher com óculos de sol na frente de uma cerca&#10;&#10;Descrição gerada automaticamente">
            <a:extLst>
              <a:ext uri="{FF2B5EF4-FFF2-40B4-BE49-F238E27FC236}">
                <a16:creationId xmlns:a16="http://schemas.microsoft.com/office/drawing/2014/main" id="{DCBC67F4-314F-45DB-88A1-3AAD3156D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1" b="18891"/>
          <a:stretch/>
        </p:blipFill>
        <p:spPr>
          <a:xfrm>
            <a:off x="3567120" y="2968362"/>
            <a:ext cx="2555402" cy="2555402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Imagem 4" descr="Mulher posando para foto&#10;&#10;Descrição gerada automaticamente">
            <a:extLst>
              <a:ext uri="{FF2B5EF4-FFF2-40B4-BE49-F238E27FC236}">
                <a16:creationId xmlns:a16="http://schemas.microsoft.com/office/drawing/2014/main" id="{65FB4F3B-9D49-456C-BB98-2622C4126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853"/>
          <a:stretch/>
        </p:blipFill>
        <p:spPr>
          <a:xfrm>
            <a:off x="2377" y="-13213"/>
            <a:ext cx="3943111" cy="3318096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EC7F96-C1ED-434A-B8BB-BFA5A10B9F48}"/>
              </a:ext>
            </a:extLst>
          </p:cNvPr>
          <p:cNvSpPr txBox="1"/>
          <p:nvPr/>
        </p:nvSpPr>
        <p:spPr>
          <a:xfrm>
            <a:off x="3375970" y="6136874"/>
            <a:ext cx="2962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655F5F"/>
                </a:solidFill>
              </a:rPr>
              <a:t>Barbara Rafaela</a:t>
            </a:r>
            <a:endParaRPr lang="pt-BR" dirty="0">
              <a:solidFill>
                <a:srgbClr val="655F5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F7B2F0F-866C-4BA3-9121-6DD6A8498BD6}"/>
              </a:ext>
            </a:extLst>
          </p:cNvPr>
          <p:cNvSpPr txBox="1"/>
          <p:nvPr/>
        </p:nvSpPr>
        <p:spPr>
          <a:xfrm>
            <a:off x="6271532" y="3987757"/>
            <a:ext cx="2282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55F5F"/>
                </a:solidFill>
              </a:rPr>
              <a:t>Luana Fernandes</a:t>
            </a:r>
          </a:p>
          <a:p>
            <a:r>
              <a:rPr lang="pt-BR" b="1" dirty="0">
                <a:solidFill>
                  <a:srgbClr val="655F5F"/>
                </a:solidFill>
              </a:rPr>
              <a:t>Scrum Master - SM</a:t>
            </a:r>
            <a:endParaRPr lang="pt-BR" dirty="0">
              <a:solidFill>
                <a:srgbClr val="655F5F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3CFC82-3386-4A40-86D2-EB51ED9938E9}"/>
              </a:ext>
            </a:extLst>
          </p:cNvPr>
          <p:cNvSpPr txBox="1"/>
          <p:nvPr/>
        </p:nvSpPr>
        <p:spPr>
          <a:xfrm>
            <a:off x="4056187" y="762796"/>
            <a:ext cx="2282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55F5F"/>
                </a:solidFill>
              </a:rPr>
              <a:t>Geisislaine Martins</a:t>
            </a:r>
          </a:p>
          <a:p>
            <a:r>
              <a:rPr lang="pt-BR" b="1" dirty="0" err="1">
                <a:solidFill>
                  <a:srgbClr val="655F5F"/>
                </a:solidFill>
              </a:rPr>
              <a:t>Product</a:t>
            </a:r>
            <a:r>
              <a:rPr lang="pt-BR" b="1" dirty="0">
                <a:solidFill>
                  <a:srgbClr val="655F5F"/>
                </a:solidFill>
              </a:rPr>
              <a:t> </a:t>
            </a:r>
            <a:r>
              <a:rPr lang="pt-BR" b="1" dirty="0" err="1">
                <a:solidFill>
                  <a:srgbClr val="655F5F"/>
                </a:solidFill>
              </a:rPr>
              <a:t>Owner</a:t>
            </a:r>
            <a:r>
              <a:rPr lang="pt-BR" b="1" dirty="0">
                <a:solidFill>
                  <a:srgbClr val="655F5F"/>
                </a:solidFill>
              </a:rPr>
              <a:t> - PO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BDE15FC-6E49-40B8-85F8-ABFD6BF495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15" r="40100"/>
          <a:stretch/>
        </p:blipFill>
        <p:spPr>
          <a:xfrm rot="5400000">
            <a:off x="7684400" y="2343035"/>
            <a:ext cx="6871210" cy="2158720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D26BA501-3E44-4659-BDAA-629015CBCEDC}"/>
              </a:ext>
            </a:extLst>
          </p:cNvPr>
          <p:cNvSpPr txBox="1">
            <a:spLocks/>
          </p:cNvSpPr>
          <p:nvPr/>
        </p:nvSpPr>
        <p:spPr>
          <a:xfrm>
            <a:off x="10056928" y="1914289"/>
            <a:ext cx="2132695" cy="9262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2336156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7" y="992094"/>
            <a:ext cx="473996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 </a:t>
            </a:r>
            <a:r>
              <a:rPr lang="en-US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04 – </a:t>
            </a:r>
            <a:r>
              <a:rPr lang="en-US" b="1" i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Candidato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Aceitação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3B4C2A-66BD-4359-8CF6-6ACC2B5D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81931"/>
              </p:ext>
            </p:extLst>
          </p:nvPr>
        </p:nvGraphicFramePr>
        <p:xfrm>
          <a:off x="5342312" y="614299"/>
          <a:ext cx="6362937" cy="548697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726725">
                  <a:extLst>
                    <a:ext uri="{9D8B030D-6E8A-4147-A177-3AD203B41FA5}">
                      <a16:colId xmlns:a16="http://schemas.microsoft.com/office/drawing/2014/main" val="2417505390"/>
                    </a:ext>
                  </a:extLst>
                </a:gridCol>
                <a:gridCol w="4636212">
                  <a:extLst>
                    <a:ext uri="{9D8B030D-6E8A-4147-A177-3AD203B41FA5}">
                      <a16:colId xmlns:a16="http://schemas.microsoft.com/office/drawing/2014/main" val="65257458"/>
                    </a:ext>
                  </a:extLst>
                </a:gridCol>
              </a:tblGrid>
              <a:tr h="435276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cap="all" spc="15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TA02 - Testes de Aceitação</a:t>
                      </a:r>
                      <a:endParaRPr lang="pt-BR" sz="1400" b="1" cap="all" spc="15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72138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ID da História do Usuário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História do Usuário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908105934"/>
                  </a:ext>
                </a:extLst>
              </a:tr>
              <a:tr h="1656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US </a:t>
                      </a:r>
                      <a:r>
                        <a:rPr lang="pt-BR" sz="11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04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candidato que se interessar pela vaga irá carregar uma página informando que em qual posição a empresa se encontra, se sua pontuação condiz com que o candidato espera e se a classificação da empresa em relação aos outros funcionários são boas.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378568367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do Caso de Teste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>
                          <a:solidFill>
                            <a:schemeClr val="tx1"/>
                          </a:solidFill>
                          <a:effectLst/>
                        </a:rPr>
                        <a:t>Caso de Teste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1528350219"/>
                  </a:ext>
                </a:extLst>
              </a:tr>
              <a:tr h="2245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CT04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candidato que se interessar na vaga da empresa, poderá buscar e tirar suas conclusões sobre a empresa na qual deseja trabalhar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extLst>
                  <a:ext uri="{0D108BD9-81ED-4DB2-BD59-A6C34878D82A}">
                    <a16:rowId xmlns:a16="http://schemas.microsoft.com/office/drawing/2014/main" val="371350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27" y="1886780"/>
            <a:ext cx="4421332" cy="12599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i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US </a:t>
            </a:r>
            <a:r>
              <a:rPr lang="en-US" b="1" i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05 –</a:t>
            </a:r>
            <a:br>
              <a:rPr lang="en-US" b="1" i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pt-BR" b="1" dirty="0" smtClean="0">
                <a:solidFill>
                  <a:schemeClr val="bg1"/>
                </a:solidFill>
              </a:rPr>
              <a:t>Empresa</a:t>
            </a:r>
            <a:endParaRPr lang="en-US" b="1" kern="1200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48" y="1378356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ffectLst/>
              </a:rPr>
              <a:t>User Stories </a:t>
            </a:r>
            <a:endParaRPr lang="en-US" sz="20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979EC-AD31-4774-A70D-2E0DB946D3C4}"/>
              </a:ext>
            </a:extLst>
          </p:cNvPr>
          <p:cNvGrpSpPr/>
          <p:nvPr/>
        </p:nvGrpSpPr>
        <p:grpSpPr>
          <a:xfrm>
            <a:off x="6369978" y="1880392"/>
            <a:ext cx="3681550" cy="3981450"/>
            <a:chOff x="731519" y="2684255"/>
            <a:chExt cx="2880000" cy="3600000"/>
          </a:xfrm>
        </p:grpSpPr>
        <p:sp>
          <p:nvSpPr>
            <p:cNvPr id="9" name="Retângulo: Cantos Superiores Arredondados 8">
              <a:extLst>
                <a:ext uri="{FF2B5EF4-FFF2-40B4-BE49-F238E27FC236}">
                  <a16:creationId xmlns:a16="http://schemas.microsoft.com/office/drawing/2014/main" id="{339306F2-9308-4083-A9C3-AF35838F9BB0}"/>
                </a:ext>
              </a:extLst>
            </p:cNvPr>
            <p:cNvSpPr/>
            <p:nvPr/>
          </p:nvSpPr>
          <p:spPr>
            <a:xfrm>
              <a:off x="731519" y="2684255"/>
              <a:ext cx="2880000" cy="3600000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sz="2000" b="0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endParaRPr lang="pt-BR" i="0" dirty="0">
                <a:solidFill>
                  <a:srgbClr val="1A1A1A"/>
                </a:solidFill>
                <a:effectLst/>
                <a:latin typeface="OpenSans"/>
              </a:endParaRPr>
            </a:p>
            <a:p>
              <a:pPr algn="ctr"/>
              <a:r>
                <a:rPr lang="pt-BR" dirty="0">
                  <a:solidFill>
                    <a:srgbClr val="1A1A1A"/>
                  </a:solidFill>
                  <a:latin typeface="OpenSans"/>
                </a:rPr>
                <a:t>Como </a:t>
              </a:r>
              <a:r>
                <a:rPr lang="pt-BR" dirty="0" smtClean="0">
                  <a:solidFill>
                    <a:srgbClr val="FF0000"/>
                  </a:solidFill>
                  <a:latin typeface="OpenSans"/>
                </a:rPr>
                <a:t>empresa</a:t>
              </a:r>
              <a:r>
                <a:rPr lang="pt-BR" dirty="0" smtClean="0">
                  <a:solidFill>
                    <a:srgbClr val="1A1A1A"/>
                  </a:solidFill>
                  <a:latin typeface="OpenSans"/>
                </a:rPr>
                <a:t> </a:t>
              </a:r>
              <a:r>
                <a:rPr lang="pt-BR" dirty="0">
                  <a:solidFill>
                    <a:srgbClr val="1A1A1A"/>
                  </a:solidFill>
                  <a:latin typeface="OpenSans"/>
                </a:rPr>
                <a:t>, </a:t>
              </a:r>
              <a:r>
                <a:rPr lang="pt-BR" dirty="0" smtClean="0"/>
                <a:t> </a:t>
              </a:r>
              <a:r>
                <a:rPr lang="pt-BR" dirty="0" smtClean="0">
                  <a:solidFill>
                    <a:srgbClr val="0070C0"/>
                  </a:solidFill>
                </a:rPr>
                <a:t>pode </a:t>
              </a:r>
              <a:r>
                <a:rPr lang="pt-BR" dirty="0">
                  <a:solidFill>
                    <a:srgbClr val="0070C0"/>
                  </a:solidFill>
                </a:rPr>
                <a:t>pedir referências e indicações dos candidatos </a:t>
              </a:r>
              <a:r>
                <a:rPr lang="pt-BR" dirty="0" smtClean="0">
                  <a:solidFill>
                    <a:srgbClr val="0070C0"/>
                  </a:solidFill>
                </a:rPr>
                <a:t>interessados</a:t>
              </a:r>
              <a:r>
                <a:rPr lang="pt-BR" dirty="0" smtClean="0">
                  <a:solidFill>
                    <a:schemeClr val="bg1"/>
                  </a:solidFill>
                </a:rPr>
                <a:t>,</a:t>
              </a:r>
              <a:r>
                <a:rPr lang="pt-BR" dirty="0" smtClean="0"/>
                <a:t> </a:t>
              </a:r>
              <a:r>
                <a:rPr lang="pt-BR" dirty="0">
                  <a:solidFill>
                    <a:srgbClr val="00B050"/>
                  </a:solidFill>
                </a:rPr>
                <a:t>pelas empresas na qual trabalharam </a:t>
              </a:r>
              <a:endParaRPr lang="pt-BR" dirty="0">
                <a:solidFill>
                  <a:srgbClr val="00B050"/>
                </a:solidFill>
                <a:latin typeface="OpenSans"/>
              </a:endParaRPr>
            </a:p>
          </p:txBody>
        </p:sp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AAEE62D5-3554-4FF9-B834-ADCF0713BF13}"/>
                </a:ext>
              </a:extLst>
            </p:cNvPr>
            <p:cNvSpPr/>
            <p:nvPr/>
          </p:nvSpPr>
          <p:spPr>
            <a:xfrm>
              <a:off x="731519" y="2690031"/>
              <a:ext cx="2880000" cy="924559"/>
            </a:xfrm>
            <a:prstGeom prst="round2Same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i="1" dirty="0">
                  <a:solidFill>
                    <a:schemeClr val="tx1"/>
                  </a:solidFill>
                  <a:effectLst/>
                  <a:latin typeface="OpenSans"/>
                </a:rPr>
                <a:t>Cadastro de Vagas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228AE7E-5513-41EA-AD16-FC601CFB5C2E}"/>
              </a:ext>
            </a:extLst>
          </p:cNvPr>
          <p:cNvGrpSpPr/>
          <p:nvPr/>
        </p:nvGrpSpPr>
        <p:grpSpPr>
          <a:xfrm>
            <a:off x="5176714" y="5033885"/>
            <a:ext cx="1290617" cy="852101"/>
            <a:chOff x="10546353" y="5439254"/>
            <a:chExt cx="1419247" cy="978026"/>
          </a:xfrm>
        </p:grpSpPr>
        <p:sp>
          <p:nvSpPr>
            <p:cNvPr id="14" name="Fluxograma: Conector 13">
              <a:extLst>
                <a:ext uri="{FF2B5EF4-FFF2-40B4-BE49-F238E27FC236}">
                  <a16:creationId xmlns:a16="http://schemas.microsoft.com/office/drawing/2014/main" id="{674DB835-7EEC-4FEF-8B75-DADE0A093F46}"/>
                </a:ext>
              </a:extLst>
            </p:cNvPr>
            <p:cNvSpPr/>
            <p:nvPr/>
          </p:nvSpPr>
          <p:spPr>
            <a:xfrm>
              <a:off x="11785600" y="5482334"/>
              <a:ext cx="180000" cy="1800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Conector 14">
              <a:extLst>
                <a:ext uri="{FF2B5EF4-FFF2-40B4-BE49-F238E27FC236}">
                  <a16:creationId xmlns:a16="http://schemas.microsoft.com/office/drawing/2014/main" id="{F5DFE0D3-0C83-4214-AF89-9C322909F922}"/>
                </a:ext>
              </a:extLst>
            </p:cNvPr>
            <p:cNvSpPr/>
            <p:nvPr/>
          </p:nvSpPr>
          <p:spPr>
            <a:xfrm>
              <a:off x="11785600" y="5842000"/>
              <a:ext cx="180000" cy="180000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B67FD1D-65A0-400A-ADF6-2204D0193256}"/>
                </a:ext>
              </a:extLst>
            </p:cNvPr>
            <p:cNvSpPr/>
            <p:nvPr/>
          </p:nvSpPr>
          <p:spPr>
            <a:xfrm>
              <a:off x="11785600" y="6202878"/>
              <a:ext cx="180000" cy="18000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5132A61-F080-420D-A1FF-FE60708D6E29}"/>
                </a:ext>
              </a:extLst>
            </p:cNvPr>
            <p:cNvSpPr txBox="1"/>
            <p:nvPr/>
          </p:nvSpPr>
          <p:spPr>
            <a:xfrm>
              <a:off x="11213844" y="5439254"/>
              <a:ext cx="5275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Papel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8455097-6744-4C95-B3D6-0784540E370E}"/>
                </a:ext>
              </a:extLst>
            </p:cNvPr>
            <p:cNvSpPr txBox="1"/>
            <p:nvPr/>
          </p:nvSpPr>
          <p:spPr>
            <a:xfrm>
              <a:off x="10546353" y="5789479"/>
              <a:ext cx="1195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70C0"/>
                  </a:solidFill>
                </a:rPr>
                <a:t>Metas / Desejos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375712E-1B70-48A9-A26D-7052D7F9BA13}"/>
                </a:ext>
              </a:extLst>
            </p:cNvPr>
            <p:cNvSpPr txBox="1"/>
            <p:nvPr/>
          </p:nvSpPr>
          <p:spPr>
            <a:xfrm>
              <a:off x="10976215" y="6140281"/>
              <a:ext cx="765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rgbClr val="00B050"/>
                  </a:solidFill>
                </a:rPr>
                <a:t>Benefício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031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2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22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3320F-81E3-4507-962E-9C5327A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07" y="992094"/>
            <a:ext cx="473996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 </a:t>
            </a:r>
            <a:r>
              <a:rPr lang="en-US" b="1" i="1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05 – </a:t>
            </a:r>
            <a:r>
              <a:rPr lang="en-US" b="1" i="1" kern="120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Empresa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573BAA-7269-4350-BFE2-80F98019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01" y="4121253"/>
            <a:ext cx="347332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Testes de </a:t>
            </a:r>
            <a:r>
              <a:rPr lang="en-US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Aceitação</a:t>
            </a: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4" name="Freeform: Shape 124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13B4C2A-66BD-4359-8CF6-6ACC2B5DD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33721"/>
              </p:ext>
            </p:extLst>
          </p:nvPr>
        </p:nvGraphicFramePr>
        <p:xfrm>
          <a:off x="5342312" y="614299"/>
          <a:ext cx="6362937" cy="531113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726725">
                  <a:extLst>
                    <a:ext uri="{9D8B030D-6E8A-4147-A177-3AD203B41FA5}">
                      <a16:colId xmlns:a16="http://schemas.microsoft.com/office/drawing/2014/main" val="2417505390"/>
                    </a:ext>
                  </a:extLst>
                </a:gridCol>
                <a:gridCol w="4636212">
                  <a:extLst>
                    <a:ext uri="{9D8B030D-6E8A-4147-A177-3AD203B41FA5}">
                      <a16:colId xmlns:a16="http://schemas.microsoft.com/office/drawing/2014/main" val="65257458"/>
                    </a:ext>
                  </a:extLst>
                </a:gridCol>
              </a:tblGrid>
              <a:tr h="435276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cap="all" spc="15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TA02 - Testes de Aceitação</a:t>
                      </a:r>
                      <a:endParaRPr lang="pt-BR" sz="1400" b="1" cap="all" spc="15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72138"/>
                  </a:ext>
                </a:extLst>
              </a:tr>
              <a:tr h="53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ID da História do Usuário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 dirty="0">
                          <a:solidFill>
                            <a:schemeClr val="tx1"/>
                          </a:solidFill>
                          <a:effectLst/>
                        </a:rPr>
                        <a:t>História do Usuário</a:t>
                      </a:r>
                      <a:endParaRPr lang="pt-BR" sz="1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908105934"/>
                  </a:ext>
                </a:extLst>
              </a:tr>
              <a:tr h="1656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US </a:t>
                      </a:r>
                      <a:r>
                        <a:rPr lang="pt-BR" sz="11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05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empresa pode pedir referências e indicações dos candidatos interessados, pelas empresas na qual trabalharam, vendo se o perfil do candidato se qualifica com a empresa e se será de grande importância para empresa.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2378568367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>
                          <a:solidFill>
                            <a:schemeClr val="tx1"/>
                          </a:solidFill>
                          <a:effectLst/>
                        </a:rPr>
                        <a:t>ID do Caso de Teste</a:t>
                      </a:r>
                      <a:endParaRPr lang="pt-BR" sz="11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cap="none" spc="0">
                          <a:solidFill>
                            <a:schemeClr val="tx1"/>
                          </a:solidFill>
                          <a:effectLst/>
                        </a:rPr>
                        <a:t>Caso de Teste</a:t>
                      </a:r>
                      <a:endParaRPr lang="pt-BR" sz="1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extLst>
                  <a:ext uri="{0D108BD9-81ED-4DB2-BD59-A6C34878D82A}">
                    <a16:rowId xmlns:a16="http://schemas.microsoft.com/office/drawing/2014/main" val="1528350219"/>
                  </a:ext>
                </a:extLst>
              </a:tr>
              <a:tr h="2245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CT05</a:t>
                      </a:r>
                      <a:endParaRPr lang="pt-BR" sz="1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Quando a empresa receber o currículo do candidato e visualizar as empresas na qual já tenha trabalhado, poderá pedir os pontos positivos e negativos, os pontos mais impressionantes e aquelas qualidades que podem agregar na empresa.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087" marR="116087" marT="116087" marB="116087"/>
                </a:tc>
                <a:extLst>
                  <a:ext uri="{0D108BD9-81ED-4DB2-BD59-A6C34878D82A}">
                    <a16:rowId xmlns:a16="http://schemas.microsoft.com/office/drawing/2014/main" val="3713503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3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21B82-61D4-46CD-AF7B-595CDA82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Backlog do </a:t>
            </a:r>
            <a:r>
              <a:rPr lang="en-US" sz="66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Produto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Conteúdo 10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DF98D48-663D-4138-81D4-9AD69C410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41881"/>
            <a:ext cx="7214616" cy="4346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978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172CA27-5FCF-4380-B0FD-087F1947A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831440"/>
              </p:ext>
            </p:extLst>
          </p:nvPr>
        </p:nvGraphicFramePr>
        <p:xfrm>
          <a:off x="292908" y="181602"/>
          <a:ext cx="11240424" cy="6594378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672192">
                  <a:extLst>
                    <a:ext uri="{9D8B030D-6E8A-4147-A177-3AD203B41FA5}">
                      <a16:colId xmlns:a16="http://schemas.microsoft.com/office/drawing/2014/main" val="3589692637"/>
                    </a:ext>
                  </a:extLst>
                </a:gridCol>
                <a:gridCol w="1456664">
                  <a:extLst>
                    <a:ext uri="{9D8B030D-6E8A-4147-A177-3AD203B41FA5}">
                      <a16:colId xmlns:a16="http://schemas.microsoft.com/office/drawing/2014/main" val="2586493915"/>
                    </a:ext>
                  </a:extLst>
                </a:gridCol>
                <a:gridCol w="1356851">
                  <a:extLst>
                    <a:ext uri="{9D8B030D-6E8A-4147-A177-3AD203B41FA5}">
                      <a16:colId xmlns:a16="http://schemas.microsoft.com/office/drawing/2014/main" val="3337044132"/>
                    </a:ext>
                  </a:extLst>
                </a:gridCol>
                <a:gridCol w="636262">
                  <a:extLst>
                    <a:ext uri="{9D8B030D-6E8A-4147-A177-3AD203B41FA5}">
                      <a16:colId xmlns:a16="http://schemas.microsoft.com/office/drawing/2014/main" val="4015031070"/>
                    </a:ext>
                  </a:extLst>
                </a:gridCol>
                <a:gridCol w="5092216">
                  <a:extLst>
                    <a:ext uri="{9D8B030D-6E8A-4147-A177-3AD203B41FA5}">
                      <a16:colId xmlns:a16="http://schemas.microsoft.com/office/drawing/2014/main" val="3523884807"/>
                    </a:ext>
                  </a:extLst>
                </a:gridCol>
                <a:gridCol w="2026239">
                  <a:extLst>
                    <a:ext uri="{9D8B030D-6E8A-4147-A177-3AD203B41FA5}">
                      <a16:colId xmlns:a16="http://schemas.microsoft.com/office/drawing/2014/main" val="1665290438"/>
                    </a:ext>
                  </a:extLst>
                </a:gridCol>
              </a:tblGrid>
              <a:tr h="484245">
                <a:tc gridSpan="6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BP01 - Backlog do Produto</a:t>
                      </a:r>
                      <a:endParaRPr lang="pt-BR" sz="2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69052"/>
                  </a:ext>
                </a:extLst>
              </a:tr>
              <a:tr h="4842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Nome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Importância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PH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Demonstrar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Notas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4013700624"/>
                  </a:ext>
                </a:extLst>
              </a:tr>
              <a:tr h="119045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US 01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Cadastro de Vagas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Como empresa contratante da plataforma gostaria de poder cadastrar minhas próprias vagas, para me gerar mais autonomia e evitar conversas atravessadas através dos e-mails.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>
                          <a:solidFill>
                            <a:schemeClr val="tx1"/>
                          </a:solidFill>
                          <a:effectLst/>
                        </a:rPr>
                        <a:t>A vaga pode ser cadastrada pelo cliente e pelos gerentes da aplicação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2399401218"/>
                  </a:ext>
                </a:extLst>
              </a:tr>
              <a:tr h="7740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US 02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Como candidato, gostaria de pesquisar as vagas de emprego do meu interesse, para otimizar meu tempo e evitar que eu inscreva em vagas que não tenho interesse.</a:t>
                      </a: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campo de resultados das pesquisas de vagas pode sugerir vagas semelhantes as buscas realizadas pelo candidato</a:t>
                      </a: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1925678574"/>
                  </a:ext>
                </a:extLst>
              </a:tr>
              <a:tr h="136644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US 03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Acompanhamento de vaga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30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>
                          <a:solidFill>
                            <a:schemeClr val="tx1"/>
                          </a:solidFill>
                          <a:effectLst/>
                        </a:rPr>
                        <a:t>8 </a:t>
                      </a:r>
                      <a:endParaRPr lang="pt-BR" sz="14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candidato , gostaria de visualizar uma lista com todas as vagas candidatadas e receber notificações sobre atualizações de status das vagas candidatadas, para evitar que eu me inscreva mais de uma vez na mesma vaga e saber se fui selecionado em uma das vagas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4249538892"/>
                  </a:ext>
                </a:extLst>
              </a:tr>
              <a:tr h="7740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US 04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Candidato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pt-BR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candidato pode ver as avaliações das empresas, classificação e a pontuação da empresa no mercado de trabalho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870551292"/>
                  </a:ext>
                </a:extLst>
              </a:tr>
              <a:tr h="77409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700" b="1" cap="none" spc="0">
                          <a:solidFill>
                            <a:schemeClr val="tx1"/>
                          </a:solidFill>
                          <a:effectLst/>
                        </a:rPr>
                        <a:t>US 05</a:t>
                      </a:r>
                      <a:endParaRPr lang="pt-BR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Empresa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30 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pt-BR" sz="1400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empresa pode pedir referências e indicações dos candidatos interessados, pelas empresas na qual trabalharam</a:t>
                      </a:r>
                      <a:r>
                        <a:rPr lang="pt-BR" sz="1100" i="0" dirty="0">
                          <a:solidFill>
                            <a:srgbClr val="C4591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4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BR" sz="14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430" marR="78430" marT="75547" marB="75547" anchor="ctr"/>
                </a:tc>
                <a:extLst>
                  <a:ext uri="{0D108BD9-81ED-4DB2-BD59-A6C34878D82A}">
                    <a16:rowId xmlns:a16="http://schemas.microsoft.com/office/drawing/2014/main" val="90053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9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F2BC11A-2019-4BC3-93F2-AE405F0F4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Tela de fundo de espaço de trabalho">
            <a:extLst>
              <a:ext uri="{FF2B5EF4-FFF2-40B4-BE49-F238E27FC236}">
                <a16:creationId xmlns:a16="http://schemas.microsoft.com/office/drawing/2014/main" id="{CF8EBFE5-C0BE-40F0-A56C-B38418E67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33523" r="-1" b="-1"/>
          <a:stretch/>
        </p:blipFill>
        <p:spPr>
          <a:xfrm>
            <a:off x="5362011" y="10"/>
            <a:ext cx="6829989" cy="6857990"/>
          </a:xfrm>
          <a:custGeom>
            <a:avLst/>
            <a:gdLst/>
            <a:ahLst/>
            <a:cxnLst/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3D6502-552B-47D7-8F35-7E00EEB1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26841"/>
            <a:ext cx="4363895" cy="18731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Diretivas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974D868-0076-4C1F-8AE5-09B4691A5559}"/>
              </a:ext>
            </a:extLst>
          </p:cNvPr>
          <p:cNvSpPr txBox="1">
            <a:spLocks/>
          </p:cNvSpPr>
          <p:nvPr/>
        </p:nvSpPr>
        <p:spPr>
          <a:xfrm>
            <a:off x="1463040" y="2963917"/>
            <a:ext cx="4928882" cy="3331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2400" dirty="0">
                <a:solidFill>
                  <a:srgbClr val="655F5F"/>
                </a:solidFill>
                <a:latin typeface="+mn-lt"/>
                <a:ea typeface="+mn-ea"/>
                <a:cs typeface="+mn-cs"/>
              </a:rPr>
              <a:t>Desenvolvido um aplicativo e website responsável pelo anúncio de vagas de emprego online em outras empresas e cadastro de informações dos candidatos, bem como a inscrição no processo seletivo e acompanhamento. 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0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565018"/>
              </p:ext>
            </p:extLst>
          </p:nvPr>
        </p:nvGraphicFramePr>
        <p:xfrm>
          <a:off x="696000" y="2286000"/>
          <a:ext cx="1080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7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6079736"/>
              </p:ext>
            </p:extLst>
          </p:nvPr>
        </p:nvGraphicFramePr>
        <p:xfrm>
          <a:off x="691270" y="1810658"/>
          <a:ext cx="10809460" cy="466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0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60892"/>
              </p:ext>
            </p:extLst>
          </p:nvPr>
        </p:nvGraphicFramePr>
        <p:xfrm>
          <a:off x="696000" y="2276060"/>
          <a:ext cx="1080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22789"/>
              </p:ext>
            </p:extLst>
          </p:nvPr>
        </p:nvGraphicFramePr>
        <p:xfrm>
          <a:off x="615810" y="1787905"/>
          <a:ext cx="10960381" cy="469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202737"/>
              </p:ext>
            </p:extLst>
          </p:nvPr>
        </p:nvGraphicFramePr>
        <p:xfrm>
          <a:off x="696000" y="1775534"/>
          <a:ext cx="10800000" cy="470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85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41D8CA6-CBD5-4EED-98D0-097BA1999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336406"/>
              </p:ext>
            </p:extLst>
          </p:nvPr>
        </p:nvGraphicFramePr>
        <p:xfrm>
          <a:off x="696000" y="2286000"/>
          <a:ext cx="10800000" cy="39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6CE06DC6-1807-4AF2-A617-765B76D2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80" y="377687"/>
            <a:ext cx="9032682" cy="961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>
                <a:solidFill>
                  <a:srgbClr val="655F5F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Resultado da Entrevista (PO)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B2689D-BC03-4915-AF2D-43648BA76CB4}"/>
              </a:ext>
            </a:extLst>
          </p:cNvPr>
          <p:cNvSpPr/>
          <p:nvPr/>
        </p:nvSpPr>
        <p:spPr>
          <a:xfrm>
            <a:off x="0" y="-1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B082D50-162C-4EB8-8A38-B6ED894BD0A5}"/>
              </a:ext>
            </a:extLst>
          </p:cNvPr>
          <p:cNvSpPr/>
          <p:nvPr/>
        </p:nvSpPr>
        <p:spPr>
          <a:xfrm>
            <a:off x="11933583" y="-2"/>
            <a:ext cx="258417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58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1489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OpenSans</vt:lpstr>
      <vt:lpstr>Times New Roman</vt:lpstr>
      <vt:lpstr>Tema do Office</vt:lpstr>
      <vt:lpstr>Trabalho Prática USER STORIES/SCRUM</vt:lpstr>
      <vt:lpstr>Apresentação do PowerPoint</vt:lpstr>
      <vt:lpstr>Diretivas</vt:lpstr>
      <vt:lpstr>Resultado da Entrevista (PO)</vt:lpstr>
      <vt:lpstr>Resultado da Entrevista (PO)</vt:lpstr>
      <vt:lpstr>Resultado da Entrevista (PO)</vt:lpstr>
      <vt:lpstr>Resultado da Entrevista (PO)</vt:lpstr>
      <vt:lpstr>Resultado da Entrevista (PO)</vt:lpstr>
      <vt:lpstr>Resultado da Entrevista (PO)</vt:lpstr>
      <vt:lpstr>Resultado da Entrevista (PO)</vt:lpstr>
      <vt:lpstr>Resultado da Entrevista (PO)</vt:lpstr>
      <vt:lpstr>História de Usuários</vt:lpstr>
      <vt:lpstr>US 01 - Cadastro de Vagas</vt:lpstr>
      <vt:lpstr>US 01 - Cadastro de Vagas</vt:lpstr>
      <vt:lpstr>US 02 - Candidato</vt:lpstr>
      <vt:lpstr>US 02 - Candidato</vt:lpstr>
      <vt:lpstr>US 03 - Acompanhamento de vaga</vt:lpstr>
      <vt:lpstr>US 03 –Acompanhamento de vagas</vt:lpstr>
      <vt:lpstr>US 04 – Candidato</vt:lpstr>
      <vt:lpstr>US 04 – Candidato</vt:lpstr>
      <vt:lpstr>US 05 – Empresa</vt:lpstr>
      <vt:lpstr>US 05 – Empresa</vt:lpstr>
      <vt:lpstr>Backlog do Produto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Prática USER STORIES/SCRUM</dc:title>
  <dc:creator>Geisislaine Lima</dc:creator>
  <cp:lastModifiedBy>Barbara Rafaela Magalhaes Silva</cp:lastModifiedBy>
  <cp:revision>7</cp:revision>
  <dcterms:created xsi:type="dcterms:W3CDTF">2021-10-08T23:57:30Z</dcterms:created>
  <dcterms:modified xsi:type="dcterms:W3CDTF">2021-10-12T02:02:54Z</dcterms:modified>
</cp:coreProperties>
</file>