
<file path=[Content_Types].xml><?xml version="1.0" encoding="utf-8"?>
<Types xmlns="http://schemas.openxmlformats.org/package/2006/content-types">
  <Default Extension="jfif" ContentType="image/jpeg"/>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jpeg"/>
  <Override PartName="/ppt/media/image8.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sldIdLst>
    <p:sldId id="265" r:id="rId2"/>
    <p:sldId id="291" r:id="rId3"/>
    <p:sldId id="281" r:id="rId4"/>
    <p:sldId id="292" r:id="rId5"/>
    <p:sldId id="283" r:id="rId6"/>
    <p:sldId id="286" r:id="rId7"/>
    <p:sldId id="287" r:id="rId8"/>
    <p:sldId id="28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47"/>
    <a:srgbClr val="FFEE76"/>
    <a:srgbClr val="FFFF99"/>
    <a:srgbClr val="FCF600"/>
    <a:srgbClr val="C5192D"/>
    <a:srgbClr val="65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p:scale>
          <a:sx n="100" d="100"/>
          <a:sy n="100" d="100"/>
        </p:scale>
        <p:origin x="115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isislaine Lima" userId="9abd3d5e7a8c7277" providerId="LiveId" clId="{2091DB3F-F139-488F-9BFA-AA25E5E37B89}"/>
    <pc:docChg chg="delSld">
      <pc:chgData name="Geisislaine Lima" userId="9abd3d5e7a8c7277" providerId="LiveId" clId="{2091DB3F-F139-488F-9BFA-AA25E5E37B89}" dt="2021-04-20T23:12:42.354" v="15" actId="47"/>
      <pc:docMkLst>
        <pc:docMk/>
      </pc:docMkLst>
      <pc:sldChg chg="del">
        <pc:chgData name="Geisislaine Lima" userId="9abd3d5e7a8c7277" providerId="LiveId" clId="{2091DB3F-F139-488F-9BFA-AA25E5E37B89}" dt="2021-04-20T23:12:35.962" v="9" actId="47"/>
        <pc:sldMkLst>
          <pc:docMk/>
          <pc:sldMk cId="4244535462" sldId="256"/>
        </pc:sldMkLst>
      </pc:sldChg>
      <pc:sldChg chg="del">
        <pc:chgData name="Geisislaine Lima" userId="9abd3d5e7a8c7277" providerId="LiveId" clId="{2091DB3F-F139-488F-9BFA-AA25E5E37B89}" dt="2021-04-20T23:12:23.313" v="1" actId="47"/>
        <pc:sldMkLst>
          <pc:docMk/>
          <pc:sldMk cId="147321491" sldId="259"/>
        </pc:sldMkLst>
      </pc:sldChg>
      <pc:sldChg chg="del">
        <pc:chgData name="Geisislaine Lima" userId="9abd3d5e7a8c7277" providerId="LiveId" clId="{2091DB3F-F139-488F-9BFA-AA25E5E37B89}" dt="2021-04-20T23:12:36.641" v="10" actId="47"/>
        <pc:sldMkLst>
          <pc:docMk/>
          <pc:sldMk cId="1079865895" sldId="261"/>
        </pc:sldMkLst>
      </pc:sldChg>
      <pc:sldChg chg="del">
        <pc:chgData name="Geisislaine Lima" userId="9abd3d5e7a8c7277" providerId="LiveId" clId="{2091DB3F-F139-488F-9BFA-AA25E5E37B89}" dt="2021-04-20T23:12:37.302" v="11" actId="47"/>
        <pc:sldMkLst>
          <pc:docMk/>
          <pc:sldMk cId="1633819258" sldId="262"/>
        </pc:sldMkLst>
      </pc:sldChg>
      <pc:sldChg chg="del">
        <pc:chgData name="Geisislaine Lima" userId="9abd3d5e7a8c7277" providerId="LiveId" clId="{2091DB3F-F139-488F-9BFA-AA25E5E37B89}" dt="2021-04-20T23:12:37.960" v="12" actId="47"/>
        <pc:sldMkLst>
          <pc:docMk/>
          <pc:sldMk cId="2627315525" sldId="263"/>
        </pc:sldMkLst>
      </pc:sldChg>
      <pc:sldChg chg="del">
        <pc:chgData name="Geisislaine Lima" userId="9abd3d5e7a8c7277" providerId="LiveId" clId="{2091DB3F-F139-488F-9BFA-AA25E5E37B89}" dt="2021-04-20T23:12:22.152" v="0" actId="47"/>
        <pc:sldMkLst>
          <pc:docMk/>
          <pc:sldMk cId="4076766648" sldId="264"/>
        </pc:sldMkLst>
      </pc:sldChg>
      <pc:sldChg chg="del">
        <pc:chgData name="Geisislaine Lima" userId="9abd3d5e7a8c7277" providerId="LiveId" clId="{2091DB3F-F139-488F-9BFA-AA25E5E37B89}" dt="2021-04-20T23:12:24.733" v="2" actId="47"/>
        <pc:sldMkLst>
          <pc:docMk/>
          <pc:sldMk cId="4146001091" sldId="266"/>
        </pc:sldMkLst>
      </pc:sldChg>
      <pc:sldChg chg="del">
        <pc:chgData name="Geisislaine Lima" userId="9abd3d5e7a8c7277" providerId="LiveId" clId="{2091DB3F-F139-488F-9BFA-AA25E5E37B89}" dt="2021-04-20T23:12:29.506" v="4" actId="47"/>
        <pc:sldMkLst>
          <pc:docMk/>
          <pc:sldMk cId="3492658753" sldId="269"/>
        </pc:sldMkLst>
      </pc:sldChg>
      <pc:sldChg chg="del">
        <pc:chgData name="Geisislaine Lima" userId="9abd3d5e7a8c7277" providerId="LiveId" clId="{2091DB3F-F139-488F-9BFA-AA25E5E37B89}" dt="2021-04-20T23:12:31.783" v="7" actId="47"/>
        <pc:sldMkLst>
          <pc:docMk/>
          <pc:sldMk cId="329296596" sldId="270"/>
        </pc:sldMkLst>
      </pc:sldChg>
      <pc:sldChg chg="del">
        <pc:chgData name="Geisislaine Lima" userId="9abd3d5e7a8c7277" providerId="LiveId" clId="{2091DB3F-F139-488F-9BFA-AA25E5E37B89}" dt="2021-04-20T23:12:31.082" v="6" actId="47"/>
        <pc:sldMkLst>
          <pc:docMk/>
          <pc:sldMk cId="3722092559" sldId="271"/>
        </pc:sldMkLst>
      </pc:sldChg>
      <pc:sldChg chg="del">
        <pc:chgData name="Geisislaine Lima" userId="9abd3d5e7a8c7277" providerId="LiveId" clId="{2091DB3F-F139-488F-9BFA-AA25E5E37B89}" dt="2021-04-20T23:12:30.280" v="5" actId="47"/>
        <pc:sldMkLst>
          <pc:docMk/>
          <pc:sldMk cId="3734140932" sldId="272"/>
        </pc:sldMkLst>
      </pc:sldChg>
      <pc:sldChg chg="del">
        <pc:chgData name="Geisislaine Lima" userId="9abd3d5e7a8c7277" providerId="LiveId" clId="{2091DB3F-F139-488F-9BFA-AA25E5E37B89}" dt="2021-04-20T23:12:28.720" v="3" actId="47"/>
        <pc:sldMkLst>
          <pc:docMk/>
          <pc:sldMk cId="1718771465" sldId="273"/>
        </pc:sldMkLst>
      </pc:sldChg>
      <pc:sldChg chg="del">
        <pc:chgData name="Geisislaine Lima" userId="9abd3d5e7a8c7277" providerId="LiveId" clId="{2091DB3F-F139-488F-9BFA-AA25E5E37B89}" dt="2021-04-20T23:12:35.277" v="8" actId="47"/>
        <pc:sldMkLst>
          <pc:docMk/>
          <pc:sldMk cId="627725031" sldId="274"/>
        </pc:sldMkLst>
      </pc:sldChg>
      <pc:sldChg chg="del">
        <pc:chgData name="Geisislaine Lima" userId="9abd3d5e7a8c7277" providerId="LiveId" clId="{2091DB3F-F139-488F-9BFA-AA25E5E37B89}" dt="2021-04-20T23:12:42.354" v="15" actId="47"/>
        <pc:sldMkLst>
          <pc:docMk/>
          <pc:sldMk cId="1546767563" sldId="290"/>
        </pc:sldMkLst>
      </pc:sldChg>
      <pc:sldChg chg="del">
        <pc:chgData name="Geisislaine Lima" userId="9abd3d5e7a8c7277" providerId="LiveId" clId="{2091DB3F-F139-488F-9BFA-AA25E5E37B89}" dt="2021-04-20T23:12:40.435" v="13" actId="47"/>
        <pc:sldMkLst>
          <pc:docMk/>
          <pc:sldMk cId="1981540575" sldId="293"/>
        </pc:sldMkLst>
      </pc:sldChg>
      <pc:sldChg chg="del">
        <pc:chgData name="Geisislaine Lima" userId="9abd3d5e7a8c7277" providerId="LiveId" clId="{2091DB3F-F139-488F-9BFA-AA25E5E37B89}" dt="2021-04-20T23:12:41.406" v="14" actId="47"/>
        <pc:sldMkLst>
          <pc:docMk/>
          <pc:sldMk cId="3115995441"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09146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22837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0061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81753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8738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3553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8518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061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43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2AC24A9-CCB6-4F8D-B8DB-C2F3692CFA5A}"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638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2AC24A9-CCB6-4F8D-B8DB-C2F3692CFA5A}"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91933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730132847"/>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2">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4">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Espaço Reservado para Conteúdo 4" descr="Texto&#10;&#10;Descrição gerada automaticamente com confiança baixa">
            <a:extLst>
              <a:ext uri="{FF2B5EF4-FFF2-40B4-BE49-F238E27FC236}">
                <a16:creationId xmlns:a16="http://schemas.microsoft.com/office/drawing/2014/main" id="{D813A542-33D2-437B-B028-4F41C66C1186}"/>
              </a:ext>
            </a:extLst>
          </p:cNvPr>
          <p:cNvPicPr>
            <a:picLocks noChangeAspect="1"/>
          </p:cNvPicPr>
          <p:nvPr/>
        </p:nvPicPr>
        <p:blipFill rotWithShape="1">
          <a:blip r:embed="rId3">
            <a:extLst>
              <a:ext uri="{28A0092B-C50C-407E-A947-70E740481C1C}">
                <a14:useLocalDpi xmlns:a14="http://schemas.microsoft.com/office/drawing/2010/main" val="0"/>
              </a:ext>
            </a:extLst>
          </a:blip>
          <a:srcRect l="114" t="3191" r="32551" b="2860"/>
          <a:stretch/>
        </p:blipFill>
        <p:spPr>
          <a:xfrm>
            <a:off x="-152998" y="1073530"/>
            <a:ext cx="5610529" cy="5479670"/>
          </a:xfrm>
          <a:prstGeom prst="flowChartConnector">
            <a:avLst/>
          </a:prstGeom>
        </p:spPr>
      </p:pic>
      <p:grpSp>
        <p:nvGrpSpPr>
          <p:cNvPr id="29" name="Agrupar 28">
            <a:extLst>
              <a:ext uri="{FF2B5EF4-FFF2-40B4-BE49-F238E27FC236}">
                <a16:creationId xmlns:a16="http://schemas.microsoft.com/office/drawing/2014/main" id="{5A8CA3E9-BEF8-4F5D-AB05-F911958EA5CC}"/>
              </a:ext>
            </a:extLst>
          </p:cNvPr>
          <p:cNvGrpSpPr/>
          <p:nvPr/>
        </p:nvGrpSpPr>
        <p:grpSpPr>
          <a:xfrm>
            <a:off x="3815954" y="2870389"/>
            <a:ext cx="5128020" cy="1885951"/>
            <a:chOff x="5724527" y="3248024"/>
            <a:chExt cx="5128020" cy="1885951"/>
          </a:xfrm>
        </p:grpSpPr>
        <p:sp>
          <p:nvSpPr>
            <p:cNvPr id="31" name="Retângulo 30">
              <a:extLst>
                <a:ext uri="{FF2B5EF4-FFF2-40B4-BE49-F238E27FC236}">
                  <a16:creationId xmlns:a16="http://schemas.microsoft.com/office/drawing/2014/main" id="{4B178940-107A-484B-840A-3A3A348535FC}"/>
                </a:ext>
              </a:extLst>
            </p:cNvPr>
            <p:cNvSpPr/>
            <p:nvPr/>
          </p:nvSpPr>
          <p:spPr>
            <a:xfrm>
              <a:off x="6000751" y="3248024"/>
              <a:ext cx="3498055" cy="1885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F3AA03D3-CB4C-48D4-BE8F-7CFDDC664004}"/>
                </a:ext>
              </a:extLst>
            </p:cNvPr>
            <p:cNvSpPr/>
            <p:nvPr/>
          </p:nvSpPr>
          <p:spPr>
            <a:xfrm>
              <a:off x="6153148" y="3378001"/>
              <a:ext cx="4699399" cy="863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bg2">
                      <a:lumMod val="50000"/>
                    </a:schemeClr>
                  </a:solidFill>
                  <a:latin typeface="Aharoni" panose="02010803020104030203" pitchFamily="2" charset="-79"/>
                  <a:cs typeface="Aharoni" panose="02010803020104030203" pitchFamily="2" charset="-79"/>
                </a:rPr>
                <a:t>EVOLUTION</a:t>
              </a:r>
              <a:endParaRPr lang="pt-BR" sz="5400" dirty="0">
                <a:solidFill>
                  <a:schemeClr val="bg2">
                    <a:lumMod val="50000"/>
                  </a:schemeClr>
                </a:solidFill>
              </a:endParaRPr>
            </a:p>
          </p:txBody>
        </p:sp>
        <p:pic>
          <p:nvPicPr>
            <p:cNvPr id="38" name="Imagem 37">
              <a:extLst>
                <a:ext uri="{FF2B5EF4-FFF2-40B4-BE49-F238E27FC236}">
                  <a16:creationId xmlns:a16="http://schemas.microsoft.com/office/drawing/2014/main" id="{A0DAC553-4776-4A6C-B877-6B46CA555184}"/>
                </a:ext>
              </a:extLst>
            </p:cNvPr>
            <p:cNvPicPr>
              <a:picLocks noChangeAspect="1"/>
            </p:cNvPicPr>
            <p:nvPr/>
          </p:nvPicPr>
          <p:blipFill rotWithShape="1">
            <a:blip r:embed="rId4"/>
            <a:srcRect l="2135"/>
            <a:stretch/>
          </p:blipFill>
          <p:spPr>
            <a:xfrm>
              <a:off x="5724527" y="4148138"/>
              <a:ext cx="3346466" cy="863997"/>
            </a:xfrm>
            <a:prstGeom prst="rect">
              <a:avLst/>
            </a:prstGeom>
          </p:spPr>
        </p:pic>
      </p:grpSp>
    </p:spTree>
    <p:extLst>
      <p:ext uri="{BB962C8B-B14F-4D97-AF65-F5344CB8AC3E}">
        <p14:creationId xmlns:p14="http://schemas.microsoft.com/office/powerpoint/2010/main" val="221335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06DBB21-54CC-4F84-863B-0E44D9C5E4D1}"/>
              </a:ext>
            </a:extLst>
          </p:cNvPr>
          <p:cNvSpPr>
            <a:spLocks noGrp="1"/>
          </p:cNvSpPr>
          <p:nvPr>
            <p:ph type="title"/>
          </p:nvPr>
        </p:nvSpPr>
        <p:spPr>
          <a:xfrm>
            <a:off x="655184" y="319534"/>
            <a:ext cx="5692953" cy="814667"/>
          </a:xfrm>
        </p:spPr>
        <p:txBody>
          <a:bodyPr anchor="b">
            <a:normAutofit/>
          </a:bodyPr>
          <a:lstStyle/>
          <a:p>
            <a:r>
              <a:rPr lang="pt-BR" sz="4800" dirty="0">
                <a:solidFill>
                  <a:schemeClr val="bg1"/>
                </a:solidFill>
                <a:latin typeface="Aharoni" panose="02010803020104030203" pitchFamily="2" charset="-79"/>
                <a:cs typeface="Aharoni" panose="02010803020104030203" pitchFamily="2" charset="-79"/>
              </a:rPr>
              <a:t>Cenários</a:t>
            </a:r>
          </a:p>
        </p:txBody>
      </p:sp>
      <p:sp>
        <p:nvSpPr>
          <p:cNvPr id="6" name="Retângulo 5">
            <a:extLst>
              <a:ext uri="{FF2B5EF4-FFF2-40B4-BE49-F238E27FC236}">
                <a16:creationId xmlns:a16="http://schemas.microsoft.com/office/drawing/2014/main" id="{8084CDFD-A66D-4CF9-A017-109AECE2B9C2}"/>
              </a:ext>
            </a:extLst>
          </p:cNvPr>
          <p:cNvSpPr/>
          <p:nvPr/>
        </p:nvSpPr>
        <p:spPr>
          <a:xfrm>
            <a:off x="-3054" y="1512148"/>
            <a:ext cx="12192003" cy="5332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descr="Brinquedo de personagem de desenho animado&#10;&#10;Descrição gerada automaticamente com confiança baixa">
            <a:extLst>
              <a:ext uri="{FF2B5EF4-FFF2-40B4-BE49-F238E27FC236}">
                <a16:creationId xmlns:a16="http://schemas.microsoft.com/office/drawing/2014/main" id="{CEF967EA-2791-468E-83EE-4D158FE0FA97}"/>
              </a:ext>
            </a:extLst>
          </p:cNvPr>
          <p:cNvPicPr>
            <a:picLocks noChangeAspect="1"/>
          </p:cNvPicPr>
          <p:nvPr/>
        </p:nvPicPr>
        <p:blipFill rotWithShape="1">
          <a:blip r:embed="rId2">
            <a:extLst>
              <a:ext uri="{28A0092B-C50C-407E-A947-70E740481C1C}">
                <a14:useLocalDpi xmlns:a14="http://schemas.microsoft.com/office/drawing/2010/main" val="0"/>
              </a:ext>
            </a:extLst>
          </a:blip>
          <a:srcRect l="8240" t="11806" r="8272" b="3611"/>
          <a:stretch/>
        </p:blipFill>
        <p:spPr>
          <a:xfrm>
            <a:off x="2718168" y="1650372"/>
            <a:ext cx="6755665" cy="5040000"/>
          </a:xfrm>
          <a:prstGeom prst="rect">
            <a:avLst/>
          </a:prstGeom>
        </p:spPr>
      </p:pic>
    </p:spTree>
    <p:extLst>
      <p:ext uri="{BB962C8B-B14F-4D97-AF65-F5344CB8AC3E}">
        <p14:creationId xmlns:p14="http://schemas.microsoft.com/office/powerpoint/2010/main" val="338558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06DBB21-54CC-4F84-863B-0E44D9C5E4D1}"/>
              </a:ext>
            </a:extLst>
          </p:cNvPr>
          <p:cNvSpPr>
            <a:spLocks noGrp="1"/>
          </p:cNvSpPr>
          <p:nvPr>
            <p:ph type="title"/>
          </p:nvPr>
        </p:nvSpPr>
        <p:spPr>
          <a:xfrm>
            <a:off x="313361" y="552585"/>
            <a:ext cx="5692953" cy="814667"/>
          </a:xfrm>
        </p:spPr>
        <p:txBody>
          <a:bodyPr anchor="b">
            <a:normAutofit/>
          </a:bodyPr>
          <a:lstStyle/>
          <a:p>
            <a:r>
              <a:rPr lang="pt-BR" sz="4800" dirty="0">
                <a:solidFill>
                  <a:schemeClr val="bg1"/>
                </a:solidFill>
                <a:latin typeface="Aharoni" panose="02010803020104030203" pitchFamily="2" charset="-79"/>
                <a:cs typeface="Aharoni" panose="02010803020104030203" pitchFamily="2" charset="-79"/>
              </a:rPr>
              <a:t>Cenários</a:t>
            </a:r>
          </a:p>
        </p:txBody>
      </p:sp>
      <p:sp>
        <p:nvSpPr>
          <p:cNvPr id="6" name="Retângulo 5">
            <a:extLst>
              <a:ext uri="{FF2B5EF4-FFF2-40B4-BE49-F238E27FC236}">
                <a16:creationId xmlns:a16="http://schemas.microsoft.com/office/drawing/2014/main" id="{8084CDFD-A66D-4CF9-A017-109AECE2B9C2}"/>
              </a:ext>
            </a:extLst>
          </p:cNvPr>
          <p:cNvSpPr/>
          <p:nvPr/>
        </p:nvSpPr>
        <p:spPr>
          <a:xfrm>
            <a:off x="-3054" y="1932338"/>
            <a:ext cx="12192003" cy="49127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3" name="CaixaDeTexto 32">
            <a:extLst>
              <a:ext uri="{FF2B5EF4-FFF2-40B4-BE49-F238E27FC236}">
                <a16:creationId xmlns:a16="http://schemas.microsoft.com/office/drawing/2014/main" id="{EA55A434-837B-4252-9DE4-D1DF1495BCDF}"/>
              </a:ext>
            </a:extLst>
          </p:cNvPr>
          <p:cNvSpPr txBox="1"/>
          <p:nvPr/>
        </p:nvSpPr>
        <p:spPr>
          <a:xfrm>
            <a:off x="7056904" y="1563006"/>
            <a:ext cx="2336704"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Miguel Júlio Gomes</a:t>
            </a:r>
          </a:p>
        </p:txBody>
      </p:sp>
      <p:pic>
        <p:nvPicPr>
          <p:cNvPr id="20" name="Imagem 19">
            <a:extLst>
              <a:ext uri="{FF2B5EF4-FFF2-40B4-BE49-F238E27FC236}">
                <a16:creationId xmlns:a16="http://schemas.microsoft.com/office/drawing/2014/main" id="{9F3EF821-6FC5-4374-8118-BEA66E9F8EEB}"/>
              </a:ext>
            </a:extLst>
          </p:cNvPr>
          <p:cNvPicPr>
            <a:picLocks noChangeAspect="1"/>
          </p:cNvPicPr>
          <p:nvPr/>
        </p:nvPicPr>
        <p:blipFill>
          <a:blip r:embed="rId2"/>
          <a:stretch>
            <a:fillRect/>
          </a:stretch>
        </p:blipFill>
        <p:spPr>
          <a:xfrm>
            <a:off x="9395135" y="552585"/>
            <a:ext cx="2516485" cy="2520000"/>
          </a:xfrm>
          <a:prstGeom prst="flowChartConnector">
            <a:avLst/>
          </a:prstGeom>
          <a:effectLst>
            <a:outerShdw blurRad="50800" dist="38100" dir="2700000" algn="tl" rotWithShape="0">
              <a:prstClr val="black">
                <a:alpha val="40000"/>
              </a:prstClr>
            </a:outerShdw>
          </a:effectLst>
        </p:spPr>
      </p:pic>
      <p:pic>
        <p:nvPicPr>
          <p:cNvPr id="32" name="Imagem 31" descr="Criança sentada em uma mesa&#10;&#10;Descrição gerada automaticamente com confiança média">
            <a:extLst>
              <a:ext uri="{FF2B5EF4-FFF2-40B4-BE49-F238E27FC236}">
                <a16:creationId xmlns:a16="http://schemas.microsoft.com/office/drawing/2014/main" id="{F6C68ECA-46EA-4794-A812-C4B65D94C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475" y="154709"/>
            <a:ext cx="1440000" cy="1453787"/>
          </a:xfrm>
          <a:prstGeom prst="flowChartConnector">
            <a:avLst/>
          </a:prstGeom>
          <a:effectLst>
            <a:outerShdw blurRad="50800" dist="38100" dir="2700000" algn="tl" rotWithShape="0">
              <a:prstClr val="black">
                <a:alpha val="40000"/>
              </a:prstClr>
            </a:outerShdw>
          </a:effectLst>
        </p:spPr>
      </p:pic>
      <p:sp>
        <p:nvSpPr>
          <p:cNvPr id="35" name="CaixaDeTexto 34">
            <a:extLst>
              <a:ext uri="{FF2B5EF4-FFF2-40B4-BE49-F238E27FC236}">
                <a16:creationId xmlns:a16="http://schemas.microsoft.com/office/drawing/2014/main" id="{D5D50BB5-B469-4287-9E81-0E0211F8AD4C}"/>
              </a:ext>
            </a:extLst>
          </p:cNvPr>
          <p:cNvSpPr txBox="1"/>
          <p:nvPr/>
        </p:nvSpPr>
        <p:spPr>
          <a:xfrm>
            <a:off x="692947" y="2500591"/>
            <a:ext cx="10800000" cy="3594702"/>
          </a:xfrm>
          <a:prstGeom prst="rect">
            <a:avLst/>
          </a:prstGeom>
          <a:noFill/>
        </p:spPr>
        <p:txBody>
          <a:bodyPr wrap="square">
            <a:spAutoFit/>
          </a:bodyPr>
          <a:lstStyle/>
          <a:p>
            <a:pPr algn="just">
              <a:lnSpc>
                <a:spcPct val="150000"/>
              </a:lnSpc>
            </a:pPr>
            <a:r>
              <a:rPr lang="pt-BR" sz="2200" dirty="0">
                <a:solidFill>
                  <a:schemeClr val="tx2"/>
                </a:solidFill>
                <a:latin typeface="+mj-lt"/>
              </a:rPr>
              <a:t>Aos 3 anos Miguel foi diagnosticado com autismo, pois ele não conseguir</a:t>
            </a:r>
          </a:p>
          <a:p>
            <a:pPr algn="just">
              <a:lnSpc>
                <a:spcPct val="150000"/>
              </a:lnSpc>
            </a:pPr>
            <a:r>
              <a:rPr lang="pt-BR" sz="2200" dirty="0">
                <a:solidFill>
                  <a:schemeClr val="tx2"/>
                </a:solidFill>
                <a:latin typeface="+mj-lt"/>
              </a:rPr>
              <a:t> falar como as crianças de sua idade, se comunicava apenas através de sinais </a:t>
            </a:r>
          </a:p>
          <a:p>
            <a:pPr algn="just">
              <a:lnSpc>
                <a:spcPct val="150000"/>
              </a:lnSpc>
            </a:pPr>
            <a:r>
              <a:rPr lang="pt-BR" sz="2200" dirty="0">
                <a:solidFill>
                  <a:schemeClr val="tx2"/>
                </a:solidFill>
                <a:latin typeface="+mj-lt"/>
              </a:rPr>
              <a:t>e seus pais teriam achado estranho. Aos 6 anos Miguel Iniciou os seus estudos, mesmo tendo professores qualificados para atendê-lo, Miguel apresentava muitas dificuldades no aprendizado. Foi observado pelo seu professor que joguinhos no celular despertava muito a atenção de Miguel, foi então que ele resolveu indicar para os pais de Miguel um aplicativo educacional quer iria auxiliá-lo no desenvolvimento de suas habilidades cognitivas. </a:t>
            </a:r>
          </a:p>
        </p:txBody>
      </p:sp>
    </p:spTree>
    <p:extLst>
      <p:ext uri="{BB962C8B-B14F-4D97-AF65-F5344CB8AC3E}">
        <p14:creationId xmlns:p14="http://schemas.microsoft.com/office/powerpoint/2010/main" val="283151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06DBB21-54CC-4F84-863B-0E44D9C5E4D1}"/>
              </a:ext>
            </a:extLst>
          </p:cNvPr>
          <p:cNvSpPr>
            <a:spLocks noGrp="1"/>
          </p:cNvSpPr>
          <p:nvPr>
            <p:ph type="title"/>
          </p:nvPr>
        </p:nvSpPr>
        <p:spPr>
          <a:xfrm>
            <a:off x="313361" y="552585"/>
            <a:ext cx="5692953" cy="814667"/>
          </a:xfrm>
        </p:spPr>
        <p:txBody>
          <a:bodyPr anchor="b">
            <a:normAutofit/>
          </a:bodyPr>
          <a:lstStyle/>
          <a:p>
            <a:r>
              <a:rPr lang="pt-BR" sz="4800" dirty="0">
                <a:solidFill>
                  <a:schemeClr val="bg1"/>
                </a:solidFill>
                <a:latin typeface="Aharoni" panose="02010803020104030203" pitchFamily="2" charset="-79"/>
                <a:cs typeface="Aharoni" panose="02010803020104030203" pitchFamily="2" charset="-79"/>
              </a:rPr>
              <a:t>Cenários</a:t>
            </a:r>
          </a:p>
        </p:txBody>
      </p:sp>
      <p:sp>
        <p:nvSpPr>
          <p:cNvPr id="6" name="Retângulo 5">
            <a:extLst>
              <a:ext uri="{FF2B5EF4-FFF2-40B4-BE49-F238E27FC236}">
                <a16:creationId xmlns:a16="http://schemas.microsoft.com/office/drawing/2014/main" id="{8084CDFD-A66D-4CF9-A017-109AECE2B9C2}"/>
              </a:ext>
            </a:extLst>
          </p:cNvPr>
          <p:cNvSpPr/>
          <p:nvPr/>
        </p:nvSpPr>
        <p:spPr>
          <a:xfrm>
            <a:off x="-3054" y="1932338"/>
            <a:ext cx="12192003" cy="49127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3" name="CaixaDeTexto 32">
            <a:extLst>
              <a:ext uri="{FF2B5EF4-FFF2-40B4-BE49-F238E27FC236}">
                <a16:creationId xmlns:a16="http://schemas.microsoft.com/office/drawing/2014/main" id="{EA55A434-837B-4252-9DE4-D1DF1495BCDF}"/>
              </a:ext>
            </a:extLst>
          </p:cNvPr>
          <p:cNvSpPr txBox="1"/>
          <p:nvPr/>
        </p:nvSpPr>
        <p:spPr>
          <a:xfrm>
            <a:off x="7056904" y="1563006"/>
            <a:ext cx="2336704"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Miguel Júlio Gomes</a:t>
            </a:r>
          </a:p>
        </p:txBody>
      </p:sp>
      <p:pic>
        <p:nvPicPr>
          <p:cNvPr id="20" name="Imagem 19">
            <a:extLst>
              <a:ext uri="{FF2B5EF4-FFF2-40B4-BE49-F238E27FC236}">
                <a16:creationId xmlns:a16="http://schemas.microsoft.com/office/drawing/2014/main" id="{9F3EF821-6FC5-4374-8118-BEA66E9F8EEB}"/>
              </a:ext>
            </a:extLst>
          </p:cNvPr>
          <p:cNvPicPr>
            <a:picLocks noChangeAspect="1"/>
          </p:cNvPicPr>
          <p:nvPr/>
        </p:nvPicPr>
        <p:blipFill>
          <a:blip r:embed="rId2"/>
          <a:stretch>
            <a:fillRect/>
          </a:stretch>
        </p:blipFill>
        <p:spPr>
          <a:xfrm>
            <a:off x="9395135" y="552585"/>
            <a:ext cx="2516485" cy="2520000"/>
          </a:xfrm>
          <a:prstGeom prst="flowChartConnector">
            <a:avLst/>
          </a:prstGeom>
          <a:effectLst>
            <a:outerShdw blurRad="50800" dist="38100" dir="2700000" algn="tl" rotWithShape="0">
              <a:prstClr val="black">
                <a:alpha val="40000"/>
              </a:prstClr>
            </a:outerShdw>
          </a:effectLst>
        </p:spPr>
      </p:pic>
      <p:pic>
        <p:nvPicPr>
          <p:cNvPr id="32" name="Imagem 31" descr="Criança sentada em uma mesa&#10;&#10;Descrição gerada automaticamente com confiança média">
            <a:extLst>
              <a:ext uri="{FF2B5EF4-FFF2-40B4-BE49-F238E27FC236}">
                <a16:creationId xmlns:a16="http://schemas.microsoft.com/office/drawing/2014/main" id="{F6C68ECA-46EA-4794-A812-C4B65D94C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475" y="154709"/>
            <a:ext cx="1543898" cy="1440000"/>
          </a:xfrm>
          <a:prstGeom prst="flowChartConnector">
            <a:avLst/>
          </a:prstGeom>
          <a:effectLst>
            <a:outerShdw blurRad="50800" dist="38100" dir="2700000" algn="tl" rotWithShape="0">
              <a:prstClr val="black">
                <a:alpha val="40000"/>
              </a:prstClr>
            </a:outerShdw>
          </a:effectLst>
        </p:spPr>
      </p:pic>
      <p:sp>
        <p:nvSpPr>
          <p:cNvPr id="35" name="CaixaDeTexto 34">
            <a:extLst>
              <a:ext uri="{FF2B5EF4-FFF2-40B4-BE49-F238E27FC236}">
                <a16:creationId xmlns:a16="http://schemas.microsoft.com/office/drawing/2014/main" id="{D5D50BB5-B469-4287-9E81-0E0211F8AD4C}"/>
              </a:ext>
            </a:extLst>
          </p:cNvPr>
          <p:cNvSpPr txBox="1"/>
          <p:nvPr/>
        </p:nvSpPr>
        <p:spPr>
          <a:xfrm>
            <a:off x="655184" y="2543280"/>
            <a:ext cx="10800000" cy="2071208"/>
          </a:xfrm>
          <a:prstGeom prst="rect">
            <a:avLst/>
          </a:prstGeom>
          <a:noFill/>
        </p:spPr>
        <p:txBody>
          <a:bodyPr wrap="square">
            <a:spAutoFit/>
          </a:bodyPr>
          <a:lstStyle/>
          <a:p>
            <a:pPr algn="just">
              <a:lnSpc>
                <a:spcPct val="150000"/>
              </a:lnSpc>
            </a:pPr>
            <a:r>
              <a:rPr lang="pt-BR" sz="2200" dirty="0">
                <a:solidFill>
                  <a:schemeClr val="tx2"/>
                </a:solidFill>
                <a:latin typeface="+mj-lt"/>
              </a:rPr>
              <a:t>Através do aplicativo era possível que fosse realizado o cadastro e que fosse </a:t>
            </a:r>
          </a:p>
          <a:p>
            <a:pPr algn="just">
              <a:lnSpc>
                <a:spcPct val="150000"/>
              </a:lnSpc>
            </a:pPr>
            <a:r>
              <a:rPr lang="pt-BR" sz="2200" dirty="0">
                <a:solidFill>
                  <a:schemeClr val="tx2"/>
                </a:solidFill>
                <a:latin typeface="+mj-lt"/>
              </a:rPr>
              <a:t>escolhido o nível de dificuldade das atividades. Como observado pelo professor,</a:t>
            </a:r>
          </a:p>
          <a:p>
            <a:pPr algn="just">
              <a:lnSpc>
                <a:spcPct val="150000"/>
              </a:lnSpc>
            </a:pPr>
            <a:r>
              <a:rPr lang="pt-BR" sz="2200" dirty="0">
                <a:solidFill>
                  <a:schemeClr val="tx2"/>
                </a:solidFill>
                <a:latin typeface="+mj-lt"/>
              </a:rPr>
              <a:t> as atividades propostas no aplicativo despertavam o interesse de Miguel e após o uso do aplicativo seu desenvolvimento tem evoluído bastante.</a:t>
            </a:r>
          </a:p>
        </p:txBody>
      </p:sp>
    </p:spTree>
    <p:extLst>
      <p:ext uri="{BB962C8B-B14F-4D97-AF65-F5344CB8AC3E}">
        <p14:creationId xmlns:p14="http://schemas.microsoft.com/office/powerpoint/2010/main" val="264544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06DBB21-54CC-4F84-863B-0E44D9C5E4D1}"/>
              </a:ext>
            </a:extLst>
          </p:cNvPr>
          <p:cNvSpPr>
            <a:spLocks noGrp="1"/>
          </p:cNvSpPr>
          <p:nvPr>
            <p:ph type="title"/>
          </p:nvPr>
        </p:nvSpPr>
        <p:spPr>
          <a:xfrm>
            <a:off x="313361" y="552585"/>
            <a:ext cx="5692953" cy="814667"/>
          </a:xfrm>
        </p:spPr>
        <p:txBody>
          <a:bodyPr anchor="b">
            <a:normAutofit/>
          </a:bodyPr>
          <a:lstStyle/>
          <a:p>
            <a:r>
              <a:rPr lang="pt-BR" sz="4800" dirty="0">
                <a:solidFill>
                  <a:schemeClr val="bg1"/>
                </a:solidFill>
                <a:latin typeface="Aharoni" panose="02010803020104030203" pitchFamily="2" charset="-79"/>
                <a:cs typeface="Aharoni" panose="02010803020104030203" pitchFamily="2" charset="-79"/>
              </a:rPr>
              <a:t>Cenários</a:t>
            </a:r>
          </a:p>
        </p:txBody>
      </p:sp>
      <p:sp>
        <p:nvSpPr>
          <p:cNvPr id="6" name="Retângulo 5">
            <a:extLst>
              <a:ext uri="{FF2B5EF4-FFF2-40B4-BE49-F238E27FC236}">
                <a16:creationId xmlns:a16="http://schemas.microsoft.com/office/drawing/2014/main" id="{8084CDFD-A66D-4CF9-A017-109AECE2B9C2}"/>
              </a:ext>
            </a:extLst>
          </p:cNvPr>
          <p:cNvSpPr/>
          <p:nvPr/>
        </p:nvSpPr>
        <p:spPr>
          <a:xfrm>
            <a:off x="-3054" y="1932338"/>
            <a:ext cx="12192003" cy="49127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CEB96BF8-F196-49CA-ADA0-CD712AA03686}"/>
              </a:ext>
            </a:extLst>
          </p:cNvPr>
          <p:cNvPicPr>
            <a:picLocks noChangeAspect="1"/>
          </p:cNvPicPr>
          <p:nvPr/>
        </p:nvPicPr>
        <p:blipFill>
          <a:blip r:embed="rId2"/>
          <a:stretch>
            <a:fillRect/>
          </a:stretch>
        </p:blipFill>
        <p:spPr>
          <a:xfrm>
            <a:off x="9395135" y="552585"/>
            <a:ext cx="2516485" cy="2520000"/>
          </a:xfrm>
          <a:prstGeom prst="flowChartConnector">
            <a:avLst/>
          </a:prstGeom>
        </p:spPr>
      </p:pic>
      <p:sp>
        <p:nvSpPr>
          <p:cNvPr id="33" name="CaixaDeTexto 32">
            <a:extLst>
              <a:ext uri="{FF2B5EF4-FFF2-40B4-BE49-F238E27FC236}">
                <a16:creationId xmlns:a16="http://schemas.microsoft.com/office/drawing/2014/main" id="{EA55A434-837B-4252-9DE4-D1DF1495BCDF}"/>
              </a:ext>
            </a:extLst>
          </p:cNvPr>
          <p:cNvSpPr txBox="1"/>
          <p:nvPr/>
        </p:nvSpPr>
        <p:spPr>
          <a:xfrm>
            <a:off x="4714591" y="1573741"/>
            <a:ext cx="3571928"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Giovana Carla Regina Aparício</a:t>
            </a:r>
          </a:p>
        </p:txBody>
      </p:sp>
      <p:pic>
        <p:nvPicPr>
          <p:cNvPr id="20" name="Imagem 19">
            <a:extLst>
              <a:ext uri="{FF2B5EF4-FFF2-40B4-BE49-F238E27FC236}">
                <a16:creationId xmlns:a16="http://schemas.microsoft.com/office/drawing/2014/main" id="{6DCFE585-5BAF-49AE-BD9C-E424B3653CAE}"/>
              </a:ext>
            </a:extLst>
          </p:cNvPr>
          <p:cNvPicPr>
            <a:picLocks noChangeAspect="1"/>
          </p:cNvPicPr>
          <p:nvPr/>
        </p:nvPicPr>
        <p:blipFill>
          <a:blip r:embed="rId2"/>
          <a:stretch>
            <a:fillRect/>
          </a:stretch>
        </p:blipFill>
        <p:spPr>
          <a:xfrm>
            <a:off x="9395135" y="552585"/>
            <a:ext cx="2516485" cy="2520000"/>
          </a:xfrm>
          <a:prstGeom prst="flowChartConnector">
            <a:avLst/>
          </a:prstGeom>
          <a:effectLst>
            <a:outerShdw blurRad="50800" dist="38100" dir="2700000" algn="tl" rotWithShape="0">
              <a:prstClr val="black">
                <a:alpha val="40000"/>
              </a:prstClr>
            </a:outerShdw>
          </a:effectLst>
        </p:spPr>
      </p:pic>
      <p:pic>
        <p:nvPicPr>
          <p:cNvPr id="35" name="Imagem 34" descr="Rosto de mulher sorrindo&#10;&#10;Descrição gerada automaticamente">
            <a:extLst>
              <a:ext uri="{FF2B5EF4-FFF2-40B4-BE49-F238E27FC236}">
                <a16:creationId xmlns:a16="http://schemas.microsoft.com/office/drawing/2014/main" id="{01F40793-BFD0-4248-84E8-7A36756A0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547" y="1212338"/>
            <a:ext cx="1308725" cy="1440000"/>
          </a:xfrm>
          <a:prstGeom prst="flowChartConnector">
            <a:avLst/>
          </a:prstGeom>
          <a:effectLst>
            <a:outerShdw blurRad="50800" dist="38100" dir="2700000" algn="tl" rotWithShape="0">
              <a:prstClr val="black">
                <a:alpha val="40000"/>
              </a:prstClr>
            </a:outerShdw>
          </a:effectLst>
        </p:spPr>
      </p:pic>
      <p:pic>
        <p:nvPicPr>
          <p:cNvPr id="36" name="Imagem 35" descr="Criança sentada em cadeira ao lado de menino&#10;&#10;Descrição gerada automaticamente com confiança média">
            <a:extLst>
              <a:ext uri="{FF2B5EF4-FFF2-40B4-BE49-F238E27FC236}">
                <a16:creationId xmlns:a16="http://schemas.microsoft.com/office/drawing/2014/main" id="{590FB4A2-F556-4F69-AB60-8C708FBE9C82}"/>
              </a:ext>
            </a:extLst>
          </p:cNvPr>
          <p:cNvPicPr>
            <a:picLocks noChangeAspect="1"/>
          </p:cNvPicPr>
          <p:nvPr/>
        </p:nvPicPr>
        <p:blipFill rotWithShape="1">
          <a:blip r:embed="rId4">
            <a:extLst>
              <a:ext uri="{28A0092B-C50C-407E-A947-70E740481C1C}">
                <a14:useLocalDpi xmlns:a14="http://schemas.microsoft.com/office/drawing/2010/main" val="0"/>
              </a:ext>
            </a:extLst>
          </a:blip>
          <a:srcRect l="34570" t="13127" r="10141" b="10372"/>
          <a:stretch/>
        </p:blipFill>
        <p:spPr>
          <a:xfrm>
            <a:off x="8689858" y="39379"/>
            <a:ext cx="1310400" cy="1210777"/>
          </a:xfrm>
          <a:prstGeom prst="flowChartConnector">
            <a:avLst/>
          </a:prstGeom>
          <a:effectLst>
            <a:outerShdw blurRad="50800" dist="38100" dir="2700000" algn="tl" rotWithShape="0">
              <a:prstClr val="black">
                <a:alpha val="40000"/>
              </a:prstClr>
            </a:outerShdw>
          </a:effectLst>
        </p:spPr>
      </p:pic>
      <p:sp>
        <p:nvSpPr>
          <p:cNvPr id="37" name="CaixaDeTexto 36">
            <a:extLst>
              <a:ext uri="{FF2B5EF4-FFF2-40B4-BE49-F238E27FC236}">
                <a16:creationId xmlns:a16="http://schemas.microsoft.com/office/drawing/2014/main" id="{DE1D2F8C-4695-4F4C-A654-6DC02D6197D9}"/>
              </a:ext>
            </a:extLst>
          </p:cNvPr>
          <p:cNvSpPr txBox="1"/>
          <p:nvPr/>
        </p:nvSpPr>
        <p:spPr>
          <a:xfrm>
            <a:off x="6780465" y="71861"/>
            <a:ext cx="2097444"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Arthur A. G. Silva</a:t>
            </a:r>
          </a:p>
        </p:txBody>
      </p:sp>
      <p:sp>
        <p:nvSpPr>
          <p:cNvPr id="38" name="CaixaDeTexto 37">
            <a:extLst>
              <a:ext uri="{FF2B5EF4-FFF2-40B4-BE49-F238E27FC236}">
                <a16:creationId xmlns:a16="http://schemas.microsoft.com/office/drawing/2014/main" id="{DE70B68C-A7D1-46DF-A955-1E3B8C234802}"/>
              </a:ext>
            </a:extLst>
          </p:cNvPr>
          <p:cNvSpPr txBox="1"/>
          <p:nvPr/>
        </p:nvSpPr>
        <p:spPr>
          <a:xfrm>
            <a:off x="696000" y="2472839"/>
            <a:ext cx="10800000" cy="3594702"/>
          </a:xfrm>
          <a:prstGeom prst="rect">
            <a:avLst/>
          </a:prstGeom>
          <a:noFill/>
        </p:spPr>
        <p:txBody>
          <a:bodyPr wrap="square">
            <a:spAutoFit/>
          </a:bodyPr>
          <a:lstStyle/>
          <a:p>
            <a:pPr algn="just">
              <a:lnSpc>
                <a:spcPct val="150000"/>
              </a:lnSpc>
            </a:pPr>
            <a:r>
              <a:rPr lang="pt-BR" sz="2200" dirty="0">
                <a:solidFill>
                  <a:schemeClr val="tx2"/>
                </a:solidFill>
                <a:latin typeface="+mj-lt"/>
              </a:rPr>
              <a:t>Giovana Carla mãe de um rapazinho de 8 anos diagnosticado com Asperger</a:t>
            </a:r>
          </a:p>
          <a:p>
            <a:pPr algn="just">
              <a:lnSpc>
                <a:spcPct val="150000"/>
              </a:lnSpc>
            </a:pPr>
            <a:r>
              <a:rPr lang="pt-BR" sz="2200" dirty="0">
                <a:solidFill>
                  <a:schemeClr val="tx2"/>
                </a:solidFill>
                <a:latin typeface="+mj-lt"/>
              </a:rPr>
              <a:t>aos 4 anos de idade, enfrenta a dificuldade de aprendizado do seu filho, um dia em um grupo de apoio recebe a indicação de um app educacional para crianças com </a:t>
            </a:r>
            <a:r>
              <a:rPr lang="pt-BR" sz="2200" dirty="0" err="1">
                <a:solidFill>
                  <a:schemeClr val="tx2"/>
                </a:solidFill>
                <a:latin typeface="+mj-lt"/>
              </a:rPr>
              <a:t>asperger</a:t>
            </a:r>
            <a:r>
              <a:rPr lang="pt-BR" sz="2200" dirty="0">
                <a:solidFill>
                  <a:schemeClr val="tx2"/>
                </a:solidFill>
                <a:latin typeface="+mj-lt"/>
              </a:rPr>
              <a:t> de alguns pais que passam pelo mesmo problema que ela. Chegando em casa resolveu </a:t>
            </a:r>
            <a:r>
              <a:rPr lang="pt-BR" sz="2200" u="sng" dirty="0">
                <a:solidFill>
                  <a:schemeClr val="tx2"/>
                </a:solidFill>
                <a:latin typeface="+mj-lt"/>
              </a:rPr>
              <a:t>testar</a:t>
            </a:r>
            <a:r>
              <a:rPr lang="pt-BR" sz="2200" dirty="0">
                <a:solidFill>
                  <a:schemeClr val="tx2"/>
                </a:solidFill>
                <a:latin typeface="+mj-lt"/>
              </a:rPr>
              <a:t> tal aplicativo.</a:t>
            </a:r>
          </a:p>
          <a:p>
            <a:pPr algn="just">
              <a:lnSpc>
                <a:spcPct val="150000"/>
              </a:lnSpc>
            </a:pPr>
            <a:endParaRPr lang="pt-BR" sz="2200" dirty="0">
              <a:solidFill>
                <a:schemeClr val="tx2"/>
              </a:solidFill>
              <a:latin typeface="+mj-lt"/>
            </a:endParaRPr>
          </a:p>
          <a:p>
            <a:pPr algn="just">
              <a:lnSpc>
                <a:spcPct val="150000"/>
              </a:lnSpc>
            </a:pPr>
            <a:r>
              <a:rPr lang="pt-BR" sz="2200" dirty="0">
                <a:solidFill>
                  <a:schemeClr val="tx2"/>
                </a:solidFill>
                <a:latin typeface="+mj-lt"/>
              </a:rPr>
              <a:t>Após instalar e abrir o app ela é surpreendida por um tour que mostra algumas configurações e possibilidades de suporte (pedagógico e fonoaudiólogo) que o app traz. </a:t>
            </a:r>
          </a:p>
        </p:txBody>
      </p:sp>
    </p:spTree>
    <p:extLst>
      <p:ext uri="{BB962C8B-B14F-4D97-AF65-F5344CB8AC3E}">
        <p14:creationId xmlns:p14="http://schemas.microsoft.com/office/powerpoint/2010/main" val="110814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06DBB21-54CC-4F84-863B-0E44D9C5E4D1}"/>
              </a:ext>
            </a:extLst>
          </p:cNvPr>
          <p:cNvSpPr>
            <a:spLocks noGrp="1"/>
          </p:cNvSpPr>
          <p:nvPr>
            <p:ph type="title"/>
          </p:nvPr>
        </p:nvSpPr>
        <p:spPr>
          <a:xfrm>
            <a:off x="313361" y="552585"/>
            <a:ext cx="5692953" cy="814667"/>
          </a:xfrm>
        </p:spPr>
        <p:txBody>
          <a:bodyPr anchor="b">
            <a:normAutofit/>
          </a:bodyPr>
          <a:lstStyle/>
          <a:p>
            <a:r>
              <a:rPr lang="pt-BR" sz="4800" dirty="0">
                <a:solidFill>
                  <a:schemeClr val="bg1"/>
                </a:solidFill>
                <a:latin typeface="Aharoni" panose="02010803020104030203" pitchFamily="2" charset="-79"/>
                <a:cs typeface="Aharoni" panose="02010803020104030203" pitchFamily="2" charset="-79"/>
              </a:rPr>
              <a:t>Cenários</a:t>
            </a:r>
          </a:p>
        </p:txBody>
      </p:sp>
      <p:sp>
        <p:nvSpPr>
          <p:cNvPr id="6" name="Retângulo 5">
            <a:extLst>
              <a:ext uri="{FF2B5EF4-FFF2-40B4-BE49-F238E27FC236}">
                <a16:creationId xmlns:a16="http://schemas.microsoft.com/office/drawing/2014/main" id="{8084CDFD-A66D-4CF9-A017-109AECE2B9C2}"/>
              </a:ext>
            </a:extLst>
          </p:cNvPr>
          <p:cNvSpPr/>
          <p:nvPr/>
        </p:nvSpPr>
        <p:spPr>
          <a:xfrm>
            <a:off x="-3054" y="1932338"/>
            <a:ext cx="12192003" cy="49127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CEB96BF8-F196-49CA-ADA0-CD712AA03686}"/>
              </a:ext>
            </a:extLst>
          </p:cNvPr>
          <p:cNvPicPr>
            <a:picLocks noChangeAspect="1"/>
          </p:cNvPicPr>
          <p:nvPr/>
        </p:nvPicPr>
        <p:blipFill>
          <a:blip r:embed="rId2"/>
          <a:stretch>
            <a:fillRect/>
          </a:stretch>
        </p:blipFill>
        <p:spPr>
          <a:xfrm>
            <a:off x="9395135" y="552585"/>
            <a:ext cx="2516485" cy="2520000"/>
          </a:xfrm>
          <a:prstGeom prst="flowChartConnector">
            <a:avLst/>
          </a:prstGeom>
        </p:spPr>
      </p:pic>
      <p:sp>
        <p:nvSpPr>
          <p:cNvPr id="33" name="CaixaDeTexto 32">
            <a:extLst>
              <a:ext uri="{FF2B5EF4-FFF2-40B4-BE49-F238E27FC236}">
                <a16:creationId xmlns:a16="http://schemas.microsoft.com/office/drawing/2014/main" id="{EA55A434-837B-4252-9DE4-D1DF1495BCDF}"/>
              </a:ext>
            </a:extLst>
          </p:cNvPr>
          <p:cNvSpPr txBox="1"/>
          <p:nvPr/>
        </p:nvSpPr>
        <p:spPr>
          <a:xfrm>
            <a:off x="4714591" y="1573741"/>
            <a:ext cx="3571928"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Giovana Carla Regina Aparício</a:t>
            </a:r>
          </a:p>
        </p:txBody>
      </p:sp>
      <p:pic>
        <p:nvPicPr>
          <p:cNvPr id="20" name="Imagem 19">
            <a:extLst>
              <a:ext uri="{FF2B5EF4-FFF2-40B4-BE49-F238E27FC236}">
                <a16:creationId xmlns:a16="http://schemas.microsoft.com/office/drawing/2014/main" id="{6DCFE585-5BAF-49AE-BD9C-E424B3653CAE}"/>
              </a:ext>
            </a:extLst>
          </p:cNvPr>
          <p:cNvPicPr>
            <a:picLocks noChangeAspect="1"/>
          </p:cNvPicPr>
          <p:nvPr/>
        </p:nvPicPr>
        <p:blipFill>
          <a:blip r:embed="rId2"/>
          <a:stretch>
            <a:fillRect/>
          </a:stretch>
        </p:blipFill>
        <p:spPr>
          <a:xfrm>
            <a:off x="9395135" y="552585"/>
            <a:ext cx="2516485" cy="2520000"/>
          </a:xfrm>
          <a:prstGeom prst="flowChartConnector">
            <a:avLst/>
          </a:prstGeom>
          <a:effectLst>
            <a:outerShdw blurRad="50800" dist="38100" dir="2700000" algn="tl" rotWithShape="0">
              <a:prstClr val="black">
                <a:alpha val="40000"/>
              </a:prstClr>
            </a:outerShdw>
          </a:effectLst>
        </p:spPr>
      </p:pic>
      <p:pic>
        <p:nvPicPr>
          <p:cNvPr id="35" name="Imagem 34" descr="Rosto de mulher sorrindo&#10;&#10;Descrição gerada automaticamente">
            <a:extLst>
              <a:ext uri="{FF2B5EF4-FFF2-40B4-BE49-F238E27FC236}">
                <a16:creationId xmlns:a16="http://schemas.microsoft.com/office/drawing/2014/main" id="{01F40793-BFD0-4248-84E8-7A36756A0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547" y="1212338"/>
            <a:ext cx="1308725" cy="1440000"/>
          </a:xfrm>
          <a:prstGeom prst="flowChartConnector">
            <a:avLst/>
          </a:prstGeom>
          <a:effectLst>
            <a:outerShdw blurRad="50800" dist="38100" dir="2700000" algn="tl" rotWithShape="0">
              <a:prstClr val="black">
                <a:alpha val="40000"/>
              </a:prstClr>
            </a:outerShdw>
          </a:effectLst>
        </p:spPr>
      </p:pic>
      <p:pic>
        <p:nvPicPr>
          <p:cNvPr id="36" name="Imagem 35" descr="Criança sentada em cadeira ao lado de menino&#10;&#10;Descrição gerada automaticamente com confiança média">
            <a:extLst>
              <a:ext uri="{FF2B5EF4-FFF2-40B4-BE49-F238E27FC236}">
                <a16:creationId xmlns:a16="http://schemas.microsoft.com/office/drawing/2014/main" id="{590FB4A2-F556-4F69-AB60-8C708FBE9C82}"/>
              </a:ext>
            </a:extLst>
          </p:cNvPr>
          <p:cNvPicPr>
            <a:picLocks noChangeAspect="1"/>
          </p:cNvPicPr>
          <p:nvPr/>
        </p:nvPicPr>
        <p:blipFill rotWithShape="1">
          <a:blip r:embed="rId4">
            <a:extLst>
              <a:ext uri="{28A0092B-C50C-407E-A947-70E740481C1C}">
                <a14:useLocalDpi xmlns:a14="http://schemas.microsoft.com/office/drawing/2010/main" val="0"/>
              </a:ext>
            </a:extLst>
          </a:blip>
          <a:srcRect l="34570" t="13127" r="10141" b="10372"/>
          <a:stretch/>
        </p:blipFill>
        <p:spPr>
          <a:xfrm>
            <a:off x="8689858" y="39379"/>
            <a:ext cx="1310400" cy="1210777"/>
          </a:xfrm>
          <a:prstGeom prst="flowChartConnector">
            <a:avLst/>
          </a:prstGeom>
          <a:effectLst>
            <a:outerShdw blurRad="50800" dist="38100" dir="2700000" algn="tl" rotWithShape="0">
              <a:prstClr val="black">
                <a:alpha val="40000"/>
              </a:prstClr>
            </a:outerShdw>
          </a:effectLst>
        </p:spPr>
      </p:pic>
      <p:sp>
        <p:nvSpPr>
          <p:cNvPr id="37" name="CaixaDeTexto 36">
            <a:extLst>
              <a:ext uri="{FF2B5EF4-FFF2-40B4-BE49-F238E27FC236}">
                <a16:creationId xmlns:a16="http://schemas.microsoft.com/office/drawing/2014/main" id="{DE1D2F8C-4695-4F4C-A654-6DC02D6197D9}"/>
              </a:ext>
            </a:extLst>
          </p:cNvPr>
          <p:cNvSpPr txBox="1"/>
          <p:nvPr/>
        </p:nvSpPr>
        <p:spPr>
          <a:xfrm>
            <a:off x="6780465" y="71861"/>
            <a:ext cx="2097444"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Arthur A. G. Silva</a:t>
            </a:r>
          </a:p>
        </p:txBody>
      </p:sp>
      <p:sp>
        <p:nvSpPr>
          <p:cNvPr id="38" name="CaixaDeTexto 37">
            <a:extLst>
              <a:ext uri="{FF2B5EF4-FFF2-40B4-BE49-F238E27FC236}">
                <a16:creationId xmlns:a16="http://schemas.microsoft.com/office/drawing/2014/main" id="{DE70B68C-A7D1-46DF-A955-1E3B8C234802}"/>
              </a:ext>
            </a:extLst>
          </p:cNvPr>
          <p:cNvSpPr txBox="1"/>
          <p:nvPr/>
        </p:nvSpPr>
        <p:spPr>
          <a:xfrm>
            <a:off x="696000" y="2472839"/>
            <a:ext cx="10800000" cy="3594702"/>
          </a:xfrm>
          <a:prstGeom prst="rect">
            <a:avLst/>
          </a:prstGeom>
          <a:noFill/>
        </p:spPr>
        <p:txBody>
          <a:bodyPr wrap="square">
            <a:spAutoFit/>
          </a:bodyPr>
          <a:lstStyle/>
          <a:p>
            <a:pPr algn="just">
              <a:lnSpc>
                <a:spcPct val="150000"/>
              </a:lnSpc>
            </a:pPr>
            <a:r>
              <a:rPr lang="pt-BR" sz="2200" dirty="0">
                <a:solidFill>
                  <a:schemeClr val="tx2"/>
                </a:solidFill>
                <a:latin typeface="+mj-lt"/>
              </a:rPr>
              <a:t>Então ela resolve testar o app na prática e colocando seu filho para fazer </a:t>
            </a:r>
          </a:p>
          <a:p>
            <a:pPr algn="just">
              <a:lnSpc>
                <a:spcPct val="150000"/>
              </a:lnSpc>
            </a:pPr>
            <a:r>
              <a:rPr lang="pt-BR" sz="2200" dirty="0">
                <a:solidFill>
                  <a:schemeClr val="tx2"/>
                </a:solidFill>
                <a:latin typeface="+mj-lt"/>
              </a:rPr>
              <a:t>algumas atividades e ler alguns conteúdos, porém ela percebe que essas atividades são fáceis demais para ele. Por um momento ela fica frustrada, mas se lembra de ter visto no tour que é possível configurar a idade do seu filho para que o conteúdo fica específico e que também a possível definir quais os conteúdos que ele terá acesso, como Arthur tem mais dificuldade em ortografia, dicção e português ela seleciona essas matérias e muda a idade para 8 anos. </a:t>
            </a:r>
          </a:p>
          <a:p>
            <a:pPr algn="just">
              <a:lnSpc>
                <a:spcPct val="150000"/>
              </a:lnSpc>
            </a:pPr>
            <a:endParaRPr lang="pt-BR" sz="2200" dirty="0">
              <a:solidFill>
                <a:schemeClr val="tx2"/>
              </a:solidFill>
              <a:latin typeface="+mj-lt"/>
            </a:endParaRPr>
          </a:p>
        </p:txBody>
      </p:sp>
    </p:spTree>
    <p:extLst>
      <p:ext uri="{BB962C8B-B14F-4D97-AF65-F5344CB8AC3E}">
        <p14:creationId xmlns:p14="http://schemas.microsoft.com/office/powerpoint/2010/main" val="169567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06DBB21-54CC-4F84-863B-0E44D9C5E4D1}"/>
              </a:ext>
            </a:extLst>
          </p:cNvPr>
          <p:cNvSpPr>
            <a:spLocks noGrp="1"/>
          </p:cNvSpPr>
          <p:nvPr>
            <p:ph type="title"/>
          </p:nvPr>
        </p:nvSpPr>
        <p:spPr>
          <a:xfrm>
            <a:off x="313361" y="552585"/>
            <a:ext cx="5692953" cy="814667"/>
          </a:xfrm>
        </p:spPr>
        <p:txBody>
          <a:bodyPr anchor="b">
            <a:normAutofit/>
          </a:bodyPr>
          <a:lstStyle/>
          <a:p>
            <a:r>
              <a:rPr lang="pt-BR" sz="4800" dirty="0">
                <a:solidFill>
                  <a:schemeClr val="bg1"/>
                </a:solidFill>
                <a:latin typeface="Aharoni" panose="02010803020104030203" pitchFamily="2" charset="-79"/>
                <a:cs typeface="Aharoni" panose="02010803020104030203" pitchFamily="2" charset="-79"/>
              </a:rPr>
              <a:t>Cenários</a:t>
            </a:r>
          </a:p>
        </p:txBody>
      </p:sp>
      <p:sp>
        <p:nvSpPr>
          <p:cNvPr id="6" name="Retângulo 5">
            <a:extLst>
              <a:ext uri="{FF2B5EF4-FFF2-40B4-BE49-F238E27FC236}">
                <a16:creationId xmlns:a16="http://schemas.microsoft.com/office/drawing/2014/main" id="{8084CDFD-A66D-4CF9-A017-109AECE2B9C2}"/>
              </a:ext>
            </a:extLst>
          </p:cNvPr>
          <p:cNvSpPr/>
          <p:nvPr/>
        </p:nvSpPr>
        <p:spPr>
          <a:xfrm>
            <a:off x="-3054" y="1932338"/>
            <a:ext cx="12192003" cy="49127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CEB96BF8-F196-49CA-ADA0-CD712AA03686}"/>
              </a:ext>
            </a:extLst>
          </p:cNvPr>
          <p:cNvPicPr>
            <a:picLocks noChangeAspect="1"/>
          </p:cNvPicPr>
          <p:nvPr/>
        </p:nvPicPr>
        <p:blipFill>
          <a:blip r:embed="rId2"/>
          <a:stretch>
            <a:fillRect/>
          </a:stretch>
        </p:blipFill>
        <p:spPr>
          <a:xfrm>
            <a:off x="9395135" y="552585"/>
            <a:ext cx="2516485" cy="2520000"/>
          </a:xfrm>
          <a:prstGeom prst="flowChartConnector">
            <a:avLst/>
          </a:prstGeom>
        </p:spPr>
      </p:pic>
      <p:sp>
        <p:nvSpPr>
          <p:cNvPr id="33" name="CaixaDeTexto 32">
            <a:extLst>
              <a:ext uri="{FF2B5EF4-FFF2-40B4-BE49-F238E27FC236}">
                <a16:creationId xmlns:a16="http://schemas.microsoft.com/office/drawing/2014/main" id="{EA55A434-837B-4252-9DE4-D1DF1495BCDF}"/>
              </a:ext>
            </a:extLst>
          </p:cNvPr>
          <p:cNvSpPr txBox="1"/>
          <p:nvPr/>
        </p:nvSpPr>
        <p:spPr>
          <a:xfrm>
            <a:off x="4714591" y="1573741"/>
            <a:ext cx="3571928"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Giovana Carla Regina Aparício</a:t>
            </a:r>
          </a:p>
        </p:txBody>
      </p:sp>
      <p:pic>
        <p:nvPicPr>
          <p:cNvPr id="20" name="Imagem 19">
            <a:extLst>
              <a:ext uri="{FF2B5EF4-FFF2-40B4-BE49-F238E27FC236}">
                <a16:creationId xmlns:a16="http://schemas.microsoft.com/office/drawing/2014/main" id="{6DCFE585-5BAF-49AE-BD9C-E424B3653CAE}"/>
              </a:ext>
            </a:extLst>
          </p:cNvPr>
          <p:cNvPicPr>
            <a:picLocks noChangeAspect="1"/>
          </p:cNvPicPr>
          <p:nvPr/>
        </p:nvPicPr>
        <p:blipFill>
          <a:blip r:embed="rId2"/>
          <a:stretch>
            <a:fillRect/>
          </a:stretch>
        </p:blipFill>
        <p:spPr>
          <a:xfrm>
            <a:off x="9395135" y="552585"/>
            <a:ext cx="2516485" cy="2520000"/>
          </a:xfrm>
          <a:prstGeom prst="flowChartConnector">
            <a:avLst/>
          </a:prstGeom>
          <a:effectLst>
            <a:outerShdw blurRad="50800" dist="38100" dir="2700000" algn="tl" rotWithShape="0">
              <a:prstClr val="black">
                <a:alpha val="40000"/>
              </a:prstClr>
            </a:outerShdw>
          </a:effectLst>
        </p:spPr>
      </p:pic>
      <p:pic>
        <p:nvPicPr>
          <p:cNvPr id="35" name="Imagem 34" descr="Rosto de mulher sorrindo&#10;&#10;Descrição gerada automaticamente">
            <a:extLst>
              <a:ext uri="{FF2B5EF4-FFF2-40B4-BE49-F238E27FC236}">
                <a16:creationId xmlns:a16="http://schemas.microsoft.com/office/drawing/2014/main" id="{01F40793-BFD0-4248-84E8-7A36756A0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547" y="1212338"/>
            <a:ext cx="1308725" cy="1440000"/>
          </a:xfrm>
          <a:prstGeom prst="flowChartConnector">
            <a:avLst/>
          </a:prstGeom>
          <a:effectLst>
            <a:outerShdw blurRad="50800" dist="38100" dir="2700000" algn="tl" rotWithShape="0">
              <a:prstClr val="black">
                <a:alpha val="40000"/>
              </a:prstClr>
            </a:outerShdw>
          </a:effectLst>
        </p:spPr>
      </p:pic>
      <p:pic>
        <p:nvPicPr>
          <p:cNvPr id="36" name="Imagem 35" descr="Criança sentada em cadeira ao lado de menino&#10;&#10;Descrição gerada automaticamente com confiança média">
            <a:extLst>
              <a:ext uri="{FF2B5EF4-FFF2-40B4-BE49-F238E27FC236}">
                <a16:creationId xmlns:a16="http://schemas.microsoft.com/office/drawing/2014/main" id="{590FB4A2-F556-4F69-AB60-8C708FBE9C82}"/>
              </a:ext>
            </a:extLst>
          </p:cNvPr>
          <p:cNvPicPr>
            <a:picLocks noChangeAspect="1"/>
          </p:cNvPicPr>
          <p:nvPr/>
        </p:nvPicPr>
        <p:blipFill rotWithShape="1">
          <a:blip r:embed="rId4">
            <a:extLst>
              <a:ext uri="{28A0092B-C50C-407E-A947-70E740481C1C}">
                <a14:useLocalDpi xmlns:a14="http://schemas.microsoft.com/office/drawing/2010/main" val="0"/>
              </a:ext>
            </a:extLst>
          </a:blip>
          <a:srcRect l="34570" t="13127" r="10141" b="10372"/>
          <a:stretch/>
        </p:blipFill>
        <p:spPr>
          <a:xfrm>
            <a:off x="8689858" y="39379"/>
            <a:ext cx="1310400" cy="1210777"/>
          </a:xfrm>
          <a:prstGeom prst="flowChartConnector">
            <a:avLst/>
          </a:prstGeom>
          <a:effectLst>
            <a:outerShdw blurRad="50800" dist="38100" dir="2700000" algn="tl" rotWithShape="0">
              <a:prstClr val="black">
                <a:alpha val="40000"/>
              </a:prstClr>
            </a:outerShdw>
          </a:effectLst>
        </p:spPr>
      </p:pic>
      <p:sp>
        <p:nvSpPr>
          <p:cNvPr id="37" name="CaixaDeTexto 36">
            <a:extLst>
              <a:ext uri="{FF2B5EF4-FFF2-40B4-BE49-F238E27FC236}">
                <a16:creationId xmlns:a16="http://schemas.microsoft.com/office/drawing/2014/main" id="{DE1D2F8C-4695-4F4C-A654-6DC02D6197D9}"/>
              </a:ext>
            </a:extLst>
          </p:cNvPr>
          <p:cNvSpPr txBox="1"/>
          <p:nvPr/>
        </p:nvSpPr>
        <p:spPr>
          <a:xfrm>
            <a:off x="6780465" y="71861"/>
            <a:ext cx="2097444"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Arthur A. G. Silva</a:t>
            </a:r>
          </a:p>
        </p:txBody>
      </p:sp>
      <p:sp>
        <p:nvSpPr>
          <p:cNvPr id="38" name="CaixaDeTexto 37">
            <a:extLst>
              <a:ext uri="{FF2B5EF4-FFF2-40B4-BE49-F238E27FC236}">
                <a16:creationId xmlns:a16="http://schemas.microsoft.com/office/drawing/2014/main" id="{DE70B68C-A7D1-46DF-A955-1E3B8C234802}"/>
              </a:ext>
            </a:extLst>
          </p:cNvPr>
          <p:cNvSpPr txBox="1"/>
          <p:nvPr/>
        </p:nvSpPr>
        <p:spPr>
          <a:xfrm>
            <a:off x="692947" y="2549895"/>
            <a:ext cx="10800000" cy="4102533"/>
          </a:xfrm>
          <a:prstGeom prst="rect">
            <a:avLst/>
          </a:prstGeom>
          <a:noFill/>
        </p:spPr>
        <p:txBody>
          <a:bodyPr wrap="square">
            <a:spAutoFit/>
          </a:bodyPr>
          <a:lstStyle/>
          <a:p>
            <a:pPr algn="just">
              <a:lnSpc>
                <a:spcPct val="150000"/>
              </a:lnSpc>
            </a:pPr>
            <a:r>
              <a:rPr lang="pt-BR" sz="2200" dirty="0">
                <a:solidFill>
                  <a:schemeClr val="tx2"/>
                </a:solidFill>
                <a:latin typeface="+mj-lt"/>
              </a:rPr>
              <a:t>Arthur se identifica com as atividades propostas e está envolvido </a:t>
            </a:r>
          </a:p>
          <a:p>
            <a:pPr algn="just">
              <a:lnSpc>
                <a:spcPct val="150000"/>
              </a:lnSpc>
            </a:pPr>
            <a:r>
              <a:rPr lang="pt-BR" sz="2200" dirty="0">
                <a:solidFill>
                  <a:schemeClr val="tx2"/>
                </a:solidFill>
                <a:latin typeface="+mj-lt"/>
              </a:rPr>
              <a:t>com o app, sua mãe fica curiosa em ver se ele está evoluído no aprendizado, então acessa o histórico das atividades e pontuação, e é surpreendida ao ver a evolução do seu rapazinho.</a:t>
            </a:r>
          </a:p>
          <a:p>
            <a:pPr algn="just">
              <a:lnSpc>
                <a:spcPct val="150000"/>
              </a:lnSpc>
            </a:pPr>
            <a:r>
              <a:rPr lang="pt-BR" sz="2200" dirty="0">
                <a:solidFill>
                  <a:schemeClr val="tx2"/>
                </a:solidFill>
                <a:latin typeface="+mj-lt"/>
              </a:rPr>
              <a:t>Arthur encontrou uma sequência de materiais que teve dificuldades de completar, porém em meio de tanto material erra difícil cair nessas atividades especificas que ele queria, então ele falou com sua mãe e ela o ajudou ele procurando tais atividades e as marcando como favoritas para que ele tenha mais facilidade em achar suas atividades favoritas ou as com certas dificuldades de resolução.</a:t>
            </a:r>
          </a:p>
        </p:txBody>
      </p:sp>
    </p:spTree>
    <p:extLst>
      <p:ext uri="{BB962C8B-B14F-4D97-AF65-F5344CB8AC3E}">
        <p14:creationId xmlns:p14="http://schemas.microsoft.com/office/powerpoint/2010/main" val="371005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06DBB21-54CC-4F84-863B-0E44D9C5E4D1}"/>
              </a:ext>
            </a:extLst>
          </p:cNvPr>
          <p:cNvSpPr>
            <a:spLocks noGrp="1"/>
          </p:cNvSpPr>
          <p:nvPr>
            <p:ph type="title"/>
          </p:nvPr>
        </p:nvSpPr>
        <p:spPr>
          <a:xfrm>
            <a:off x="313361" y="552585"/>
            <a:ext cx="5692953" cy="814667"/>
          </a:xfrm>
        </p:spPr>
        <p:txBody>
          <a:bodyPr anchor="b">
            <a:normAutofit/>
          </a:bodyPr>
          <a:lstStyle/>
          <a:p>
            <a:r>
              <a:rPr lang="pt-BR" sz="4800" dirty="0">
                <a:solidFill>
                  <a:schemeClr val="bg1"/>
                </a:solidFill>
                <a:latin typeface="Aharoni" panose="02010803020104030203" pitchFamily="2" charset="-79"/>
                <a:cs typeface="Aharoni" panose="02010803020104030203" pitchFamily="2" charset="-79"/>
              </a:rPr>
              <a:t>Cenários</a:t>
            </a:r>
          </a:p>
        </p:txBody>
      </p:sp>
      <p:sp>
        <p:nvSpPr>
          <p:cNvPr id="6" name="Retângulo 5">
            <a:extLst>
              <a:ext uri="{FF2B5EF4-FFF2-40B4-BE49-F238E27FC236}">
                <a16:creationId xmlns:a16="http://schemas.microsoft.com/office/drawing/2014/main" id="{8084CDFD-A66D-4CF9-A017-109AECE2B9C2}"/>
              </a:ext>
            </a:extLst>
          </p:cNvPr>
          <p:cNvSpPr/>
          <p:nvPr/>
        </p:nvSpPr>
        <p:spPr>
          <a:xfrm>
            <a:off x="-3054" y="1932338"/>
            <a:ext cx="12192003" cy="49127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u="sng" dirty="0"/>
          </a:p>
        </p:txBody>
      </p:sp>
      <p:pic>
        <p:nvPicPr>
          <p:cNvPr id="8" name="Imagem 7">
            <a:extLst>
              <a:ext uri="{FF2B5EF4-FFF2-40B4-BE49-F238E27FC236}">
                <a16:creationId xmlns:a16="http://schemas.microsoft.com/office/drawing/2014/main" id="{CEB96BF8-F196-49CA-ADA0-CD712AA03686}"/>
              </a:ext>
            </a:extLst>
          </p:cNvPr>
          <p:cNvPicPr>
            <a:picLocks noChangeAspect="1"/>
          </p:cNvPicPr>
          <p:nvPr/>
        </p:nvPicPr>
        <p:blipFill>
          <a:blip r:embed="rId2"/>
          <a:stretch>
            <a:fillRect/>
          </a:stretch>
        </p:blipFill>
        <p:spPr>
          <a:xfrm>
            <a:off x="9395135" y="552585"/>
            <a:ext cx="2516485" cy="2520000"/>
          </a:xfrm>
          <a:prstGeom prst="flowChartConnector">
            <a:avLst/>
          </a:prstGeom>
        </p:spPr>
      </p:pic>
      <p:sp>
        <p:nvSpPr>
          <p:cNvPr id="33" name="CaixaDeTexto 32">
            <a:extLst>
              <a:ext uri="{FF2B5EF4-FFF2-40B4-BE49-F238E27FC236}">
                <a16:creationId xmlns:a16="http://schemas.microsoft.com/office/drawing/2014/main" id="{EA55A434-837B-4252-9DE4-D1DF1495BCDF}"/>
              </a:ext>
            </a:extLst>
          </p:cNvPr>
          <p:cNvSpPr txBox="1"/>
          <p:nvPr/>
        </p:nvSpPr>
        <p:spPr>
          <a:xfrm>
            <a:off x="4714591" y="1573741"/>
            <a:ext cx="3571928"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Giovana Carla Regina Aparício</a:t>
            </a:r>
          </a:p>
        </p:txBody>
      </p:sp>
      <p:pic>
        <p:nvPicPr>
          <p:cNvPr id="20" name="Imagem 19">
            <a:extLst>
              <a:ext uri="{FF2B5EF4-FFF2-40B4-BE49-F238E27FC236}">
                <a16:creationId xmlns:a16="http://schemas.microsoft.com/office/drawing/2014/main" id="{6DCFE585-5BAF-49AE-BD9C-E424B3653CAE}"/>
              </a:ext>
            </a:extLst>
          </p:cNvPr>
          <p:cNvPicPr>
            <a:picLocks noChangeAspect="1"/>
          </p:cNvPicPr>
          <p:nvPr/>
        </p:nvPicPr>
        <p:blipFill>
          <a:blip r:embed="rId2"/>
          <a:stretch>
            <a:fillRect/>
          </a:stretch>
        </p:blipFill>
        <p:spPr>
          <a:xfrm>
            <a:off x="9395135" y="552585"/>
            <a:ext cx="2516485" cy="2520000"/>
          </a:xfrm>
          <a:prstGeom prst="flowChartConnector">
            <a:avLst/>
          </a:prstGeom>
          <a:effectLst>
            <a:outerShdw blurRad="50800" dist="38100" dir="2700000" algn="tl" rotWithShape="0">
              <a:prstClr val="black">
                <a:alpha val="40000"/>
              </a:prstClr>
            </a:outerShdw>
          </a:effectLst>
        </p:spPr>
      </p:pic>
      <p:pic>
        <p:nvPicPr>
          <p:cNvPr id="35" name="Imagem 34" descr="Rosto de mulher sorrindo&#10;&#10;Descrição gerada automaticamente">
            <a:extLst>
              <a:ext uri="{FF2B5EF4-FFF2-40B4-BE49-F238E27FC236}">
                <a16:creationId xmlns:a16="http://schemas.microsoft.com/office/drawing/2014/main" id="{01F40793-BFD0-4248-84E8-7A36756A0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547" y="1212338"/>
            <a:ext cx="1308725" cy="1440000"/>
          </a:xfrm>
          <a:prstGeom prst="flowChartConnector">
            <a:avLst/>
          </a:prstGeom>
          <a:effectLst>
            <a:outerShdw blurRad="50800" dist="38100" dir="2700000" algn="tl" rotWithShape="0">
              <a:prstClr val="black">
                <a:alpha val="40000"/>
              </a:prstClr>
            </a:outerShdw>
          </a:effectLst>
        </p:spPr>
      </p:pic>
      <p:pic>
        <p:nvPicPr>
          <p:cNvPr id="36" name="Imagem 35" descr="Criança sentada em cadeira ao lado de menino&#10;&#10;Descrição gerada automaticamente com confiança média">
            <a:extLst>
              <a:ext uri="{FF2B5EF4-FFF2-40B4-BE49-F238E27FC236}">
                <a16:creationId xmlns:a16="http://schemas.microsoft.com/office/drawing/2014/main" id="{590FB4A2-F556-4F69-AB60-8C708FBE9C82}"/>
              </a:ext>
            </a:extLst>
          </p:cNvPr>
          <p:cNvPicPr>
            <a:picLocks noChangeAspect="1"/>
          </p:cNvPicPr>
          <p:nvPr/>
        </p:nvPicPr>
        <p:blipFill rotWithShape="1">
          <a:blip r:embed="rId4">
            <a:extLst>
              <a:ext uri="{28A0092B-C50C-407E-A947-70E740481C1C}">
                <a14:useLocalDpi xmlns:a14="http://schemas.microsoft.com/office/drawing/2010/main" val="0"/>
              </a:ext>
            </a:extLst>
          </a:blip>
          <a:srcRect l="34570" t="13127" r="10141" b="10372"/>
          <a:stretch/>
        </p:blipFill>
        <p:spPr>
          <a:xfrm>
            <a:off x="8689858" y="39379"/>
            <a:ext cx="1310400" cy="1210777"/>
          </a:xfrm>
          <a:prstGeom prst="flowChartConnector">
            <a:avLst/>
          </a:prstGeom>
          <a:effectLst>
            <a:outerShdw blurRad="50800" dist="38100" dir="2700000" algn="tl" rotWithShape="0">
              <a:prstClr val="black">
                <a:alpha val="40000"/>
              </a:prstClr>
            </a:outerShdw>
          </a:effectLst>
        </p:spPr>
      </p:pic>
      <p:sp>
        <p:nvSpPr>
          <p:cNvPr id="37" name="CaixaDeTexto 36">
            <a:extLst>
              <a:ext uri="{FF2B5EF4-FFF2-40B4-BE49-F238E27FC236}">
                <a16:creationId xmlns:a16="http://schemas.microsoft.com/office/drawing/2014/main" id="{DE1D2F8C-4695-4F4C-A654-6DC02D6197D9}"/>
              </a:ext>
            </a:extLst>
          </p:cNvPr>
          <p:cNvSpPr txBox="1"/>
          <p:nvPr/>
        </p:nvSpPr>
        <p:spPr>
          <a:xfrm>
            <a:off x="6780465" y="71861"/>
            <a:ext cx="2097444" cy="369332"/>
          </a:xfrm>
          <a:prstGeom prst="rect">
            <a:avLst/>
          </a:prstGeom>
          <a:noFill/>
        </p:spPr>
        <p:txBody>
          <a:bodyPr wrap="square">
            <a:spAutoFit/>
          </a:bodyPr>
          <a:lstStyle/>
          <a:p>
            <a:r>
              <a:rPr lang="pt-BR" dirty="0">
                <a:solidFill>
                  <a:schemeClr val="bg1"/>
                </a:solidFill>
                <a:latin typeface="Aharoni" panose="02010803020104030203" pitchFamily="2" charset="-79"/>
                <a:ea typeface="+mj-ea"/>
                <a:cs typeface="Aharoni" panose="02010803020104030203" pitchFamily="2" charset="-79"/>
              </a:rPr>
              <a:t>Arthur A. G. Silva</a:t>
            </a:r>
          </a:p>
        </p:txBody>
      </p:sp>
      <p:sp>
        <p:nvSpPr>
          <p:cNvPr id="38" name="CaixaDeTexto 37">
            <a:extLst>
              <a:ext uri="{FF2B5EF4-FFF2-40B4-BE49-F238E27FC236}">
                <a16:creationId xmlns:a16="http://schemas.microsoft.com/office/drawing/2014/main" id="{DE70B68C-A7D1-46DF-A955-1E3B8C234802}"/>
              </a:ext>
            </a:extLst>
          </p:cNvPr>
          <p:cNvSpPr txBox="1"/>
          <p:nvPr/>
        </p:nvSpPr>
        <p:spPr>
          <a:xfrm>
            <a:off x="692947" y="2549895"/>
            <a:ext cx="10800000" cy="2579039"/>
          </a:xfrm>
          <a:prstGeom prst="rect">
            <a:avLst/>
          </a:prstGeom>
          <a:noFill/>
        </p:spPr>
        <p:txBody>
          <a:bodyPr wrap="square">
            <a:spAutoFit/>
          </a:bodyPr>
          <a:lstStyle/>
          <a:p>
            <a:pPr algn="just">
              <a:lnSpc>
                <a:spcPct val="150000"/>
              </a:lnSpc>
            </a:pPr>
            <a:r>
              <a:rPr lang="pt-BR" sz="2200" dirty="0">
                <a:solidFill>
                  <a:schemeClr val="tx2"/>
                </a:solidFill>
                <a:latin typeface="+mj-lt"/>
              </a:rPr>
              <a:t>Motivada com as qualidades da app e a resposta do seu filho.</a:t>
            </a:r>
          </a:p>
          <a:p>
            <a:pPr algn="just">
              <a:lnSpc>
                <a:spcPct val="150000"/>
              </a:lnSpc>
            </a:pPr>
            <a:r>
              <a:rPr lang="pt-BR" sz="2200" dirty="0">
                <a:solidFill>
                  <a:schemeClr val="tx2"/>
                </a:solidFill>
                <a:latin typeface="+mj-lt"/>
              </a:rPr>
              <a:t>Giovana decide arrumar uma forma de premiação para o seu filho, na qual configura no app um tempo estimado de 1 hora de estudo por dia, para que o Arthur cumpra. A cada conquista  recebe uma estrelinha, se na semana ele juntar sete estrelinhas ela o levará para tomar sorvete.</a:t>
            </a:r>
          </a:p>
        </p:txBody>
      </p:sp>
    </p:spTree>
    <p:extLst>
      <p:ext uri="{BB962C8B-B14F-4D97-AF65-F5344CB8AC3E}">
        <p14:creationId xmlns:p14="http://schemas.microsoft.com/office/powerpoint/2010/main" val="91346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508</TotalTime>
  <Words>576</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Aharoni</vt:lpstr>
      <vt:lpstr>Arial</vt:lpstr>
      <vt:lpstr>Calibri</vt:lpstr>
      <vt:lpstr>Calibri Light</vt:lpstr>
      <vt:lpstr>Office Theme</vt:lpstr>
      <vt:lpstr>Apresentação do PowerPoint</vt:lpstr>
      <vt:lpstr>Cenários</vt:lpstr>
      <vt:lpstr>Cenários</vt:lpstr>
      <vt:lpstr>Cenários</vt:lpstr>
      <vt:lpstr>Cenários</vt:lpstr>
      <vt:lpstr>Cenários</vt:lpstr>
      <vt:lpstr>Cenários</vt:lpstr>
      <vt:lpstr>Cenários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Geisislaine Lima</dc:creator>
  <cp:lastModifiedBy>Geisislaine Lima</cp:lastModifiedBy>
  <cp:revision>2</cp:revision>
  <dcterms:created xsi:type="dcterms:W3CDTF">2021-04-20T00:08:44Z</dcterms:created>
  <dcterms:modified xsi:type="dcterms:W3CDTF">2021-04-20T23:12:43Z</dcterms:modified>
</cp:coreProperties>
</file>