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4" r:id="rId5"/>
    <p:sldId id="257" r:id="rId6"/>
    <p:sldId id="258" r:id="rId7"/>
    <p:sldId id="267" r:id="rId8"/>
    <p:sldId id="268" r:id="rId9"/>
    <p:sldId id="269" r:id="rId10"/>
    <p:sldId id="270" r:id="rId11"/>
    <p:sldId id="271" r:id="rId12"/>
    <p:sldId id="262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4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9D30-D917-4E0E-81FD-1125D3C2DA65}" type="datetimeFigureOut">
              <a:rPr lang="fr-CH" smtClean="0"/>
              <a:t>16.11.2019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436CA-4D1D-4FDC-8AD6-FF95FFB01B5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54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Actuellement:</a:t>
            </a:r>
          </a:p>
          <a:p>
            <a:pPr marL="171450" indent="-171450">
              <a:buFontTx/>
              <a:buChar char="-"/>
            </a:pPr>
            <a:r>
              <a:rPr lang="fr-CH" dirty="0"/>
              <a:t>Pas précis court terme (2 h)</a:t>
            </a:r>
          </a:p>
          <a:p>
            <a:pPr marL="171450" indent="-171450">
              <a:buFontTx/>
              <a:buChar char="-"/>
            </a:pPr>
            <a:r>
              <a:rPr lang="fr-CH" dirty="0"/>
              <a:t>Acceptable long terme (24 h)</a:t>
            </a:r>
          </a:p>
          <a:p>
            <a:pPr marL="171450" indent="-171450">
              <a:buFontTx/>
              <a:buChar char="-"/>
            </a:pPr>
            <a:r>
              <a:rPr lang="fr-CH" dirty="0"/>
              <a:t>D’après températures altitudes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436CA-4D1D-4FDC-8AD6-FF95FFB01B5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22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436CA-4D1D-4FDC-8AD6-FF95FFB01B5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864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2B9507-3EEA-485F-8C2D-2081FED1A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F92CC6-3420-4F71-88F1-3A6A3F71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1098388"/>
            <a:ext cx="6035040" cy="4394988"/>
          </a:xfrm>
        </p:spPr>
        <p:txBody>
          <a:bodyPr>
            <a:normAutofit/>
          </a:bodyPr>
          <a:lstStyle/>
          <a:p>
            <a:r>
              <a:rPr lang="fr-CH" sz="7000" dirty="0" err="1"/>
              <a:t>Flowr</a:t>
            </a:r>
            <a:r>
              <a:rPr lang="fr-CH" sz="7000" i="1" dirty="0" err="1">
                <a:solidFill>
                  <a:schemeClr val="accent2">
                    <a:lumMod val="75000"/>
                  </a:schemeClr>
                </a:solidFill>
              </a:rPr>
              <a:t>ark</a:t>
            </a:r>
            <a:br>
              <a:rPr lang="fr-CH" sz="7000" dirty="0"/>
            </a:br>
            <a:br>
              <a:rPr lang="fr-CH" sz="7000" dirty="0"/>
            </a:br>
            <a:r>
              <a:rPr lang="fr-CH" sz="4400" dirty="0"/>
              <a:t>Flow Rate </a:t>
            </a:r>
            <a:r>
              <a:rPr lang="fr-CH" sz="4400" dirty="0" err="1"/>
              <a:t>ForecAsting</a:t>
            </a:r>
            <a:endParaRPr lang="fr-CH" sz="7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FFA0D-0E94-417B-B539-57C7AE99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185" y="5122236"/>
            <a:ext cx="6035040" cy="742279"/>
          </a:xfrm>
        </p:spPr>
        <p:txBody>
          <a:bodyPr>
            <a:normAutofit/>
          </a:bodyPr>
          <a:lstStyle/>
          <a:p>
            <a:r>
              <a:rPr lang="fr-CH" dirty="0" err="1">
                <a:solidFill>
                  <a:schemeClr val="bg2"/>
                </a:solidFill>
              </a:rPr>
              <a:t>BlueArk</a:t>
            </a:r>
            <a:r>
              <a:rPr lang="fr-CH" dirty="0">
                <a:solidFill>
                  <a:schemeClr val="bg2"/>
                </a:solidFill>
              </a:rPr>
              <a:t> 2019</a:t>
            </a:r>
          </a:p>
        </p:txBody>
      </p:sp>
      <p:pic>
        <p:nvPicPr>
          <p:cNvPr id="11" name="Image 10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D258F34-65B7-4FAB-88EB-C43AA9A7E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65" r="1366" b="-2"/>
          <a:stretch/>
        </p:blipFill>
        <p:spPr>
          <a:xfrm rot="5400000">
            <a:off x="2148014" y="3563067"/>
            <a:ext cx="1229990" cy="4029519"/>
          </a:xfrm>
          <a:prstGeom prst="rect">
            <a:avLst/>
          </a:prstGeom>
        </p:spPr>
      </p:pic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9547816B-A69D-447E-AFBC-14964A86B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17" r="32058" b="-2"/>
          <a:stretch/>
        </p:blipFill>
        <p:spPr>
          <a:xfrm>
            <a:off x="595616" y="1109170"/>
            <a:ext cx="4599472" cy="4029519"/>
          </a:xfrm>
          <a:prstGeom prst="rect">
            <a:avLst/>
          </a:prstGeom>
        </p:spPr>
      </p:pic>
      <p:pic>
        <p:nvPicPr>
          <p:cNvPr id="10" name="Image 9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D0CDF0A-C9C7-44EA-B90F-72D0B5903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65" r="1366" b="-2"/>
          <a:stretch/>
        </p:blipFill>
        <p:spPr>
          <a:xfrm>
            <a:off x="-550259" y="1521864"/>
            <a:ext cx="1229990" cy="4029519"/>
          </a:xfrm>
          <a:prstGeom prst="rect">
            <a:avLst/>
          </a:prstGeom>
        </p:spPr>
      </p:pic>
      <p:sp>
        <p:nvSpPr>
          <p:cNvPr id="23" name="Freeform 14">
            <a:extLst>
              <a:ext uri="{FF2B5EF4-FFF2-40B4-BE49-F238E27FC236}">
                <a16:creationId xmlns:a16="http://schemas.microsoft.com/office/drawing/2014/main" id="{E23D053D-BAF7-4B3A-A81B-804135D3A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4D456C-6C52-4F06-8FCD-0969F4BF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F7660BC6-390E-4428-BE5F-FB02EF60B24D}"/>
              </a:ext>
            </a:extLst>
          </p:cNvPr>
          <p:cNvSpPr txBox="1">
            <a:spLocks/>
          </p:cNvSpPr>
          <p:nvPr/>
        </p:nvSpPr>
        <p:spPr>
          <a:xfrm>
            <a:off x="5797866" y="5725898"/>
            <a:ext cx="2771211" cy="93384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H" dirty="0">
                <a:solidFill>
                  <a:schemeClr val="bg2"/>
                </a:solidFill>
              </a:rPr>
              <a:t>Benjamin</a:t>
            </a:r>
          </a:p>
          <a:p>
            <a:pPr algn="r"/>
            <a:r>
              <a:rPr lang="fr-CH" dirty="0">
                <a:solidFill>
                  <a:schemeClr val="bg2"/>
                </a:solidFill>
              </a:rPr>
              <a:t>Camilo</a:t>
            </a:r>
          </a:p>
          <a:p>
            <a:pPr algn="r"/>
            <a:r>
              <a:rPr lang="fr-CH" dirty="0">
                <a:solidFill>
                  <a:schemeClr val="bg2"/>
                </a:solidFill>
              </a:rPr>
              <a:t>Emilie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79FAEA2-A9C6-49C0-B289-989774FF1ACD}"/>
              </a:ext>
            </a:extLst>
          </p:cNvPr>
          <p:cNvSpPr txBox="1">
            <a:spLocks/>
          </p:cNvSpPr>
          <p:nvPr/>
        </p:nvSpPr>
        <p:spPr>
          <a:xfrm>
            <a:off x="8727866" y="5725898"/>
            <a:ext cx="3106358" cy="93384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CH" dirty="0">
                <a:solidFill>
                  <a:schemeClr val="bg2"/>
                </a:solidFill>
              </a:rPr>
              <a:t>Jimmy</a:t>
            </a:r>
          </a:p>
          <a:p>
            <a:pPr algn="just"/>
            <a:r>
              <a:rPr lang="fr-CH" dirty="0">
                <a:solidFill>
                  <a:schemeClr val="bg2"/>
                </a:solidFill>
              </a:rPr>
              <a:t>Julien</a:t>
            </a:r>
          </a:p>
          <a:p>
            <a:pPr algn="just"/>
            <a:r>
              <a:rPr lang="fr-CH" dirty="0">
                <a:solidFill>
                  <a:schemeClr val="bg2"/>
                </a:solidFill>
              </a:rPr>
              <a:t>Luana</a:t>
            </a:r>
          </a:p>
        </p:txBody>
      </p:sp>
    </p:spTree>
    <p:extLst>
      <p:ext uri="{BB962C8B-B14F-4D97-AF65-F5344CB8AC3E}">
        <p14:creationId xmlns:p14="http://schemas.microsoft.com/office/powerpoint/2010/main" val="187303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54820-7B79-4C54-9321-D653929C22D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83" y="1415772"/>
            <a:ext cx="5850538" cy="4351338"/>
          </a:xfrm>
          <a:prstGeom prst="rect">
            <a:avLst/>
          </a:prstGeom>
        </p:spPr>
      </p:pic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id="{00DB70D8-DBEA-4931-94C9-BBD6FEAF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1" y="898747"/>
            <a:ext cx="6804041" cy="5060506"/>
          </a:xfrm>
          <a:prstGeom prst="rect">
            <a:avLst/>
          </a:prstGeom>
        </p:spPr>
      </p:pic>
      <p:sp>
        <p:nvSpPr>
          <p:cNvPr id="6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4" y="707886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/>
              <a:t>Temp</a:t>
            </a:r>
          </a:p>
        </p:txBody>
      </p:sp>
      <p:sp>
        <p:nvSpPr>
          <p:cNvPr id="7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3" y="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/>
              <a:t>Variables</a:t>
            </a:r>
          </a:p>
        </p:txBody>
      </p:sp>
      <p:sp>
        <p:nvSpPr>
          <p:cNvPr id="8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4" y="128086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/>
              <a:t>season</a:t>
            </a:r>
            <a:endParaRPr lang="fr-CH" sz="4000" b="1" dirty="0"/>
          </a:p>
        </p:txBody>
      </p:sp>
      <p:sp>
        <p:nvSpPr>
          <p:cNvPr id="9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40904" y="196881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/>
              <a:t>hour</a:t>
            </a:r>
            <a:endParaRPr lang="fr-CH" sz="4000" b="1" dirty="0"/>
          </a:p>
        </p:txBody>
      </p:sp>
      <p:sp>
        <p:nvSpPr>
          <p:cNvPr id="10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70305" y="4118148"/>
            <a:ext cx="2613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/>
              <a:t>Current</a:t>
            </a:r>
            <a:r>
              <a:rPr lang="fr-CH" sz="4000" b="1" dirty="0"/>
              <a:t> flow rate</a:t>
            </a:r>
          </a:p>
        </p:txBody>
      </p:sp>
      <p:sp>
        <p:nvSpPr>
          <p:cNvPr id="11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70305" y="266082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/>
              <a:t>sun</a:t>
            </a:r>
            <a:endParaRPr lang="fr-CH" sz="4000" b="1" dirty="0"/>
          </a:p>
        </p:txBody>
      </p:sp>
      <p:sp>
        <p:nvSpPr>
          <p:cNvPr id="12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70304" y="3410262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/>
              <a:t>rain</a:t>
            </a:r>
            <a:endParaRPr lang="fr-CH" sz="4000" b="1" dirty="0"/>
          </a:p>
        </p:txBody>
      </p:sp>
    </p:spTree>
    <p:extLst>
      <p:ext uri="{BB962C8B-B14F-4D97-AF65-F5344CB8AC3E}">
        <p14:creationId xmlns:p14="http://schemas.microsoft.com/office/powerpoint/2010/main" val="308600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1E1DC-BC28-441B-8DA3-F772431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pPr algn="r"/>
            <a:r>
              <a:rPr lang="fr-CH" dirty="0" err="1"/>
              <a:t>REsults</a:t>
            </a:r>
            <a:endParaRPr lang="fr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4C497-612F-4F01-816A-B1D2376F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045" y="430826"/>
            <a:ext cx="7891027" cy="5996348"/>
          </a:xfrm>
          <a:prstGeom prst="rect">
            <a:avLst/>
          </a:prstGeom>
        </p:spPr>
      </p:pic>
      <p:pic>
        <p:nvPicPr>
          <p:cNvPr id="9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411E1E-7F83-4E3C-A239-099FB93DA5D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07" y="1059187"/>
            <a:ext cx="5850538" cy="4351338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351E1DC-BC28-441B-8DA3-F7724310796E}"/>
              </a:ext>
            </a:extLst>
          </p:cNvPr>
          <p:cNvSpPr txBox="1">
            <a:spLocks/>
          </p:cNvSpPr>
          <p:nvPr/>
        </p:nvSpPr>
        <p:spPr>
          <a:xfrm>
            <a:off x="1405128" y="5680415"/>
            <a:ext cx="10172700" cy="1493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H" sz="3600" dirty="0"/>
              <a:t>3 </a:t>
            </a:r>
            <a:r>
              <a:rPr lang="fr-CH" sz="3600" dirty="0" err="1"/>
              <a:t>hours</a:t>
            </a:r>
            <a:r>
              <a:rPr lang="fr-CH" sz="3600" dirty="0"/>
              <a:t> </a:t>
            </a:r>
            <a:r>
              <a:rPr lang="fr-CH" sz="3600" dirty="0" err="1"/>
              <a:t>Prediction</a:t>
            </a:r>
            <a:endParaRPr lang="fr-CH" sz="3600" dirty="0"/>
          </a:p>
          <a:p>
            <a:pPr algn="r"/>
            <a:r>
              <a:rPr lang="fr-CH" sz="3000" dirty="0"/>
              <a:t>95% </a:t>
            </a:r>
            <a:r>
              <a:rPr lang="fr-CH" sz="3000" dirty="0" err="1"/>
              <a:t>accuracy</a:t>
            </a:r>
            <a:endParaRPr lang="fr-CH" sz="3000" dirty="0"/>
          </a:p>
        </p:txBody>
      </p:sp>
    </p:spTree>
    <p:extLst>
      <p:ext uri="{BB962C8B-B14F-4D97-AF65-F5344CB8AC3E}">
        <p14:creationId xmlns:p14="http://schemas.microsoft.com/office/powerpoint/2010/main" val="21628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6504DBAB-CB1C-479C-943A-5F3899C7A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16478"/>
              </p:ext>
            </p:extLst>
          </p:nvPr>
        </p:nvGraphicFramePr>
        <p:xfrm>
          <a:off x="1252728" y="133360"/>
          <a:ext cx="9316414" cy="659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crobat Document" r:id="rId3" imgW="4005210" imgH="2833458" progId="AcroExch.Document.DC">
                  <p:embed/>
                </p:oleObj>
              </mc:Choice>
              <mc:Fallback>
                <p:oleObj name="Acrobat Document" r:id="rId3" imgW="4005210" imgH="283345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728" y="133360"/>
                        <a:ext cx="9316414" cy="659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2351E1DC-BC28-441B-8DA3-F772431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>
            <a:normAutofit/>
          </a:bodyPr>
          <a:lstStyle/>
          <a:p>
            <a:pPr algn="r"/>
            <a:r>
              <a:rPr lang="fr-CH" sz="4400" dirty="0"/>
              <a:t>Réseau de neurones</a:t>
            </a:r>
            <a:br>
              <a:rPr lang="fr-CH" sz="4400" dirty="0"/>
            </a:br>
            <a:r>
              <a:rPr lang="fr-CH" sz="4400" dirty="0"/>
              <a:t>Résultats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0535455-56A5-4B41-9B48-4D9DE98C61CF}"/>
              </a:ext>
            </a:extLst>
          </p:cNvPr>
          <p:cNvCxnSpPr>
            <a:cxnSpLocks/>
          </p:cNvCxnSpPr>
          <p:nvPr/>
        </p:nvCxnSpPr>
        <p:spPr>
          <a:xfrm>
            <a:off x="2392516" y="381000"/>
            <a:ext cx="648929" cy="245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F601971-6F9D-4513-841E-3085F7CA22AD}"/>
              </a:ext>
            </a:extLst>
          </p:cNvPr>
          <p:cNvCxnSpPr>
            <a:cxnSpLocks/>
          </p:cNvCxnSpPr>
          <p:nvPr/>
        </p:nvCxnSpPr>
        <p:spPr>
          <a:xfrm>
            <a:off x="1561690" y="381000"/>
            <a:ext cx="648929" cy="245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>
            <a:extLst>
              <a:ext uri="{FF2B5EF4-FFF2-40B4-BE49-F238E27FC236}">
                <a16:creationId xmlns:a16="http://schemas.microsoft.com/office/drawing/2014/main" id="{BA6C7F98-6428-43FD-9467-BF0940438BF3}"/>
              </a:ext>
            </a:extLst>
          </p:cNvPr>
          <p:cNvSpPr txBox="1">
            <a:spLocks/>
          </p:cNvSpPr>
          <p:nvPr/>
        </p:nvSpPr>
        <p:spPr>
          <a:xfrm>
            <a:off x="1405128" y="5680415"/>
            <a:ext cx="10172700" cy="1493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H" sz="3600" dirty="0"/>
              <a:t>3h </a:t>
            </a:r>
            <a:r>
              <a:rPr lang="fr-CH" sz="3600" dirty="0" err="1"/>
              <a:t>Prediction</a:t>
            </a:r>
            <a:endParaRPr lang="fr-CH" sz="3600" dirty="0"/>
          </a:p>
          <a:p>
            <a:pPr algn="r"/>
            <a:r>
              <a:rPr lang="fr-CH" sz="3000" dirty="0"/>
              <a:t>98% </a:t>
            </a:r>
            <a:r>
              <a:rPr lang="fr-CH" sz="3000" dirty="0" err="1"/>
              <a:t>accuracy</a:t>
            </a:r>
            <a:endParaRPr lang="fr-CH" sz="3000" dirty="0"/>
          </a:p>
        </p:txBody>
      </p:sp>
    </p:spTree>
    <p:extLst>
      <p:ext uri="{BB962C8B-B14F-4D97-AF65-F5344CB8AC3E}">
        <p14:creationId xmlns:p14="http://schemas.microsoft.com/office/powerpoint/2010/main" val="145764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89A2A-3FC1-4C5C-B0C0-69741238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37AABB-7261-4775-A3BF-3507334F3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Graphique 4" descr="Curseur">
            <a:extLst>
              <a:ext uri="{FF2B5EF4-FFF2-40B4-BE49-F238E27FC236}">
                <a16:creationId xmlns:a16="http://schemas.microsoft.com/office/drawing/2014/main" id="{0286BEC1-3AB0-4032-BDE0-0C77AE1A6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064" y="40156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C543C-5721-41EF-A4AF-0363D30B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Viabilité </a:t>
            </a:r>
            <a:r>
              <a:rPr lang="fr-CH" dirty="0" err="1"/>
              <a:t>Financiaire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F4D906-025F-4007-A1D8-B06464C8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241988"/>
            <a:ext cx="4800600" cy="864080"/>
          </a:xfrm>
        </p:spPr>
        <p:txBody>
          <a:bodyPr/>
          <a:lstStyle/>
          <a:p>
            <a:r>
              <a:rPr lang="fr-CH" dirty="0"/>
              <a:t>Avant nous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696D6-BDB2-4EA0-A6EE-1DCA9BE3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1951456"/>
            <a:ext cx="4800600" cy="4603093"/>
          </a:xfrm>
        </p:spPr>
        <p:txBody>
          <a:bodyPr>
            <a:normAutofit/>
          </a:bodyPr>
          <a:lstStyle/>
          <a:p>
            <a:r>
              <a:rPr lang="fr-CH" dirty="0"/>
              <a:t>Pas précis (jusqu’à 50%)</a:t>
            </a:r>
          </a:p>
          <a:p>
            <a:r>
              <a:rPr lang="fr-CH" dirty="0"/>
              <a:t>En pratique</a:t>
            </a:r>
          </a:p>
          <a:p>
            <a:pPr lvl="1"/>
            <a:r>
              <a:rPr lang="fr-CH" dirty="0"/>
              <a:t>0.5 m3/s </a:t>
            </a:r>
            <a:r>
              <a:rPr lang="fr-CH" dirty="0">
                <a:sym typeface="Wingdings" panose="05000000000000000000" pitchFamily="2" charset="2"/>
              </a:rPr>
              <a:t> 100-500 CHF par jour !</a:t>
            </a:r>
          </a:p>
          <a:p>
            <a:pPr lvl="1"/>
            <a:endParaRPr lang="fr-CH" dirty="0">
              <a:sym typeface="Wingdings" panose="05000000000000000000" pitchFamily="2" charset="2"/>
            </a:endParaRPr>
          </a:p>
          <a:p>
            <a:r>
              <a:rPr lang="fr-CH" dirty="0">
                <a:sym typeface="Wingdings" panose="05000000000000000000" pitchFamily="2" charset="2"/>
              </a:rPr>
              <a:t>15’000 CHF par mois (été)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5C2917-7248-4EEA-A841-E8D3B0386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1241988"/>
            <a:ext cx="4800600" cy="864080"/>
          </a:xfrm>
        </p:spPr>
        <p:txBody>
          <a:bodyPr/>
          <a:lstStyle/>
          <a:p>
            <a:r>
              <a:rPr lang="fr-CH" dirty="0" err="1"/>
              <a:t>FlowR</a:t>
            </a:r>
            <a:r>
              <a:rPr lang="fr-CH" i="1" dirty="0" err="1"/>
              <a:t>Ark</a:t>
            </a:r>
            <a:endParaRPr lang="fr-CH" i="1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0F8F54-9B6E-46B6-B286-547A3DD91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1951457"/>
            <a:ext cx="4800600" cy="4780962"/>
          </a:xfrm>
        </p:spPr>
        <p:txBody>
          <a:bodyPr>
            <a:normAutofit/>
          </a:bodyPr>
          <a:lstStyle/>
          <a:p>
            <a:r>
              <a:rPr lang="fr-CH" dirty="0"/>
              <a:t>Précision jusqu’à 98%</a:t>
            </a:r>
          </a:p>
          <a:p>
            <a:pPr lvl="1"/>
            <a:r>
              <a:rPr lang="fr-CH" dirty="0"/>
              <a:t>0.05 m3/s</a:t>
            </a:r>
          </a:p>
          <a:p>
            <a:pPr lvl="1"/>
            <a:r>
              <a:rPr lang="fr-CH" dirty="0"/>
              <a:t>Real Time (3h) anticipées chaque 15’</a:t>
            </a:r>
          </a:p>
          <a:p>
            <a:pPr lvl="1"/>
            <a:endParaRPr lang="fr-CH" dirty="0"/>
          </a:p>
          <a:p>
            <a:r>
              <a:rPr lang="fr-CH" dirty="0"/>
              <a:t>~10’000 CHF par mois économisés</a:t>
            </a:r>
          </a:p>
          <a:p>
            <a:endParaRPr lang="fr-CH" dirty="0"/>
          </a:p>
          <a:p>
            <a:r>
              <a:rPr lang="fr-CH" dirty="0"/>
              <a:t>Meilleur analyse et exploitation des données</a:t>
            </a:r>
          </a:p>
          <a:p>
            <a:pPr lvl="1"/>
            <a:r>
              <a:rPr lang="fr-CH" dirty="0" err="1"/>
              <a:t>Now</a:t>
            </a:r>
            <a:r>
              <a:rPr lang="fr-CH" dirty="0"/>
              <a:t> casting</a:t>
            </a:r>
          </a:p>
        </p:txBody>
      </p:sp>
    </p:spTree>
    <p:extLst>
      <p:ext uri="{BB962C8B-B14F-4D97-AF65-F5344CB8AC3E}">
        <p14:creationId xmlns:p14="http://schemas.microsoft.com/office/powerpoint/2010/main" val="199597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0A77E-1AE3-4B96-84EE-CED323AE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Flowr</a:t>
            </a:r>
            <a:r>
              <a:rPr lang="fr-CH" i="1" dirty="0" err="1"/>
              <a:t>ARK</a:t>
            </a:r>
            <a:endParaRPr lang="fr-CH" i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1C73D-5C39-41ED-B141-CC12D3149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45920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F92CC6-3420-4F71-88F1-3A6A3F71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fr-CH" sz="2900"/>
              <a:t>Flow Rate Forecasting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FFA0D-0E94-417B-B539-57C7AE99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54" y="5338354"/>
            <a:ext cx="3437290" cy="1076114"/>
          </a:xfrm>
        </p:spPr>
        <p:txBody>
          <a:bodyPr>
            <a:normAutofit/>
          </a:bodyPr>
          <a:lstStyle/>
          <a:p>
            <a:endParaRPr lang="fr-CH" sz="1600">
              <a:solidFill>
                <a:schemeClr val="bg2"/>
              </a:solidFill>
            </a:endParaRP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2988073-975F-4994-B848-D39CC7E3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1549308"/>
            <a:ext cx="6220332" cy="37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1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4674ECBD-B456-4F36-A5B4-86DD4A49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5282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4F92CC6-3420-4F71-88F1-3A6A3F71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fr-CH">
                <a:solidFill>
                  <a:srgbClr val="FFFFFF"/>
                </a:solidFill>
              </a:rPr>
              <a:t>Flow Rate Forecasting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FFA0D-0E94-417B-B539-57C7AE99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942" y="5979196"/>
            <a:ext cx="9113580" cy="396483"/>
          </a:xfrm>
        </p:spPr>
        <p:txBody>
          <a:bodyPr>
            <a:normAutofit/>
          </a:bodyPr>
          <a:lstStyle/>
          <a:p>
            <a:endParaRPr lang="fr-CH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359B37-EBFA-4AA5-9264-B0DA8BBD1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F92CC6-3420-4F71-88F1-3A6A3F71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423" y="3176833"/>
            <a:ext cx="10318418" cy="2581538"/>
          </a:xfrm>
        </p:spPr>
        <p:txBody>
          <a:bodyPr>
            <a:normAutofit/>
          </a:bodyPr>
          <a:lstStyle/>
          <a:p>
            <a:r>
              <a:rPr lang="fr-CH" sz="8800"/>
              <a:t>Flow Rate Forecasting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FFA0D-0E94-417B-B539-57C7AE99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45" y="5830278"/>
            <a:ext cx="8045373" cy="656492"/>
          </a:xfrm>
        </p:spPr>
        <p:txBody>
          <a:bodyPr>
            <a:normAutofit/>
          </a:bodyPr>
          <a:lstStyle/>
          <a:p>
            <a:endParaRPr lang="fr-CH">
              <a:solidFill>
                <a:schemeClr val="bg2"/>
              </a:solidFill>
            </a:endParaRP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F52C609-47DF-4F09-9EE6-C5143FCAF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75" b="34979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FBD80D-8526-4C78-8F1F-ECCFF37F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C97ACE8-F0AE-473A-8E56-C321C207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111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A7DE7-BED2-47BC-95C5-6E142C0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Challenge:</a:t>
            </a:r>
            <a:br>
              <a:rPr lang="fr-CH" dirty="0"/>
            </a:br>
            <a:r>
              <a:rPr lang="fr-CH" dirty="0"/>
              <a:t>Prédiction débit d’eau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5C5C36-D646-410E-B714-CDF2FD67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767628"/>
            <a:ext cx="4800600" cy="632529"/>
          </a:xfrm>
        </p:spPr>
        <p:txBody>
          <a:bodyPr/>
          <a:lstStyle/>
          <a:p>
            <a:r>
              <a:rPr lang="fr-CH" dirty="0"/>
              <a:t>Actuellement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0E267-1B82-4ADB-ACB5-8A6C2F225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459979"/>
            <a:ext cx="4800600" cy="3445521"/>
          </a:xfrm>
        </p:spPr>
        <p:txBody>
          <a:bodyPr>
            <a:normAutofit/>
          </a:bodyPr>
          <a:lstStyle/>
          <a:p>
            <a:r>
              <a:rPr lang="fr-CH" dirty="0"/>
              <a:t>Température et débits</a:t>
            </a:r>
          </a:p>
          <a:p>
            <a:r>
              <a:rPr lang="fr-CH" dirty="0"/>
              <a:t>Prévision grossière</a:t>
            </a:r>
          </a:p>
          <a:p>
            <a:r>
              <a:rPr lang="fr-CH" dirty="0"/>
              <a:t>Inexacte à court terme (50%)</a:t>
            </a:r>
          </a:p>
          <a:p>
            <a:endParaRPr lang="fr-CH" dirty="0"/>
          </a:p>
          <a:p>
            <a:r>
              <a:rPr lang="fr-CH" dirty="0"/>
              <a:t>Commande d’électricité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844FCA5-2B9F-43A3-A9BD-AA0CBC76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1767963"/>
            <a:ext cx="4800600" cy="632529"/>
          </a:xfrm>
        </p:spPr>
        <p:txBody>
          <a:bodyPr/>
          <a:lstStyle/>
          <a:p>
            <a:r>
              <a:rPr lang="fr-CH" dirty="0" err="1"/>
              <a:t>ObjectifS</a:t>
            </a:r>
            <a:endParaRPr lang="fr-CH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76B5964-0E57-476C-B3A6-D98455D84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400157"/>
            <a:ext cx="4800600" cy="3962543"/>
          </a:xfrm>
        </p:spPr>
        <p:txBody>
          <a:bodyPr>
            <a:normAutofit/>
          </a:bodyPr>
          <a:lstStyle/>
          <a:p>
            <a:r>
              <a:rPr lang="fr-CH" sz="2400" dirty="0"/>
              <a:t>Court terme précis</a:t>
            </a:r>
          </a:p>
          <a:p>
            <a:r>
              <a:rPr lang="fr-CH" sz="2400" dirty="0"/>
              <a:t>Max fin d’après-midi - Min du matin</a:t>
            </a:r>
          </a:p>
          <a:p>
            <a:r>
              <a:rPr lang="fr-CH" sz="2400" b="1" dirty="0"/>
              <a:t>Réduire commande électricité</a:t>
            </a:r>
          </a:p>
          <a:p>
            <a:endParaRPr lang="fr-CH" sz="2400" dirty="0"/>
          </a:p>
          <a:p>
            <a:r>
              <a:rPr lang="fr-CH" sz="2400" dirty="0"/>
              <a:t>Succès</a:t>
            </a:r>
          </a:p>
          <a:p>
            <a:pPr lvl="1"/>
            <a:r>
              <a:rPr lang="fr-CH" sz="2000" dirty="0"/>
              <a:t>Meilleur modèle</a:t>
            </a:r>
          </a:p>
          <a:p>
            <a:pPr lvl="1"/>
            <a:r>
              <a:rPr lang="fr-CH" sz="2000" dirty="0"/>
              <a:t>En moyenne &lt; 5% erreur</a:t>
            </a:r>
          </a:p>
          <a:p>
            <a:pPr lvl="1"/>
            <a:r>
              <a:rPr lang="fr-CH" sz="2000" dirty="0"/>
              <a:t>Prédiction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16B21CA-F7C2-4F2E-AAE1-04FFE25A87FC}"/>
              </a:ext>
            </a:extLst>
          </p:cNvPr>
          <p:cNvGrpSpPr/>
          <p:nvPr/>
        </p:nvGrpSpPr>
        <p:grpSpPr>
          <a:xfrm>
            <a:off x="3381153" y="3825240"/>
            <a:ext cx="3434280" cy="3032760"/>
            <a:chOff x="1092000" y="3975905"/>
            <a:chExt cx="3434280" cy="3032760"/>
          </a:xfrm>
        </p:grpSpPr>
        <p:pic>
          <p:nvPicPr>
            <p:cNvPr id="9" name="Graphique 8" descr="Montagnes">
              <a:extLst>
                <a:ext uri="{FF2B5EF4-FFF2-40B4-BE49-F238E27FC236}">
                  <a16:creationId xmlns:a16="http://schemas.microsoft.com/office/drawing/2014/main" id="{969C0BFE-F844-4BA3-8518-521B0969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3520" y="3975905"/>
              <a:ext cx="3032760" cy="3032760"/>
            </a:xfrm>
            <a:prstGeom prst="rect">
              <a:avLst/>
            </a:prstGeom>
          </p:spPr>
        </p:pic>
        <p:pic>
          <p:nvPicPr>
            <p:cNvPr id="11" name="Graphique 10" descr="Thermomètre">
              <a:extLst>
                <a:ext uri="{FF2B5EF4-FFF2-40B4-BE49-F238E27FC236}">
                  <a16:creationId xmlns:a16="http://schemas.microsoft.com/office/drawing/2014/main" id="{8297485B-1F96-4FFE-B76F-C661E9F6E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0240" y="4407301"/>
              <a:ext cx="566821" cy="566821"/>
            </a:xfrm>
            <a:prstGeom prst="rect">
              <a:avLst/>
            </a:prstGeom>
          </p:spPr>
        </p:pic>
        <p:pic>
          <p:nvPicPr>
            <p:cNvPr id="13" name="Graphique 12" descr="Thermomètre">
              <a:extLst>
                <a:ext uri="{FF2B5EF4-FFF2-40B4-BE49-F238E27FC236}">
                  <a16:creationId xmlns:a16="http://schemas.microsoft.com/office/drawing/2014/main" id="{A842C66D-6B08-4AB2-A410-5671E54D3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2000" y="5795879"/>
              <a:ext cx="566821" cy="566821"/>
            </a:xfrm>
            <a:prstGeom prst="rect">
              <a:avLst/>
            </a:prstGeom>
          </p:spPr>
        </p:pic>
        <p:pic>
          <p:nvPicPr>
            <p:cNvPr id="14" name="Graphique 13" descr="Thermomètre">
              <a:extLst>
                <a:ext uri="{FF2B5EF4-FFF2-40B4-BE49-F238E27FC236}">
                  <a16:creationId xmlns:a16="http://schemas.microsoft.com/office/drawing/2014/main" id="{9B18519B-2859-46E4-ACA6-A8AD7CDC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06040" y="5415619"/>
              <a:ext cx="566821" cy="566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3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5AC17-0E60-4FFF-9578-7FE07DA0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Conception</a:t>
            </a:r>
            <a:br>
              <a:rPr lang="fr-CH" dirty="0"/>
            </a:br>
            <a:r>
              <a:rPr lang="fr-CH" dirty="0" err="1"/>
              <a:t>Regression</a:t>
            </a:r>
            <a:r>
              <a:rPr lang="fr-CH" dirty="0"/>
              <a:t> </a:t>
            </a:r>
            <a:r>
              <a:rPr lang="fr-CH" sz="3600" dirty="0"/>
              <a:t>et</a:t>
            </a:r>
            <a:r>
              <a:rPr lang="fr-CH" dirty="0"/>
              <a:t> </a:t>
            </a:r>
            <a:r>
              <a:rPr lang="fr-CH" dirty="0" err="1"/>
              <a:t>Reseau</a:t>
            </a:r>
            <a:r>
              <a:rPr lang="fr-CH" dirty="0"/>
              <a:t> de neurones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E3FAC6-2A1D-4805-B8E4-5B1691D88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Regression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0CF11E-AD12-482B-BDDE-B50196AF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567898"/>
          </a:xfrm>
        </p:spPr>
        <p:txBody>
          <a:bodyPr>
            <a:normAutofit lnSpcReduction="10000"/>
          </a:bodyPr>
          <a:lstStyle/>
          <a:p>
            <a:r>
              <a:rPr lang="fr-CH" dirty="0"/>
              <a:t>Régression linéaire (MCO)</a:t>
            </a:r>
          </a:p>
          <a:p>
            <a:r>
              <a:rPr lang="fr-CH" dirty="0"/>
              <a:t>Inputs</a:t>
            </a:r>
          </a:p>
          <a:p>
            <a:pPr lvl="1"/>
            <a:r>
              <a:rPr lang="fr-CH" dirty="0"/>
              <a:t>Débits</a:t>
            </a:r>
          </a:p>
          <a:p>
            <a:pPr lvl="1"/>
            <a:r>
              <a:rPr lang="fr-CH" dirty="0"/>
              <a:t>Température courante</a:t>
            </a:r>
          </a:p>
          <a:p>
            <a:pPr lvl="1"/>
            <a:r>
              <a:rPr lang="fr-CH" dirty="0"/>
              <a:t>Pluie + 5 jours précédents</a:t>
            </a:r>
          </a:p>
          <a:p>
            <a:pPr lvl="1"/>
            <a:r>
              <a:rPr lang="fr-CH" dirty="0"/>
              <a:t>Soleil ~ Heure</a:t>
            </a:r>
          </a:p>
          <a:p>
            <a:pPr lvl="1"/>
            <a:r>
              <a:rPr lang="fr-CH" dirty="0"/>
              <a:t>Mois courant</a:t>
            </a:r>
          </a:p>
          <a:p>
            <a:r>
              <a:rPr lang="fr-CH" dirty="0"/>
              <a:t>Output</a:t>
            </a:r>
          </a:p>
          <a:p>
            <a:pPr lvl="1"/>
            <a:r>
              <a:rPr lang="fr-CH" dirty="0"/>
              <a:t>Débits futurs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73CAD3-7F50-4337-8CC6-323BEE93B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Machine Learning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CF6C482-E4F2-44F8-80BE-AF450BF95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Réseau de neurones (CNN)</a:t>
            </a:r>
          </a:p>
          <a:p>
            <a:r>
              <a:rPr lang="fr-CH" dirty="0"/>
              <a:t>Inputs</a:t>
            </a:r>
          </a:p>
          <a:p>
            <a:pPr lvl="1"/>
            <a:r>
              <a:rPr lang="fr-CH" dirty="0"/>
              <a:t>Débits 3 derniers jours flottant : modèle</a:t>
            </a:r>
          </a:p>
          <a:p>
            <a:pPr lvl="1"/>
            <a:r>
              <a:rPr lang="fr-CH" dirty="0"/>
              <a:t>Température</a:t>
            </a:r>
          </a:p>
          <a:p>
            <a:pPr lvl="1"/>
            <a:r>
              <a:rPr lang="fr-CH" dirty="0"/>
              <a:t>Pluie</a:t>
            </a:r>
          </a:p>
          <a:p>
            <a:r>
              <a:rPr lang="fr-CH" dirty="0"/>
              <a:t>Output</a:t>
            </a:r>
          </a:p>
          <a:p>
            <a:pPr lvl="1"/>
            <a:r>
              <a:rPr lang="fr-CH" dirty="0"/>
              <a:t>¼ h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11825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 descr="Une image contenant homme&#10;&#10;Description générée automatiquement">
            <a:extLst>
              <a:ext uri="{FF2B5EF4-FFF2-40B4-BE49-F238E27FC236}">
                <a16:creationId xmlns:a16="http://schemas.microsoft.com/office/drawing/2014/main" id="{29F65028-DF03-4867-BB29-18F61390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93"/>
            <a:ext cx="8937959" cy="6647607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5351223" y="6367949"/>
            <a:ext cx="26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°C</a:t>
            </a:r>
          </a:p>
        </p:txBody>
      </p:sp>
      <p:sp>
        <p:nvSpPr>
          <p:cNvPr id="6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 rot="16200000">
            <a:off x="-957138" y="1738488"/>
            <a:ext cx="26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m3</a:t>
            </a:r>
            <a:r>
              <a:rPr lang="en-US" dirty="0"/>
              <a:t>/s</a:t>
            </a:r>
            <a:endParaRPr lang="fr-CH" dirty="0"/>
          </a:p>
        </p:txBody>
      </p:sp>
      <p:sp>
        <p:nvSpPr>
          <p:cNvPr id="7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4" y="707886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/>
              <a:t>Temp</a:t>
            </a:r>
          </a:p>
        </p:txBody>
      </p:sp>
      <p:sp>
        <p:nvSpPr>
          <p:cNvPr id="8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3" y="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/>
              <a:t>Variables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F3CA8CB-1FE2-452E-990C-24F9160A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329672" cy="1143000"/>
          </a:xfrm>
        </p:spPr>
        <p:txBody>
          <a:bodyPr>
            <a:normAutofit/>
          </a:bodyPr>
          <a:lstStyle/>
          <a:p>
            <a:r>
              <a:rPr lang="fr-CH" sz="2400" dirty="0"/>
              <a:t>Actuellement</a:t>
            </a:r>
          </a:p>
        </p:txBody>
      </p:sp>
    </p:spTree>
    <p:extLst>
      <p:ext uri="{BB962C8B-B14F-4D97-AF65-F5344CB8AC3E}">
        <p14:creationId xmlns:p14="http://schemas.microsoft.com/office/powerpoint/2010/main" val="419703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54820-7B79-4C54-9321-D653929C22D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31" y="1428877"/>
            <a:ext cx="5850538" cy="4351338"/>
          </a:xfrm>
          <a:prstGeom prst="rect">
            <a:avLst/>
          </a:prstGeom>
        </p:spPr>
      </p:pic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id="{00DB70D8-DBEA-4931-94C9-BBD6FEAF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1" y="898747"/>
            <a:ext cx="6804041" cy="5060506"/>
          </a:xfrm>
          <a:prstGeom prst="rect">
            <a:avLst/>
          </a:prstGeom>
        </p:spPr>
      </p:pic>
      <p:sp>
        <p:nvSpPr>
          <p:cNvPr id="6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4" y="707886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/>
              <a:t>Temp</a:t>
            </a:r>
          </a:p>
        </p:txBody>
      </p:sp>
      <p:sp>
        <p:nvSpPr>
          <p:cNvPr id="7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3" y="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40317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54820-7B79-4C54-9321-D653929C22D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31" y="1428877"/>
            <a:ext cx="5850538" cy="4351338"/>
          </a:xfrm>
          <a:prstGeom prst="rect">
            <a:avLst/>
          </a:prstGeom>
        </p:spPr>
      </p:pic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id="{00DB70D8-DBEA-4931-94C9-BBD6FEAF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1" y="898747"/>
            <a:ext cx="6804041" cy="5060506"/>
          </a:xfrm>
          <a:prstGeom prst="rect">
            <a:avLst/>
          </a:prstGeom>
        </p:spPr>
      </p:pic>
      <p:sp>
        <p:nvSpPr>
          <p:cNvPr id="6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4" y="707886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/>
              <a:t>Temp</a:t>
            </a:r>
          </a:p>
        </p:txBody>
      </p:sp>
      <p:sp>
        <p:nvSpPr>
          <p:cNvPr id="7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3" y="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/>
              <a:t>Variables</a:t>
            </a:r>
          </a:p>
        </p:txBody>
      </p:sp>
      <p:sp>
        <p:nvSpPr>
          <p:cNvPr id="8" name="ZoneTexte 31">
            <a:extLst>
              <a:ext uri="{FF2B5EF4-FFF2-40B4-BE49-F238E27FC236}">
                <a16:creationId xmlns:a16="http://schemas.microsoft.com/office/drawing/2014/main" id="{668515F3-357D-4BBF-A9FD-C0F5D3B7194D}"/>
              </a:ext>
            </a:extLst>
          </p:cNvPr>
          <p:cNvSpPr txBox="1"/>
          <p:nvPr/>
        </p:nvSpPr>
        <p:spPr>
          <a:xfrm>
            <a:off x="9221184" y="128086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/>
              <a:t>season</a:t>
            </a:r>
            <a:endParaRPr lang="fr-CH" sz="4000" b="1" dirty="0"/>
          </a:p>
        </p:txBody>
      </p:sp>
    </p:spTree>
    <p:extLst>
      <p:ext uri="{BB962C8B-B14F-4D97-AF65-F5344CB8AC3E}">
        <p14:creationId xmlns:p14="http://schemas.microsoft.com/office/powerpoint/2010/main" val="23223752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249</Words>
  <Application>Microsoft Office PowerPoint</Application>
  <PresentationFormat>Grand écran</PresentationFormat>
  <Paragraphs>94</Paragraphs>
  <Slides>15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Badge</vt:lpstr>
      <vt:lpstr>Acrobat Document</vt:lpstr>
      <vt:lpstr>Flowrark  Flow Rate ForecAsting</vt:lpstr>
      <vt:lpstr>Flow Rate Forecasting</vt:lpstr>
      <vt:lpstr>Flow Rate Forecasting</vt:lpstr>
      <vt:lpstr>Flow Rate Forecasting</vt:lpstr>
      <vt:lpstr>Challenge: Prédiction débit d’eau</vt:lpstr>
      <vt:lpstr>Conception Regression et Reseau de neurones</vt:lpstr>
      <vt:lpstr>Actuellement</vt:lpstr>
      <vt:lpstr>Présentation PowerPoint</vt:lpstr>
      <vt:lpstr>Présentation PowerPoint</vt:lpstr>
      <vt:lpstr>Présentation PowerPoint</vt:lpstr>
      <vt:lpstr>REsults</vt:lpstr>
      <vt:lpstr>Réseau de neurones Résultats</vt:lpstr>
      <vt:lpstr>Démo </vt:lpstr>
      <vt:lpstr>Viabilité Financiaire</vt:lpstr>
      <vt:lpstr>FlowrARK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FLOWReCARK  Flow Rate ForecAsting</dc:title>
  <dc:creator>Camilo pineda serna</dc:creator>
  <cp:lastModifiedBy>Camilo pineda serna</cp:lastModifiedBy>
  <cp:revision>24</cp:revision>
  <dcterms:created xsi:type="dcterms:W3CDTF">2019-11-16T14:58:43Z</dcterms:created>
  <dcterms:modified xsi:type="dcterms:W3CDTF">2019-11-16T16:02:00Z</dcterms:modified>
</cp:coreProperties>
</file>