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4" r:id="rId6"/>
    <p:sldId id="265" r:id="rId7"/>
    <p:sldId id="263" r:id="rId8"/>
    <p:sldId id="261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-89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9D30-D917-4E0E-81FD-1125D3C2DA65}" type="datetimeFigureOut">
              <a:rPr lang="fr-CH" smtClean="0"/>
              <a:t>16.11.2019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436CA-4D1D-4FDC-8AD6-FF95FFB01B5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54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Actuellement:</a:t>
            </a:r>
          </a:p>
          <a:p>
            <a:pPr marL="171450" indent="-171450">
              <a:buFontTx/>
              <a:buChar char="-"/>
            </a:pPr>
            <a:r>
              <a:rPr lang="fr-CH" dirty="0"/>
              <a:t>Pas précis court terme (2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Acceptable long terme (24 h)</a:t>
            </a:r>
          </a:p>
          <a:p>
            <a:pPr marL="171450" indent="-171450">
              <a:buFontTx/>
              <a:buChar char="-"/>
            </a:pPr>
            <a:r>
              <a:rPr lang="fr-CH" dirty="0"/>
              <a:t>D’après températures altitudes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436CA-4D1D-4FDC-8AD6-FF95FFB01B5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22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F92CC6-3420-4F71-88F1-3A6A3F717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Flow Rate </a:t>
            </a:r>
            <a:r>
              <a:rPr lang="fr-CH" dirty="0" err="1"/>
              <a:t>Forecasting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CFFFA0D-0E94-417B-B539-57C7AE996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303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E5AC17-0E60-4FFF-9578-7FE07DA0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  <a:br>
              <a:rPr lang="fr-CH" dirty="0"/>
            </a:br>
            <a:r>
              <a:rPr lang="fr-CH" dirty="0" err="1"/>
              <a:t>Regression</a:t>
            </a:r>
            <a:r>
              <a:rPr lang="fr-CH" dirty="0"/>
              <a:t> et Machine Learning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6E3FAC6-2A1D-4805-B8E4-5B1691D88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Regression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B30CF11E-AD12-482B-BDDE-B50196AF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567898"/>
          </a:xfrm>
        </p:spPr>
        <p:txBody>
          <a:bodyPr>
            <a:normAutofit lnSpcReduction="10000"/>
          </a:bodyPr>
          <a:lstStyle/>
          <a:p>
            <a:r>
              <a:rPr lang="fr-CH" dirty="0"/>
              <a:t>Régression linéaire (MCO)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</a:t>
            </a:r>
          </a:p>
          <a:p>
            <a:pPr lvl="1"/>
            <a:r>
              <a:rPr lang="fr-CH" dirty="0"/>
              <a:t>Température courante</a:t>
            </a:r>
          </a:p>
          <a:p>
            <a:pPr lvl="1"/>
            <a:r>
              <a:rPr lang="fr-CH" dirty="0"/>
              <a:t>Pluie + 5 jours précédents</a:t>
            </a:r>
          </a:p>
          <a:p>
            <a:pPr lvl="1"/>
            <a:r>
              <a:rPr lang="fr-CH" dirty="0"/>
              <a:t>Soleil ~ Heure</a:t>
            </a:r>
          </a:p>
          <a:p>
            <a:pPr lvl="1"/>
            <a:r>
              <a:rPr lang="fr-CH" dirty="0"/>
              <a:t>Mois courant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Débits futurs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073CAD3-7F50-4337-8CC6-323BEE93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Machine Learning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xmlns="" id="{ECF6C482-E4F2-44F8-80BE-AF450BF95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dirty="0"/>
              <a:t>Réseau de neurones (CNN)</a:t>
            </a:r>
          </a:p>
          <a:p>
            <a:r>
              <a:rPr lang="fr-CH" dirty="0"/>
              <a:t>Inputs</a:t>
            </a:r>
          </a:p>
          <a:p>
            <a:pPr lvl="1"/>
            <a:r>
              <a:rPr lang="fr-CH" dirty="0"/>
              <a:t>Débits 3 derniers jours flottant : modèle</a:t>
            </a:r>
          </a:p>
          <a:p>
            <a:pPr lvl="1"/>
            <a:r>
              <a:rPr lang="fr-CH" dirty="0"/>
              <a:t>Température</a:t>
            </a:r>
          </a:p>
          <a:p>
            <a:pPr lvl="1"/>
            <a:r>
              <a:rPr lang="fr-CH" dirty="0"/>
              <a:t>Pluie</a:t>
            </a:r>
          </a:p>
          <a:p>
            <a:r>
              <a:rPr lang="fr-CH" dirty="0"/>
              <a:t>Output</a:t>
            </a:r>
          </a:p>
          <a:p>
            <a:pPr lvl="1"/>
            <a:r>
              <a:rPr lang="fr-CH" dirty="0"/>
              <a:t>¼ h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118257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DA7DE7-BED2-47BC-95C5-6E142C0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Challenge:</a:t>
            </a:r>
            <a:br>
              <a:rPr lang="fr-CH" dirty="0"/>
            </a:br>
            <a:r>
              <a:rPr lang="fr-CH" dirty="0"/>
              <a:t>Prédiction débit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15C5C36-D646-410E-B714-CDF2FD674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560E267-1B82-4ADB-ACB5-8A6C2F225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dirty="0"/>
              <a:t>Température et débits</a:t>
            </a:r>
          </a:p>
          <a:p>
            <a:r>
              <a:rPr lang="fr-CH" dirty="0"/>
              <a:t>Prévision grossière</a:t>
            </a:r>
          </a:p>
          <a:p>
            <a:r>
              <a:rPr lang="fr-CH" dirty="0"/>
              <a:t>Inexacte à court terme (50%)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A844FCA5-2B9F-43A3-A9BD-AA0CBC76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Objectifs escomptés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276B5964-0E57-476C-B3A6-D98455D8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3453598"/>
          </a:xfrm>
        </p:spPr>
        <p:txBody>
          <a:bodyPr>
            <a:normAutofit/>
          </a:bodyPr>
          <a:lstStyle/>
          <a:p>
            <a:r>
              <a:rPr lang="fr-CH" dirty="0"/>
              <a:t>Court terme précis</a:t>
            </a:r>
          </a:p>
          <a:p>
            <a:r>
              <a:rPr lang="fr-CH" dirty="0"/>
              <a:t>Max fin d’après-midi - Min du matin</a:t>
            </a:r>
          </a:p>
          <a:p>
            <a:r>
              <a:rPr lang="fr-CH" b="1" dirty="0"/>
              <a:t>Réduire commande électricité</a:t>
            </a:r>
          </a:p>
          <a:p>
            <a:endParaRPr lang="fr-CH" dirty="0"/>
          </a:p>
          <a:p>
            <a:r>
              <a:rPr lang="fr-CH" dirty="0"/>
              <a:t>Succès</a:t>
            </a:r>
          </a:p>
          <a:p>
            <a:pPr lvl="1"/>
            <a:r>
              <a:rPr lang="fr-CH" dirty="0"/>
              <a:t>Meilleur modèle</a:t>
            </a:r>
          </a:p>
          <a:p>
            <a:pPr lvl="1"/>
            <a:r>
              <a:rPr lang="fr-CH" dirty="0"/>
              <a:t>En moyenne &lt; 5% erreur</a:t>
            </a:r>
          </a:p>
          <a:p>
            <a:pPr lvl="1"/>
            <a:r>
              <a:rPr lang="fr-CH" dirty="0"/>
              <a:t>Prédiction </a:t>
            </a:r>
          </a:p>
        </p:txBody>
      </p:sp>
      <p:pic>
        <p:nvPicPr>
          <p:cNvPr id="9" name="Graphique 8" descr="Montagnes">
            <a:extLst>
              <a:ext uri="{FF2B5EF4-FFF2-40B4-BE49-F238E27FC236}">
                <a16:creationId xmlns:a16="http://schemas.microsoft.com/office/drawing/2014/main" xmlns="" id="{969C0BFE-F844-4BA3-8518-521B0969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93520" y="3975905"/>
            <a:ext cx="3032760" cy="3032760"/>
          </a:xfrm>
          <a:prstGeom prst="rect">
            <a:avLst/>
          </a:prstGeom>
        </p:spPr>
      </p:pic>
      <p:pic>
        <p:nvPicPr>
          <p:cNvPr id="11" name="Graphique 10" descr="Thermomètre">
            <a:extLst>
              <a:ext uri="{FF2B5EF4-FFF2-40B4-BE49-F238E27FC236}">
                <a16:creationId xmlns:a16="http://schemas.microsoft.com/office/drawing/2014/main" xmlns="" id="{8297485B-1F96-4FFE-B76F-C661E9F6E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20240" y="4407301"/>
            <a:ext cx="566821" cy="566821"/>
          </a:xfrm>
          <a:prstGeom prst="rect">
            <a:avLst/>
          </a:prstGeom>
        </p:spPr>
      </p:pic>
      <p:pic>
        <p:nvPicPr>
          <p:cNvPr id="13" name="Graphique 12" descr="Thermomètre">
            <a:extLst>
              <a:ext uri="{FF2B5EF4-FFF2-40B4-BE49-F238E27FC236}">
                <a16:creationId xmlns:a16="http://schemas.microsoft.com/office/drawing/2014/main" xmlns="" id="{A842C66D-6B08-4AB2-A410-5671E54D3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2000" y="5795879"/>
            <a:ext cx="566821" cy="566821"/>
          </a:xfrm>
          <a:prstGeom prst="rect">
            <a:avLst/>
          </a:prstGeom>
        </p:spPr>
      </p:pic>
      <p:pic>
        <p:nvPicPr>
          <p:cNvPr id="14" name="Graphique 13" descr="Thermomètre">
            <a:extLst>
              <a:ext uri="{FF2B5EF4-FFF2-40B4-BE49-F238E27FC236}">
                <a16:creationId xmlns:a16="http://schemas.microsoft.com/office/drawing/2014/main" xmlns="" id="{9B18519B-2859-46E4-ACA6-A8AD7CDC0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606040" y="5415619"/>
            <a:ext cx="566821" cy="5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homme&#10;&#10;Description générée automatiquement">
            <a:extLst>
              <a:ext uri="{FF2B5EF4-FFF2-40B4-BE49-F238E27FC236}">
                <a16:creationId xmlns:a16="http://schemas.microsoft.com/office/drawing/2014/main" xmlns="" id="{29F65028-DF03-4867-BB29-18F61390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93"/>
            <a:ext cx="8937959" cy="664760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5351223" y="6367949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°C</a:t>
            </a:r>
            <a:endParaRPr lang="fr-CH" dirty="0"/>
          </a:p>
        </p:txBody>
      </p:sp>
      <p:sp>
        <p:nvSpPr>
          <p:cNvPr id="6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 rot="16200000">
            <a:off x="-957138" y="1738488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m3</a:t>
            </a:r>
            <a:r>
              <a:rPr lang="en-US" dirty="0" smtClean="0"/>
              <a:t>/s</a:t>
            </a:r>
            <a:endParaRPr lang="fr-CH" dirty="0"/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smtClean="0"/>
              <a:t>T</a:t>
            </a:r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 smtClean="0"/>
              <a:t>Variables</a:t>
            </a:r>
            <a:endParaRPr lang="fr-CH" sz="4000" dirty="0" smtClean="0"/>
          </a:p>
        </p:txBody>
      </p:sp>
    </p:spTree>
    <p:extLst>
      <p:ext uri="{BB962C8B-B14F-4D97-AF65-F5344CB8AC3E}">
        <p14:creationId xmlns:p14="http://schemas.microsoft.com/office/powerpoint/2010/main" val="6576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31" y="1428877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smtClean="0"/>
              <a:t>T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 smtClean="0"/>
              <a:t>Variables</a:t>
            </a:r>
            <a:endParaRPr lang="fr-CH" sz="4000" dirty="0" smtClean="0"/>
          </a:p>
        </p:txBody>
      </p:sp>
    </p:spTree>
    <p:extLst>
      <p:ext uri="{BB962C8B-B14F-4D97-AF65-F5344CB8AC3E}">
        <p14:creationId xmlns:p14="http://schemas.microsoft.com/office/powerpoint/2010/main" val="145764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31" y="1428877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smtClean="0"/>
              <a:t>T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 smtClean="0"/>
              <a:t>Variables</a:t>
            </a:r>
            <a:endParaRPr lang="fr-CH" sz="4000" dirty="0" smtClean="0"/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128086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month</a:t>
            </a:r>
            <a:endParaRPr lang="fr-C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322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89854820-7B79-4C54-9321-D653929C22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83" y="1415772"/>
            <a:ext cx="5850538" cy="4351338"/>
          </a:xfrm>
          <a:prstGeom prst="rect">
            <a:avLst/>
          </a:prstGeom>
        </p:spPr>
      </p:pic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00DB70D8-DBEA-4931-94C9-BBD6FE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1" y="898747"/>
            <a:ext cx="6804041" cy="5060506"/>
          </a:xfrm>
          <a:prstGeom prst="rect">
            <a:avLst/>
          </a:prstGeom>
        </p:spPr>
      </p:pic>
      <p:sp>
        <p:nvSpPr>
          <p:cNvPr id="6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707886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smtClean="0"/>
              <a:t>T</a:t>
            </a:r>
          </a:p>
        </p:txBody>
      </p:sp>
      <p:sp>
        <p:nvSpPr>
          <p:cNvPr id="7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3" y="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 smtClean="0"/>
              <a:t>Variables</a:t>
            </a:r>
            <a:endParaRPr lang="fr-CH" sz="4000" dirty="0" smtClean="0"/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21184" y="128086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season</a:t>
            </a:r>
            <a:endParaRPr lang="fr-CH" sz="4000" b="1" dirty="0" smtClean="0"/>
          </a:p>
        </p:txBody>
      </p:sp>
      <p:sp>
        <p:nvSpPr>
          <p:cNvPr id="9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40904" y="196881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hour</a:t>
            </a:r>
            <a:endParaRPr lang="fr-CH" sz="4000" b="1" dirty="0" smtClean="0"/>
          </a:p>
        </p:txBody>
      </p:sp>
      <p:sp>
        <p:nvSpPr>
          <p:cNvPr id="10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70305" y="4118148"/>
            <a:ext cx="261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Current</a:t>
            </a:r>
            <a:r>
              <a:rPr lang="fr-CH" sz="4000" b="1" dirty="0" smtClean="0"/>
              <a:t> flow rate</a:t>
            </a:r>
            <a:endParaRPr lang="fr-CH" sz="4000" b="1" dirty="0" smtClean="0"/>
          </a:p>
        </p:txBody>
      </p:sp>
      <p:sp>
        <p:nvSpPr>
          <p:cNvPr id="11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70305" y="2660820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sun</a:t>
            </a:r>
            <a:endParaRPr lang="fr-CH" sz="4000" b="1" dirty="0" smtClean="0"/>
          </a:p>
        </p:txBody>
      </p:sp>
      <p:sp>
        <p:nvSpPr>
          <p:cNvPr id="12" name="ZoneTexte 31">
            <a:extLst>
              <a:ext uri="{FF2B5EF4-FFF2-40B4-BE49-F238E27FC236}">
                <a16:creationId xmlns:a16="http://schemas.microsoft.com/office/drawing/2014/main" xmlns="" id="{668515F3-357D-4BBF-A9FD-C0F5D3B7194D}"/>
              </a:ext>
            </a:extLst>
          </p:cNvPr>
          <p:cNvSpPr txBox="1"/>
          <p:nvPr/>
        </p:nvSpPr>
        <p:spPr>
          <a:xfrm>
            <a:off x="9270304" y="3410262"/>
            <a:ext cx="261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 err="1" smtClean="0"/>
              <a:t>rain</a:t>
            </a:r>
            <a:endParaRPr lang="fr-C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08600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51E1DC-BC28-441B-8DA3-F772431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algn="r"/>
            <a:r>
              <a:rPr lang="fr-CH" dirty="0" err="1" smtClean="0"/>
              <a:t>REsults</a:t>
            </a:r>
            <a:endParaRPr lang="fr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:lc="http://schemas.openxmlformats.org/drawingml/2006/lockedCanvas" xmlns="" id="{2CC4C497-612F-4F01-816A-B1D2376F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045" y="430826"/>
            <a:ext cx="7891027" cy="5996348"/>
          </a:xfrm>
          <a:prstGeom prst="rect">
            <a:avLst/>
          </a:prstGeom>
        </p:spPr>
      </p:pic>
      <p:pic>
        <p:nvPicPr>
          <p:cNvPr id="9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:lc="http://schemas.openxmlformats.org/drawingml/2006/lockedCanvas" xmlns="" id="{D6411E1E-7F83-4E3C-A239-099FB93DA5D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07" y="1059187"/>
            <a:ext cx="5850538" cy="435133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2351E1DC-BC28-441B-8DA3-F7724310796E}"/>
              </a:ext>
            </a:extLst>
          </p:cNvPr>
          <p:cNvSpPr txBox="1">
            <a:spLocks/>
          </p:cNvSpPr>
          <p:nvPr/>
        </p:nvSpPr>
        <p:spPr>
          <a:xfrm>
            <a:off x="1405128" y="5680415"/>
            <a:ext cx="10172700" cy="1493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H" sz="3600" dirty="0" err="1" smtClean="0"/>
              <a:t>Prediction</a:t>
            </a:r>
            <a:r>
              <a:rPr lang="fr-CH" sz="3600" dirty="0" smtClean="0"/>
              <a:t> of flow rate 3 </a:t>
            </a:r>
            <a:r>
              <a:rPr lang="fr-CH" sz="3600" dirty="0" err="1" smtClean="0"/>
              <a:t>hours</a:t>
            </a:r>
            <a:r>
              <a:rPr lang="fr-CH" sz="3600" dirty="0" smtClean="0"/>
              <a:t> </a:t>
            </a:r>
            <a:r>
              <a:rPr lang="fr-CH" sz="3600" dirty="0" err="1" smtClean="0"/>
              <a:t>earlier</a:t>
            </a:r>
            <a:endParaRPr lang="fr-CH" sz="3600" dirty="0" smtClean="0"/>
          </a:p>
          <a:p>
            <a:pPr algn="r"/>
            <a:r>
              <a:rPr lang="fr-CH" sz="3000" dirty="0" smtClean="0"/>
              <a:t>~95% </a:t>
            </a:r>
            <a:r>
              <a:rPr lang="fr-CH" sz="3000" dirty="0" err="1" smtClean="0"/>
              <a:t>accuracy</a:t>
            </a:r>
            <a:r>
              <a:rPr lang="fr-CH" sz="3000" dirty="0" smtClean="0"/>
              <a:t> </a:t>
            </a:r>
            <a:r>
              <a:rPr lang="fr-CH" sz="3000" dirty="0" err="1" smtClean="0"/>
              <a:t>thoughout</a:t>
            </a:r>
            <a:r>
              <a:rPr lang="fr-CH" sz="3000" dirty="0" smtClean="0"/>
              <a:t> the </a:t>
            </a:r>
            <a:r>
              <a:rPr lang="fr-CH" sz="3000" dirty="0" err="1" smtClean="0"/>
              <a:t>day</a:t>
            </a:r>
            <a:endParaRPr lang="fr-CH" sz="3000" dirty="0"/>
          </a:p>
        </p:txBody>
      </p:sp>
    </p:spTree>
    <p:extLst>
      <p:ext uri="{BB962C8B-B14F-4D97-AF65-F5344CB8AC3E}">
        <p14:creationId xmlns:p14="http://schemas.microsoft.com/office/powerpoint/2010/main" val="20406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DA7DE7-BED2-47BC-95C5-6E142C0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 </a:t>
            </a:r>
            <a:r>
              <a:rPr lang="fr-CH" dirty="0" err="1"/>
              <a:t>Reminder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 err="1"/>
              <a:t>Predict</a:t>
            </a:r>
            <a:r>
              <a:rPr lang="fr-CH" dirty="0"/>
              <a:t> Water Flow Rate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15C5C36-D646-410E-B714-CDF2FD674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Actuellement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560E267-1B82-4ADB-ACB5-8A6C2F225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dirty="0"/>
              <a:t>Achat et Vente d’électricité pas précis</a:t>
            </a:r>
          </a:p>
          <a:p>
            <a:r>
              <a:rPr lang="fr-CH" dirty="0"/>
              <a:t>Vider les réservoirs si grand débit annoncé</a:t>
            </a:r>
          </a:p>
          <a:p>
            <a:r>
              <a:rPr lang="fr-CH" dirty="0"/>
              <a:t>Températures et somme des débits</a:t>
            </a:r>
          </a:p>
          <a:p>
            <a:r>
              <a:rPr lang="fr-CH" dirty="0"/>
              <a:t>Pas précis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A844FCA5-2B9F-43A3-A9BD-AA0CBC76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Objectifs escomptés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276B5964-0E57-476C-B3A6-D98455D8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3453598"/>
          </a:xfrm>
        </p:spPr>
        <p:txBody>
          <a:bodyPr>
            <a:normAutofit/>
          </a:bodyPr>
          <a:lstStyle/>
          <a:p>
            <a:r>
              <a:rPr lang="fr-CH" dirty="0"/>
              <a:t>Prédiction + précise à court terme</a:t>
            </a:r>
          </a:p>
          <a:p>
            <a:r>
              <a:rPr lang="fr-CH" dirty="0"/>
              <a:t>Max fin d’après-midi</a:t>
            </a:r>
          </a:p>
          <a:p>
            <a:r>
              <a:rPr lang="fr-CH" dirty="0"/>
              <a:t>Min du matin</a:t>
            </a:r>
          </a:p>
          <a:p>
            <a:endParaRPr lang="fr-CH" dirty="0"/>
          </a:p>
          <a:p>
            <a:r>
              <a:rPr lang="fr-CH" dirty="0"/>
              <a:t>Succès</a:t>
            </a:r>
          </a:p>
          <a:p>
            <a:pPr lvl="1"/>
            <a:r>
              <a:rPr lang="fr-CH" dirty="0"/>
              <a:t>Autre modèle que l’actuel</a:t>
            </a:r>
          </a:p>
          <a:p>
            <a:pPr lvl="1"/>
            <a:r>
              <a:rPr lang="fr-CH" dirty="0"/>
              <a:t>En moyenne &lt; 5% erreur</a:t>
            </a:r>
          </a:p>
          <a:p>
            <a:pPr lvl="1"/>
            <a:r>
              <a:rPr lang="fr-CH" dirty="0"/>
              <a:t>Prédiction à &gt; 2h</a:t>
            </a:r>
          </a:p>
        </p:txBody>
      </p:sp>
    </p:spTree>
    <p:extLst>
      <p:ext uri="{BB962C8B-B14F-4D97-AF65-F5344CB8AC3E}">
        <p14:creationId xmlns:p14="http://schemas.microsoft.com/office/powerpoint/2010/main" val="151426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D84172-3429-48FB-9A5C-83437F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  <a:br>
              <a:rPr lang="fr-CH" dirty="0"/>
            </a:b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E4DDACF-4EEB-4EDA-B2FC-D45533AC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endParaRPr lang="fr-CH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F6C60569-63B8-4B97-8DF2-C93442168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Débits</a:t>
            </a:r>
          </a:p>
          <a:p>
            <a:endParaRPr lang="fr-CH" dirty="0"/>
          </a:p>
          <a:p>
            <a:r>
              <a:rPr lang="fr-CH" dirty="0"/>
              <a:t>Température</a:t>
            </a:r>
          </a:p>
          <a:p>
            <a:r>
              <a:rPr lang="fr-CH" dirty="0"/>
              <a:t>Pluie</a:t>
            </a:r>
          </a:p>
          <a:p>
            <a:r>
              <a:rPr lang="fr-CH" dirty="0"/>
              <a:t>Soleil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20AFF0E8-EE9F-4F99-A249-11F9C6C29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157DE079-E262-4443-8580-099AF76F22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78440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194</TotalTime>
  <Words>205</Words>
  <Application>Microsoft Office PowerPoint</Application>
  <PresentationFormat>Custom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Flow Rate Forecasting</vt:lpstr>
      <vt:lpstr>Challenge: Prédiction débit</vt:lpstr>
      <vt:lpstr>PowerPoint Presentation</vt:lpstr>
      <vt:lpstr>PowerPoint Presentation</vt:lpstr>
      <vt:lpstr>PowerPoint Presentation</vt:lpstr>
      <vt:lpstr>PowerPoint Presentation</vt:lpstr>
      <vt:lpstr>REsults</vt:lpstr>
      <vt:lpstr>Challenge Reminder: Predict Water Flow Rate</vt:lpstr>
      <vt:lpstr>Analyse </vt:lpstr>
      <vt:lpstr>Conception Regression et 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Rate Forecasting</dc:title>
  <dc:creator>Camilo pineda serna</dc:creator>
  <cp:lastModifiedBy>Benjamin Gaudin</cp:lastModifiedBy>
  <cp:revision>24</cp:revision>
  <dcterms:created xsi:type="dcterms:W3CDTF">2019-11-16T11:41:07Z</dcterms:created>
  <dcterms:modified xsi:type="dcterms:W3CDTF">2019-11-16T15:05:29Z</dcterms:modified>
</cp:coreProperties>
</file>