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2" r:id="rId5"/>
    <p:sldId id="263" r:id="rId6"/>
    <p:sldId id="261" r:id="rId7"/>
    <p:sldId id="259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59" d="100"/>
          <a:sy n="59" d="100"/>
        </p:scale>
        <p:origin x="94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D9D30-D917-4E0E-81FD-1125D3C2DA65}" type="datetimeFigureOut">
              <a:rPr lang="fr-CH" smtClean="0"/>
              <a:t>16.11.2019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436CA-4D1D-4FDC-8AD6-FF95FFB01B5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38548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Actuellement:</a:t>
            </a:r>
          </a:p>
          <a:p>
            <a:pPr marL="171450" indent="-171450">
              <a:buFontTx/>
              <a:buChar char="-"/>
            </a:pPr>
            <a:r>
              <a:rPr lang="fr-CH" dirty="0"/>
              <a:t>Pas précis court terme (2 h)</a:t>
            </a:r>
          </a:p>
          <a:p>
            <a:pPr marL="171450" indent="-171450">
              <a:buFontTx/>
              <a:buChar char="-"/>
            </a:pPr>
            <a:r>
              <a:rPr lang="fr-CH" dirty="0"/>
              <a:t>Acceptable long terme (24 h)</a:t>
            </a:r>
          </a:p>
          <a:p>
            <a:pPr marL="171450" indent="-171450">
              <a:buFontTx/>
              <a:buChar char="-"/>
            </a:pPr>
            <a:r>
              <a:rPr lang="fr-CH" dirty="0"/>
              <a:t>D’après températures altitudes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436CA-4D1D-4FDC-8AD6-FF95FFB01B5B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122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92CC6-3420-4F71-88F1-3A6A3F7178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Flow Rate </a:t>
            </a:r>
            <a:r>
              <a:rPr lang="fr-CH" dirty="0" err="1"/>
              <a:t>Forecasting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FFFA0D-0E94-417B-B539-57C7AE9963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7303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DA7DE7-BED2-47BC-95C5-6E142C03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Challenge:</a:t>
            </a:r>
            <a:br>
              <a:rPr lang="fr-CH" dirty="0"/>
            </a:br>
            <a:r>
              <a:rPr lang="fr-CH" dirty="0"/>
              <a:t>Prédiction débit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15C5C36-D646-410E-B714-CDF2FD674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Actuellement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60E267-1B82-4ADB-ACB5-8A6C2F225C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CH" dirty="0"/>
              <a:t>Température et débits</a:t>
            </a:r>
          </a:p>
          <a:p>
            <a:r>
              <a:rPr lang="fr-CH" dirty="0"/>
              <a:t>Prévision grossière</a:t>
            </a:r>
          </a:p>
          <a:p>
            <a:r>
              <a:rPr lang="fr-CH" dirty="0"/>
              <a:t>Inexacte à court terme (50%)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844FCA5-2B9F-43A3-A9BD-AA0CBC76D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H" dirty="0"/>
              <a:t>Objectifs escomptés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76B5964-0E57-476C-B3A6-D98455D84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3453598"/>
          </a:xfrm>
        </p:spPr>
        <p:txBody>
          <a:bodyPr>
            <a:normAutofit/>
          </a:bodyPr>
          <a:lstStyle/>
          <a:p>
            <a:r>
              <a:rPr lang="fr-CH" dirty="0"/>
              <a:t>Court terme précis</a:t>
            </a:r>
          </a:p>
          <a:p>
            <a:r>
              <a:rPr lang="fr-CH" dirty="0"/>
              <a:t>Max fin d’après-midi - Min du matin</a:t>
            </a:r>
          </a:p>
          <a:p>
            <a:r>
              <a:rPr lang="fr-CH" b="1" dirty="0"/>
              <a:t>Réduire commande électricité</a:t>
            </a:r>
          </a:p>
          <a:p>
            <a:endParaRPr lang="fr-CH" dirty="0"/>
          </a:p>
          <a:p>
            <a:r>
              <a:rPr lang="fr-CH" dirty="0"/>
              <a:t>Succès</a:t>
            </a:r>
          </a:p>
          <a:p>
            <a:pPr lvl="1"/>
            <a:r>
              <a:rPr lang="fr-CH" dirty="0"/>
              <a:t>Meilleur modèle</a:t>
            </a:r>
          </a:p>
          <a:p>
            <a:pPr lvl="1"/>
            <a:r>
              <a:rPr lang="fr-CH" dirty="0"/>
              <a:t>En moyenne &lt; 5% erreur</a:t>
            </a:r>
          </a:p>
          <a:p>
            <a:pPr lvl="1"/>
            <a:r>
              <a:rPr lang="fr-CH" dirty="0"/>
              <a:t>Prédiction </a:t>
            </a:r>
          </a:p>
        </p:txBody>
      </p:sp>
      <p:pic>
        <p:nvPicPr>
          <p:cNvPr id="9" name="Graphique 8" descr="Montagnes">
            <a:extLst>
              <a:ext uri="{FF2B5EF4-FFF2-40B4-BE49-F238E27FC236}">
                <a16:creationId xmlns:a16="http://schemas.microsoft.com/office/drawing/2014/main" id="{969C0BFE-F844-4BA3-8518-521B0969E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3520" y="3975905"/>
            <a:ext cx="3032760" cy="3032760"/>
          </a:xfrm>
          <a:prstGeom prst="rect">
            <a:avLst/>
          </a:prstGeom>
        </p:spPr>
      </p:pic>
      <p:pic>
        <p:nvPicPr>
          <p:cNvPr id="11" name="Graphique 10" descr="Thermomètre">
            <a:extLst>
              <a:ext uri="{FF2B5EF4-FFF2-40B4-BE49-F238E27FC236}">
                <a16:creationId xmlns:a16="http://schemas.microsoft.com/office/drawing/2014/main" id="{8297485B-1F96-4FFE-B76F-C661E9F6E3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20240" y="4407301"/>
            <a:ext cx="566821" cy="566821"/>
          </a:xfrm>
          <a:prstGeom prst="rect">
            <a:avLst/>
          </a:prstGeom>
        </p:spPr>
      </p:pic>
      <p:pic>
        <p:nvPicPr>
          <p:cNvPr id="13" name="Graphique 12" descr="Thermomètre">
            <a:extLst>
              <a:ext uri="{FF2B5EF4-FFF2-40B4-BE49-F238E27FC236}">
                <a16:creationId xmlns:a16="http://schemas.microsoft.com/office/drawing/2014/main" id="{A842C66D-6B08-4AB2-A410-5671E54D33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2000" y="5795879"/>
            <a:ext cx="566821" cy="566821"/>
          </a:xfrm>
          <a:prstGeom prst="rect">
            <a:avLst/>
          </a:prstGeom>
        </p:spPr>
      </p:pic>
      <p:pic>
        <p:nvPicPr>
          <p:cNvPr id="14" name="Graphique 13" descr="Thermomètre">
            <a:extLst>
              <a:ext uri="{FF2B5EF4-FFF2-40B4-BE49-F238E27FC236}">
                <a16:creationId xmlns:a16="http://schemas.microsoft.com/office/drawing/2014/main" id="{9B18519B-2859-46E4-ACA6-A8AD7CDC07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06040" y="5415619"/>
            <a:ext cx="566821" cy="56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00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 30" descr="Une image contenant homme&#10;&#10;Description générée automatiquement">
            <a:extLst>
              <a:ext uri="{FF2B5EF4-FFF2-40B4-BE49-F238E27FC236}">
                <a16:creationId xmlns:a16="http://schemas.microsoft.com/office/drawing/2014/main" id="{29F65028-DF03-4867-BB29-18F61390D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393"/>
            <a:ext cx="8937959" cy="664760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51E1DC-BC28-441B-8DA3-F77243107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28" y="381000"/>
            <a:ext cx="10602104" cy="1493517"/>
          </a:xfrm>
        </p:spPr>
        <p:txBody>
          <a:bodyPr/>
          <a:lstStyle/>
          <a:p>
            <a:pPr algn="r"/>
            <a:r>
              <a:rPr lang="fr-CH" dirty="0"/>
              <a:t>Résultats</a:t>
            </a:r>
            <a:br>
              <a:rPr lang="fr-CH" dirty="0"/>
            </a:br>
            <a:r>
              <a:rPr lang="fr-CH" dirty="0"/>
              <a:t>précédents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68515F3-357D-4BBF-A9FD-C0F5D3B7194D}"/>
              </a:ext>
            </a:extLst>
          </p:cNvPr>
          <p:cNvSpPr txBox="1"/>
          <p:nvPr/>
        </p:nvSpPr>
        <p:spPr>
          <a:xfrm>
            <a:off x="9038804" y="2597543"/>
            <a:ext cx="261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température</a:t>
            </a:r>
          </a:p>
        </p:txBody>
      </p:sp>
    </p:spTree>
    <p:extLst>
      <p:ext uri="{BB962C8B-B14F-4D97-AF65-F5344CB8AC3E}">
        <p14:creationId xmlns:p14="http://schemas.microsoft.com/office/powerpoint/2010/main" val="65769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51E1DC-BC28-441B-8DA3-F77243107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pPr algn="r"/>
            <a:r>
              <a:rPr lang="fr-CH" dirty="0"/>
              <a:t>Résultats</a:t>
            </a:r>
          </a:p>
        </p:txBody>
      </p:sp>
    </p:spTree>
    <p:extLst>
      <p:ext uri="{BB962C8B-B14F-4D97-AF65-F5344CB8AC3E}">
        <p14:creationId xmlns:p14="http://schemas.microsoft.com/office/powerpoint/2010/main" val="1457647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51E1DC-BC28-441B-8DA3-F77243107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pPr algn="r"/>
            <a:r>
              <a:rPr lang="fr-CH" dirty="0"/>
              <a:t>Résultats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6C970A2-00C7-4A7D-A5C4-E686B66CD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65" b="89931" l="8971" r="92260">
                        <a14:foregroundMark x1="12313" y1="12847" x2="12313" y2="12847"/>
                        <a14:foregroundMark x1="13456" y1="79630" x2="12049" y2="79630"/>
                        <a14:foregroundMark x1="12577" y1="14815" x2="14072" y2="38426"/>
                        <a14:foregroundMark x1="14072" y1="38426" x2="12577" y2="78588"/>
                        <a14:foregroundMark x1="11522" y1="16551" x2="10818" y2="83565"/>
                        <a14:foregroundMark x1="10202" y1="13310" x2="8707" y2="77894"/>
                        <a14:foregroundMark x1="8707" y1="77894" x2="10642" y2="85185"/>
                        <a14:foregroundMark x1="10642" y1="85185" x2="46790" y2="86806"/>
                        <a14:foregroundMark x1="46790" y1="86806" x2="57696" y2="86574"/>
                        <a14:foregroundMark x1="57696" y1="86574" x2="72911" y2="86574"/>
                        <a14:foregroundMark x1="72911" y1="86574" x2="92084" y2="81944"/>
                        <a14:foregroundMark x1="89798" y1="84259" x2="10114" y2="87153"/>
                        <a14:foregroundMark x1="10554" y1="12153" x2="26737" y2="9259"/>
                        <a14:foregroundMark x1="26737" y1="9259" x2="32454" y2="9259"/>
                        <a14:foregroundMark x1="32454" y1="9259" x2="49780" y2="8565"/>
                        <a14:foregroundMark x1="49780" y1="8565" x2="90237" y2="12269"/>
                        <a14:foregroundMark x1="91733" y1="11806" x2="90853" y2="83449"/>
                        <a14:foregroundMark x1="91557" y1="12731" x2="81091" y2="11574"/>
                        <a14:foregroundMark x1="77573" y1="9606" x2="91117" y2="11921"/>
                        <a14:foregroundMark x1="91117" y1="11921" x2="91821" y2="13194"/>
                        <a14:foregroundMark x1="8971" y1="17245" x2="9499" y2="52778"/>
                        <a14:foregroundMark x1="79859" y1="85301" x2="72296" y2="85764"/>
                        <a14:foregroundMark x1="11346" y1="87269" x2="25154" y2="87616"/>
                        <a14:foregroundMark x1="25154" y1="87616" x2="31574" y2="87384"/>
                        <a14:foregroundMark x1="31574" y1="87384" x2="37291" y2="87616"/>
                        <a14:foregroundMark x1="37291" y1="87616" x2="43536" y2="87037"/>
                        <a14:foregroundMark x1="43536" y1="87037" x2="62181" y2="87037"/>
                        <a14:foregroundMark x1="62181" y1="87037" x2="81091" y2="85764"/>
                        <a14:foregroundMark x1="81091" y1="85764" x2="81354" y2="85764"/>
                        <a14:foregroundMark x1="76165" y1="86574" x2="73527" y2="87963"/>
                        <a14:foregroundMark x1="89710" y1="10648" x2="92260" y2="13426"/>
                        <a14:foregroundMark x1="77661" y1="86690" x2="70624" y2="87963"/>
                        <a14:foregroundMark x1="68426" y1="87963" x2="62005" y2="879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426" y="491771"/>
            <a:ext cx="9138414" cy="6944231"/>
          </a:xfrm>
          <a:prstGeom prst="rect">
            <a:avLst/>
          </a:prstGeom>
        </p:spPr>
      </p:pic>
      <p:pic>
        <p:nvPicPr>
          <p:cNvPr id="16" name="Image 1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30D18C5-5268-45DB-B754-11C5BFE47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914" y="1252723"/>
            <a:ext cx="5852172" cy="4352553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77E22C2-7E09-4370-A370-19AC14EB8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9914" y="1402723"/>
            <a:ext cx="5852172" cy="4352553"/>
          </a:xfrm>
          <a:prstGeom prst="rect">
            <a:avLst/>
          </a:prstGeom>
        </p:spPr>
      </p:pic>
      <p:pic>
        <p:nvPicPr>
          <p:cNvPr id="24" name="Image 2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A44EFB0-8CC6-4DFA-93B4-B6F3ABE383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7808" y="898926"/>
            <a:ext cx="7516383" cy="5660147"/>
          </a:xfrm>
          <a:prstGeom prst="rect">
            <a:avLst/>
          </a:prstGeom>
        </p:spPr>
      </p:pic>
      <p:pic>
        <p:nvPicPr>
          <p:cNvPr id="31" name="Image 30" descr="Une image contenant homme&#10;&#10;Description générée automatiquement">
            <a:extLst>
              <a:ext uri="{FF2B5EF4-FFF2-40B4-BE49-F238E27FC236}">
                <a16:creationId xmlns:a16="http://schemas.microsoft.com/office/drawing/2014/main" id="{29F65028-DF03-4867-BB29-18F61390DA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9914" y="1702723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7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DA7DE7-BED2-47BC-95C5-6E142C03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Challenge </a:t>
            </a:r>
            <a:r>
              <a:rPr lang="fr-CH" dirty="0" err="1"/>
              <a:t>Reminder</a:t>
            </a:r>
            <a:r>
              <a:rPr lang="fr-CH" dirty="0"/>
              <a:t>:</a:t>
            </a:r>
            <a:br>
              <a:rPr lang="fr-CH" dirty="0"/>
            </a:br>
            <a:r>
              <a:rPr lang="fr-CH" dirty="0" err="1"/>
              <a:t>Predict</a:t>
            </a:r>
            <a:r>
              <a:rPr lang="fr-CH" dirty="0"/>
              <a:t> Water Flow Rate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15C5C36-D646-410E-B714-CDF2FD674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Actuellement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60E267-1B82-4ADB-ACB5-8A6C2F225C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CH" dirty="0"/>
              <a:t>Achat et Vente d’électricité pas précis</a:t>
            </a:r>
          </a:p>
          <a:p>
            <a:r>
              <a:rPr lang="fr-CH" dirty="0"/>
              <a:t>Vider les réservoirs si grand débit annoncé</a:t>
            </a:r>
          </a:p>
          <a:p>
            <a:r>
              <a:rPr lang="fr-CH" dirty="0"/>
              <a:t>Températures et somme des débits</a:t>
            </a:r>
          </a:p>
          <a:p>
            <a:r>
              <a:rPr lang="fr-CH" dirty="0"/>
              <a:t>Pas précis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844FCA5-2B9F-43A3-A9BD-AA0CBC76D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H" dirty="0"/>
              <a:t>Objectifs escomptés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76B5964-0E57-476C-B3A6-D98455D84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3453598"/>
          </a:xfrm>
        </p:spPr>
        <p:txBody>
          <a:bodyPr>
            <a:normAutofit/>
          </a:bodyPr>
          <a:lstStyle/>
          <a:p>
            <a:r>
              <a:rPr lang="fr-CH" dirty="0"/>
              <a:t>Prédiction + précise à court terme</a:t>
            </a:r>
          </a:p>
          <a:p>
            <a:r>
              <a:rPr lang="fr-CH" dirty="0"/>
              <a:t>Max fin d’après-midi</a:t>
            </a:r>
          </a:p>
          <a:p>
            <a:r>
              <a:rPr lang="fr-CH" dirty="0"/>
              <a:t>Min du matin</a:t>
            </a:r>
          </a:p>
          <a:p>
            <a:endParaRPr lang="fr-CH" dirty="0"/>
          </a:p>
          <a:p>
            <a:r>
              <a:rPr lang="fr-CH" dirty="0"/>
              <a:t>Succès</a:t>
            </a:r>
          </a:p>
          <a:p>
            <a:pPr lvl="1"/>
            <a:r>
              <a:rPr lang="fr-CH" dirty="0"/>
              <a:t>Autre modèle que l’actuel</a:t>
            </a:r>
          </a:p>
          <a:p>
            <a:pPr lvl="1"/>
            <a:r>
              <a:rPr lang="fr-CH" dirty="0"/>
              <a:t>En moyenne &lt; 5% erreur</a:t>
            </a:r>
          </a:p>
          <a:p>
            <a:pPr lvl="1"/>
            <a:r>
              <a:rPr lang="fr-CH" dirty="0"/>
              <a:t>Prédiction à &gt; 2h</a:t>
            </a:r>
          </a:p>
        </p:txBody>
      </p:sp>
    </p:spTree>
    <p:extLst>
      <p:ext uri="{BB962C8B-B14F-4D97-AF65-F5344CB8AC3E}">
        <p14:creationId xmlns:p14="http://schemas.microsoft.com/office/powerpoint/2010/main" val="1514264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D84172-3429-48FB-9A5C-83437F94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</a:t>
            </a:r>
            <a:br>
              <a:rPr lang="fr-CH" dirty="0"/>
            </a:br>
            <a:endParaRPr lang="fr-CH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4DDACF-4EEB-4EDA-B2FC-D45533ACE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Dataset</a:t>
            </a:r>
            <a:endParaRPr lang="fr-CH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6C60569-63B8-4B97-8DF2-C934421682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H" dirty="0"/>
              <a:t>Débits</a:t>
            </a:r>
          </a:p>
          <a:p>
            <a:endParaRPr lang="fr-CH" dirty="0"/>
          </a:p>
          <a:p>
            <a:r>
              <a:rPr lang="fr-CH" dirty="0"/>
              <a:t>Température</a:t>
            </a:r>
          </a:p>
          <a:p>
            <a:r>
              <a:rPr lang="fr-CH" dirty="0"/>
              <a:t>Pluie</a:t>
            </a:r>
          </a:p>
          <a:p>
            <a:r>
              <a:rPr lang="fr-CH" dirty="0"/>
              <a:t>Soleil</a:t>
            </a:r>
          </a:p>
          <a:p>
            <a:endParaRPr lang="fr-CH" dirty="0"/>
          </a:p>
          <a:p>
            <a:endParaRPr lang="fr-CH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0AFF0E8-EE9F-4F99-A249-11F9C6C29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157DE079-E262-4443-8580-099AF76F225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7844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E5AC17-0E60-4FFF-9578-7FE07DA0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Conception</a:t>
            </a:r>
            <a:br>
              <a:rPr lang="fr-CH" dirty="0"/>
            </a:br>
            <a:r>
              <a:rPr lang="fr-CH" dirty="0" err="1"/>
              <a:t>Regression</a:t>
            </a:r>
            <a:r>
              <a:rPr lang="fr-CH" dirty="0"/>
              <a:t> et Machine Learning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6E3FAC6-2A1D-4805-B8E4-5B1691D88E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Regression</a:t>
            </a:r>
            <a:endParaRPr lang="fr-CH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0CF11E-AD12-482B-BDDE-B50196AF4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3567898"/>
          </a:xfrm>
        </p:spPr>
        <p:txBody>
          <a:bodyPr>
            <a:normAutofit lnSpcReduction="10000"/>
          </a:bodyPr>
          <a:lstStyle/>
          <a:p>
            <a:r>
              <a:rPr lang="fr-CH" dirty="0"/>
              <a:t>Régression linéaire (MCO)</a:t>
            </a:r>
          </a:p>
          <a:p>
            <a:r>
              <a:rPr lang="fr-CH" dirty="0"/>
              <a:t>Inputs</a:t>
            </a:r>
          </a:p>
          <a:p>
            <a:pPr lvl="1"/>
            <a:r>
              <a:rPr lang="fr-CH" dirty="0"/>
              <a:t>Débits</a:t>
            </a:r>
          </a:p>
          <a:p>
            <a:pPr lvl="1"/>
            <a:r>
              <a:rPr lang="fr-CH" dirty="0"/>
              <a:t>Température courante</a:t>
            </a:r>
          </a:p>
          <a:p>
            <a:pPr lvl="1"/>
            <a:r>
              <a:rPr lang="fr-CH" dirty="0"/>
              <a:t>Pluie + 5 jours précédents</a:t>
            </a:r>
          </a:p>
          <a:p>
            <a:pPr lvl="1"/>
            <a:r>
              <a:rPr lang="fr-CH" dirty="0"/>
              <a:t>Soleil ~ Heure</a:t>
            </a:r>
          </a:p>
          <a:p>
            <a:pPr lvl="1"/>
            <a:r>
              <a:rPr lang="fr-CH" dirty="0"/>
              <a:t>Mois courant</a:t>
            </a:r>
          </a:p>
          <a:p>
            <a:r>
              <a:rPr lang="fr-CH" dirty="0"/>
              <a:t>Output</a:t>
            </a:r>
          </a:p>
          <a:p>
            <a:pPr lvl="1"/>
            <a:r>
              <a:rPr lang="fr-CH" dirty="0"/>
              <a:t>Débits futurs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073CAD3-7F50-4337-8CC6-323BEE93B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H" dirty="0"/>
              <a:t>Machine Learning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CF6C482-E4F2-44F8-80BE-AF450BF95A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fr-CH" dirty="0"/>
              <a:t>Réseau de neurones (CNN)</a:t>
            </a:r>
          </a:p>
          <a:p>
            <a:r>
              <a:rPr lang="fr-CH" dirty="0"/>
              <a:t>Inputs</a:t>
            </a:r>
          </a:p>
          <a:p>
            <a:pPr lvl="1"/>
            <a:r>
              <a:rPr lang="fr-CH" dirty="0"/>
              <a:t>Débits 3 derniers jours flottant : modèle</a:t>
            </a:r>
          </a:p>
          <a:p>
            <a:pPr lvl="1"/>
            <a:r>
              <a:rPr lang="fr-CH" dirty="0"/>
              <a:t>Température</a:t>
            </a:r>
          </a:p>
          <a:p>
            <a:pPr lvl="1"/>
            <a:r>
              <a:rPr lang="fr-CH" dirty="0"/>
              <a:t>Pluie</a:t>
            </a:r>
          </a:p>
          <a:p>
            <a:r>
              <a:rPr lang="fr-CH" dirty="0"/>
              <a:t>Output</a:t>
            </a:r>
          </a:p>
          <a:p>
            <a:pPr lvl="1"/>
            <a:r>
              <a:rPr lang="fr-CH" dirty="0"/>
              <a:t>¼ h de prédiction</a:t>
            </a:r>
          </a:p>
        </p:txBody>
      </p:sp>
    </p:spTree>
    <p:extLst>
      <p:ext uri="{BB962C8B-B14F-4D97-AF65-F5344CB8AC3E}">
        <p14:creationId xmlns:p14="http://schemas.microsoft.com/office/powerpoint/2010/main" val="118257094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152</TotalTime>
  <Words>190</Words>
  <Application>Microsoft Office PowerPoint</Application>
  <PresentationFormat>Grand écran</PresentationFormat>
  <Paragraphs>65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Impact</vt:lpstr>
      <vt:lpstr>Badge</vt:lpstr>
      <vt:lpstr>Flow Rate Forecasting</vt:lpstr>
      <vt:lpstr>Challenge: Prédiction débit</vt:lpstr>
      <vt:lpstr>Résultats précédents</vt:lpstr>
      <vt:lpstr>Résultats</vt:lpstr>
      <vt:lpstr>Résultats</vt:lpstr>
      <vt:lpstr>Challenge Reminder: Predict Water Flow Rate</vt:lpstr>
      <vt:lpstr>Analyse </vt:lpstr>
      <vt:lpstr>Conception Regression et 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Rate Forecasting</dc:title>
  <dc:creator>Camilo pineda serna</dc:creator>
  <cp:lastModifiedBy>Camilo pineda serna</cp:lastModifiedBy>
  <cp:revision>20</cp:revision>
  <dcterms:created xsi:type="dcterms:W3CDTF">2019-11-16T11:41:07Z</dcterms:created>
  <dcterms:modified xsi:type="dcterms:W3CDTF">2019-11-16T14:16:24Z</dcterms:modified>
</cp:coreProperties>
</file>