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7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223B"/>
    <a:srgbClr val="00BBE5"/>
    <a:srgbClr val="EFF0E8"/>
    <a:srgbClr val="5EC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ANATHAMIRISDASILVA\Downloads\case\base_modelo_final_case_ne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[base_modelo_final_case_neon.csv]Graphs!Tabela dinâmica17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Graphs!$A$4:$A$85</c:f>
              <c:strCache>
                <c:ptCount val="81"/>
                <c:pt idx="0">
                  <c:v>10000</c:v>
                </c:pt>
                <c:pt idx="1">
                  <c:v>16000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327680</c:v>
                </c:pt>
                <c:pt idx="34">
                  <c:v>330000</c:v>
                </c:pt>
                <c:pt idx="35">
                  <c:v>340000</c:v>
                </c:pt>
                <c:pt idx="36">
                  <c:v>350000</c:v>
                </c:pt>
                <c:pt idx="37">
                  <c:v>360000</c:v>
                </c:pt>
                <c:pt idx="38">
                  <c:v>370000</c:v>
                </c:pt>
                <c:pt idx="39">
                  <c:v>380000</c:v>
                </c:pt>
                <c:pt idx="40">
                  <c:v>390000</c:v>
                </c:pt>
                <c:pt idx="41">
                  <c:v>400000</c:v>
                </c:pt>
                <c:pt idx="42">
                  <c:v>410000</c:v>
                </c:pt>
                <c:pt idx="43">
                  <c:v>420000</c:v>
                </c:pt>
                <c:pt idx="44">
                  <c:v>430000</c:v>
                </c:pt>
                <c:pt idx="45">
                  <c:v>440000</c:v>
                </c:pt>
                <c:pt idx="46">
                  <c:v>450000</c:v>
                </c:pt>
                <c:pt idx="47">
                  <c:v>460000</c:v>
                </c:pt>
                <c:pt idx="48">
                  <c:v>470000</c:v>
                </c:pt>
                <c:pt idx="49">
                  <c:v>480000</c:v>
                </c:pt>
                <c:pt idx="50">
                  <c:v>490000</c:v>
                </c:pt>
                <c:pt idx="51">
                  <c:v>500000</c:v>
                </c:pt>
                <c:pt idx="52">
                  <c:v>510000</c:v>
                </c:pt>
                <c:pt idx="53">
                  <c:v>520000</c:v>
                </c:pt>
                <c:pt idx="54">
                  <c:v>530000</c:v>
                </c:pt>
                <c:pt idx="55">
                  <c:v>540000</c:v>
                </c:pt>
                <c:pt idx="56">
                  <c:v>550000</c:v>
                </c:pt>
                <c:pt idx="57">
                  <c:v>560000</c:v>
                </c:pt>
                <c:pt idx="58">
                  <c:v>570000</c:v>
                </c:pt>
                <c:pt idx="59">
                  <c:v>580000</c:v>
                </c:pt>
                <c:pt idx="60">
                  <c:v>590000</c:v>
                </c:pt>
                <c:pt idx="61">
                  <c:v>600000</c:v>
                </c:pt>
                <c:pt idx="62">
                  <c:v>610000</c:v>
                </c:pt>
                <c:pt idx="63">
                  <c:v>620000</c:v>
                </c:pt>
                <c:pt idx="64">
                  <c:v>630000</c:v>
                </c:pt>
                <c:pt idx="65">
                  <c:v>640000</c:v>
                </c:pt>
                <c:pt idx="66">
                  <c:v>650000</c:v>
                </c:pt>
                <c:pt idx="67">
                  <c:v>660000</c:v>
                </c:pt>
                <c:pt idx="68">
                  <c:v>670000</c:v>
                </c:pt>
                <c:pt idx="69">
                  <c:v>680000</c:v>
                </c:pt>
                <c:pt idx="70">
                  <c:v>690000</c:v>
                </c:pt>
                <c:pt idx="71">
                  <c:v>700000</c:v>
                </c:pt>
                <c:pt idx="72">
                  <c:v>710000</c:v>
                </c:pt>
                <c:pt idx="73">
                  <c:v>720000</c:v>
                </c:pt>
                <c:pt idx="74">
                  <c:v>730000</c:v>
                </c:pt>
                <c:pt idx="75">
                  <c:v>740000</c:v>
                </c:pt>
                <c:pt idx="76">
                  <c:v>750000</c:v>
                </c:pt>
                <c:pt idx="77">
                  <c:v>760000</c:v>
                </c:pt>
                <c:pt idx="78">
                  <c:v>780000</c:v>
                </c:pt>
                <c:pt idx="79">
                  <c:v>800000</c:v>
                </c:pt>
                <c:pt idx="80">
                  <c:v>1000000</c:v>
                </c:pt>
              </c:strCache>
            </c:strRef>
          </c:cat>
          <c:val>
            <c:numRef>
              <c:f>Graphs!$B$4:$B$85</c:f>
              <c:numCache>
                <c:formatCode>General</c:formatCode>
                <c:ptCount val="81"/>
                <c:pt idx="0">
                  <c:v>493</c:v>
                </c:pt>
                <c:pt idx="1">
                  <c:v>2</c:v>
                </c:pt>
                <c:pt idx="2">
                  <c:v>1976</c:v>
                </c:pt>
                <c:pt idx="3">
                  <c:v>1610</c:v>
                </c:pt>
                <c:pt idx="4">
                  <c:v>230</c:v>
                </c:pt>
                <c:pt idx="5">
                  <c:v>3365</c:v>
                </c:pt>
                <c:pt idx="6">
                  <c:v>825</c:v>
                </c:pt>
                <c:pt idx="7">
                  <c:v>731</c:v>
                </c:pt>
                <c:pt idx="8">
                  <c:v>1567</c:v>
                </c:pt>
                <c:pt idx="9">
                  <c:v>651</c:v>
                </c:pt>
                <c:pt idx="10">
                  <c:v>1048</c:v>
                </c:pt>
                <c:pt idx="11">
                  <c:v>588</c:v>
                </c:pt>
                <c:pt idx="12">
                  <c:v>726</c:v>
                </c:pt>
                <c:pt idx="13">
                  <c:v>729</c:v>
                </c:pt>
                <c:pt idx="14">
                  <c:v>749</c:v>
                </c:pt>
                <c:pt idx="15">
                  <c:v>1110</c:v>
                </c:pt>
                <c:pt idx="16">
                  <c:v>694</c:v>
                </c:pt>
                <c:pt idx="17">
                  <c:v>532</c:v>
                </c:pt>
                <c:pt idx="18">
                  <c:v>995</c:v>
                </c:pt>
                <c:pt idx="19">
                  <c:v>229</c:v>
                </c:pt>
                <c:pt idx="20">
                  <c:v>1528</c:v>
                </c:pt>
                <c:pt idx="21">
                  <c:v>730</c:v>
                </c:pt>
                <c:pt idx="22">
                  <c:v>469</c:v>
                </c:pt>
                <c:pt idx="23">
                  <c:v>737</c:v>
                </c:pt>
                <c:pt idx="24">
                  <c:v>619</c:v>
                </c:pt>
                <c:pt idx="25">
                  <c:v>350</c:v>
                </c:pt>
                <c:pt idx="26">
                  <c:v>521</c:v>
                </c:pt>
                <c:pt idx="27">
                  <c:v>238</c:v>
                </c:pt>
                <c:pt idx="28">
                  <c:v>493</c:v>
                </c:pt>
                <c:pt idx="29">
                  <c:v>348</c:v>
                </c:pt>
                <c:pt idx="30">
                  <c:v>554</c:v>
                </c:pt>
                <c:pt idx="31">
                  <c:v>272</c:v>
                </c:pt>
                <c:pt idx="32">
                  <c:v>312</c:v>
                </c:pt>
                <c:pt idx="33">
                  <c:v>1</c:v>
                </c:pt>
                <c:pt idx="34">
                  <c:v>173</c:v>
                </c:pt>
                <c:pt idx="35">
                  <c:v>217</c:v>
                </c:pt>
                <c:pt idx="36">
                  <c:v>231</c:v>
                </c:pt>
                <c:pt idx="37">
                  <c:v>881</c:v>
                </c:pt>
                <c:pt idx="38">
                  <c:v>71</c:v>
                </c:pt>
                <c:pt idx="39">
                  <c:v>156</c:v>
                </c:pt>
                <c:pt idx="40">
                  <c:v>174</c:v>
                </c:pt>
                <c:pt idx="41">
                  <c:v>271</c:v>
                </c:pt>
                <c:pt idx="42">
                  <c:v>78</c:v>
                </c:pt>
                <c:pt idx="43">
                  <c:v>168</c:v>
                </c:pt>
                <c:pt idx="44">
                  <c:v>83</c:v>
                </c:pt>
                <c:pt idx="45">
                  <c:v>83</c:v>
                </c:pt>
                <c:pt idx="46">
                  <c:v>161</c:v>
                </c:pt>
                <c:pt idx="47">
                  <c:v>80</c:v>
                </c:pt>
                <c:pt idx="48">
                  <c:v>80</c:v>
                </c:pt>
                <c:pt idx="49">
                  <c:v>79</c:v>
                </c:pt>
                <c:pt idx="50">
                  <c:v>64</c:v>
                </c:pt>
                <c:pt idx="51">
                  <c:v>722</c:v>
                </c:pt>
                <c:pt idx="52">
                  <c:v>19</c:v>
                </c:pt>
                <c:pt idx="53">
                  <c:v>20</c:v>
                </c:pt>
                <c:pt idx="54">
                  <c:v>10</c:v>
                </c:pt>
                <c:pt idx="55">
                  <c:v>6</c:v>
                </c:pt>
                <c:pt idx="56">
                  <c:v>21</c:v>
                </c:pt>
                <c:pt idx="57">
                  <c:v>10</c:v>
                </c:pt>
                <c:pt idx="58">
                  <c:v>8</c:v>
                </c:pt>
                <c:pt idx="59">
                  <c:v>11</c:v>
                </c:pt>
                <c:pt idx="60">
                  <c:v>6</c:v>
                </c:pt>
                <c:pt idx="61">
                  <c:v>16</c:v>
                </c:pt>
                <c:pt idx="62">
                  <c:v>11</c:v>
                </c:pt>
                <c:pt idx="63">
                  <c:v>9</c:v>
                </c:pt>
                <c:pt idx="64">
                  <c:v>7</c:v>
                </c:pt>
                <c:pt idx="65">
                  <c:v>7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4</c:v>
                </c:pt>
                <c:pt idx="70">
                  <c:v>1</c:v>
                </c:pt>
                <c:pt idx="71">
                  <c:v>8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4</c:v>
                </c:pt>
                <c:pt idx="77">
                  <c:v>1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D-49E2-A5E7-7F19B8A70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76023424"/>
        <c:axId val="1087462400"/>
      </c:barChart>
      <c:catAx>
        <c:axId val="4760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7462400"/>
        <c:crosses val="autoZero"/>
        <c:auto val="1"/>
        <c:lblAlgn val="ctr"/>
        <c:lblOffset val="100"/>
        <c:noMultiLvlLbl val="0"/>
      </c:catAx>
      <c:valAx>
        <c:axId val="10874624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602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BC9C-F627-6791-9799-CCCBD9F2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61C2D-C971-C069-9579-505BB1B8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AA1E9-E600-BD51-104C-59C7A345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5C0C3-D111-9919-F326-59C6515B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0F3E4-80F5-D8D0-8F60-61F4DA3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5C76-6FF9-C1BD-FF4B-4CD3B380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C32DFE-8FA0-B958-CA54-5C7CDC8D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3FDD5-FA6B-2746-B4F0-4E36FA60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874F3-1BFB-6353-73DD-C51D1932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846E2-29FB-9FA0-B7B3-61D3759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B1233A-826B-032A-7D54-D8B1B4E26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1EDD0-7B98-9255-7583-DF521E78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57496-1600-8962-8B9E-E21F92F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9422E-7699-BB42-A706-111BBE8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53286-CB40-31DB-6732-7A28EAAE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D68E-1386-B6B5-7BAA-CFA9AE5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AB345-06FA-AECE-0A93-DF747EAF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73E97-AE57-D1BF-92F7-89D75AF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E68C1-F107-2E80-7C82-A484D212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09577-83CB-92E4-C1CF-ED60DFA3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491A-E720-058D-D9DD-9890B607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23EA3-E2BE-BEFB-EAC2-07050CA0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5F595-27C8-8B42-28F8-66873895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F0C5-3DB7-1831-025A-6678017E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F0065-B4D5-55DC-FDE6-DA2F9EE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38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7193-3621-9A23-9E37-C9F0AE8B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D1E04-4040-08DC-9302-D140DCCC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83091-DB79-B2CF-3069-10F72E74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B2F0D-04E0-5347-F6F8-58D02797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E1FB1-CED3-3307-EE82-0F9A974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5133C-4AB5-F7D5-1CBC-CDDD250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A86D-EB63-B5CC-FB14-14D5BDB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5EEF69-EB52-5D28-5774-CD6AE6B7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41643-8FA4-3FA2-0991-74ED0229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355ED2-771D-4A64-2356-84F194A17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601D51-B492-FDA1-F2CE-5BE26AFE4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62DD10-578A-B458-966D-CB205A48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720A23-4DB1-3316-8C9B-FA435949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DE8CCD-CEF0-0BD0-7DB4-A0FC0DE9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09132-1461-38D0-A875-4B1BE53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CD4A70-3065-EBD2-52CB-DDEC849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063E1D-45F8-D2DD-1D43-8A39C874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1EDBE1-0AFB-5C0D-4BE1-0E1E5D0B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9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A4035D-E87A-8962-05EB-D48518B2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D552A7-758D-1238-F84F-2A3EC06F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33396B-B109-EA5F-0F8E-CC4FB20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0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4513-1B92-B544-A036-7B732E5F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372CD-6541-5E91-9873-76380839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B1E0A-BF38-0809-AF2D-2A23B189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DFB29-457E-9FA8-ABB7-2C3987A5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22664-BA55-34DD-B1F3-FB4B2840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321499-EB15-5833-BC64-41C34EF4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1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8DC5F-FAB5-1E05-CEEB-05243252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B5C950-E5F9-FA83-132A-E68107882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1CC462-6087-CBCF-7C6C-1CD9095B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6899C-4286-E143-87A9-62484C70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CECC4-9003-773D-0684-D5129E92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A9B15-9C24-52DD-C670-20563A4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F982E8-0398-E91F-B22A-544F33B9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F0649-080B-7ED4-2926-01F31684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05093-2C8F-C65A-A2CF-9DA892476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EECC-18F6-4466-AE6E-CDABEA379370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0DB41-CA25-4192-BB97-F7A65ABB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E5661-81C1-0614-4FBC-543818FD9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2427-B32F-413A-90E2-53490373B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anathamiris/case_ne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9.xml"/><Relationship Id="rId4" Type="http://schemas.openxmlformats.org/officeDocument/2006/relationships/image" Target="../media/image6.sv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emf"/><Relationship Id="rId5" Type="http://schemas.openxmlformats.org/officeDocument/2006/relationships/image" Target="../media/image7.png"/><Relationship Id="rId10" Type="http://schemas.openxmlformats.org/officeDocument/2006/relationships/slide" Target="slide9.xml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A279FB1-14A0-9C27-2F1F-BEB62549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02525" cy="6858000"/>
          </a:xfrm>
          <a:prstGeom prst="rect">
            <a:avLst/>
          </a:prstGeom>
          <a:solidFill>
            <a:srgbClr val="00BBE5"/>
          </a:solidFill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D573F03-9EB3-0D18-CF85-E16491C28D90}"/>
              </a:ext>
            </a:extLst>
          </p:cNvPr>
          <p:cNvSpPr/>
          <p:nvPr/>
        </p:nvSpPr>
        <p:spPr>
          <a:xfrm>
            <a:off x="9112100" y="0"/>
            <a:ext cx="3079899" cy="6858000"/>
          </a:xfrm>
          <a:prstGeom prst="rect">
            <a:avLst/>
          </a:prstGeom>
          <a:solidFill>
            <a:schemeClr val="bg1"/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40A9B-18FE-DB45-9C78-6AFA312A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88" y="1620060"/>
            <a:ext cx="8633638" cy="2622332"/>
          </a:xfrm>
        </p:spPr>
        <p:txBody>
          <a:bodyPr anchor="ctr">
            <a:normAutofit/>
          </a:bodyPr>
          <a:lstStyle/>
          <a:p>
            <a:r>
              <a:rPr lang="pt-BR" sz="6600" dirty="0" err="1">
                <a:solidFill>
                  <a:srgbClr val="EFF0E8"/>
                </a:solidFill>
              </a:rPr>
              <a:t>Credit</a:t>
            </a:r>
            <a:r>
              <a:rPr lang="pt-BR" sz="6600" dirty="0">
                <a:solidFill>
                  <a:srgbClr val="EFF0E8"/>
                </a:solidFill>
              </a:rPr>
              <a:t> Card Model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1AA04-2618-B319-F2EC-9026BDAF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6515"/>
            <a:ext cx="8952614" cy="411753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solidFill>
                  <a:srgbClr val="EFF0E8"/>
                </a:solidFill>
              </a:rPr>
              <a:t>Esecutive</a:t>
            </a:r>
            <a:r>
              <a:rPr lang="pt-BR" dirty="0">
                <a:solidFill>
                  <a:srgbClr val="EFF0E8"/>
                </a:solidFill>
              </a:rPr>
              <a:t> </a:t>
            </a:r>
            <a:r>
              <a:rPr lang="pt-BR" dirty="0" err="1">
                <a:solidFill>
                  <a:srgbClr val="EFF0E8"/>
                </a:solidFill>
              </a:rPr>
              <a:t>summary</a:t>
            </a:r>
            <a:endParaRPr lang="pt-BR" dirty="0">
              <a:solidFill>
                <a:srgbClr val="EFF0E8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600ABE-0167-F086-D71F-3ADCB267FFF8}"/>
              </a:ext>
            </a:extLst>
          </p:cNvPr>
          <p:cNvSpPr txBox="1"/>
          <p:nvPr/>
        </p:nvSpPr>
        <p:spPr>
          <a:xfrm>
            <a:off x="10699897" y="6334780"/>
            <a:ext cx="149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BBE5"/>
                </a:solidFill>
              </a:rPr>
              <a:t>November</a:t>
            </a:r>
            <a:r>
              <a:rPr lang="pt-BR" sz="1400" dirty="0">
                <a:solidFill>
                  <a:srgbClr val="00BBE5"/>
                </a:solidFill>
              </a:rPr>
              <a:t>, 2023</a:t>
            </a:r>
          </a:p>
          <a:p>
            <a:r>
              <a:rPr lang="pt-BR" sz="1400" dirty="0">
                <a:solidFill>
                  <a:srgbClr val="00BBE5"/>
                </a:solidFill>
              </a:rPr>
              <a:t>Luana de Oliveira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30510C-111B-C7BE-B8D8-BC2BD2019CD8}"/>
              </a:ext>
            </a:extLst>
          </p:cNvPr>
          <p:cNvSpPr txBox="1"/>
          <p:nvPr/>
        </p:nvSpPr>
        <p:spPr>
          <a:xfrm>
            <a:off x="9112101" y="4585496"/>
            <a:ext cx="2961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Access complete </a:t>
            </a:r>
            <a:r>
              <a:rPr lang="pt-BR" sz="1400" dirty="0" err="1"/>
              <a:t>documentation</a:t>
            </a:r>
            <a:r>
              <a:rPr lang="pt-BR" sz="1400" dirty="0"/>
              <a:t>, click </a:t>
            </a:r>
            <a:r>
              <a:rPr lang="pt-BR" sz="1400" dirty="0" err="1"/>
              <a:t>here</a:t>
            </a:r>
            <a:r>
              <a:rPr lang="pt-BR" sz="1400" dirty="0"/>
              <a:t>: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>
                <a:hlinkClick r:id="rId3"/>
              </a:rPr>
              <a:t>https://github.com/Luanathamiris/case_neon</a:t>
            </a:r>
            <a:endParaRPr lang="pt-BR" sz="1400" dirty="0"/>
          </a:p>
        </p:txBody>
      </p:sp>
      <p:pic>
        <p:nvPicPr>
          <p:cNvPr id="7" name="Gráfico 6" descr="Gesto de toque duplo com preenchimento sólido">
            <a:extLst>
              <a:ext uri="{FF2B5EF4-FFF2-40B4-BE49-F238E27FC236}">
                <a16:creationId xmlns:a16="http://schemas.microsoft.com/office/drawing/2014/main" id="{D73A117A-440D-5C3D-F609-1D082B359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1189" y="5354736"/>
            <a:ext cx="460118" cy="4601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8B4E16-35C7-F1C9-1779-126AFA3DD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821" y="259291"/>
            <a:ext cx="2464815" cy="843662"/>
          </a:xfrm>
          <a:prstGeom prst="rect">
            <a:avLst/>
          </a:prstGeom>
          <a:solidFill>
            <a:srgbClr val="EFF0E8"/>
          </a:solidFill>
        </p:spPr>
      </p:pic>
    </p:spTree>
    <p:extLst>
      <p:ext uri="{BB962C8B-B14F-4D97-AF65-F5344CB8AC3E}">
        <p14:creationId xmlns:p14="http://schemas.microsoft.com/office/powerpoint/2010/main" val="91716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57;ge1992c9bbb_1_393">
            <a:extLst>
              <a:ext uri="{FF2B5EF4-FFF2-40B4-BE49-F238E27FC236}">
                <a16:creationId xmlns:a16="http://schemas.microsoft.com/office/drawing/2014/main" id="{4B1D3BF8-731C-E174-64AF-64669BF6384A}"/>
              </a:ext>
            </a:extLst>
          </p:cNvPr>
          <p:cNvSpPr/>
          <p:nvPr/>
        </p:nvSpPr>
        <p:spPr>
          <a:xfrm>
            <a:off x="75311" y="1205458"/>
            <a:ext cx="11902150" cy="549058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1095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pt-BR" sz="3600" b="1" dirty="0">
                <a:solidFill>
                  <a:srgbClr val="002060"/>
                </a:solidFill>
              </a:rPr>
              <a:t> –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Shap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673288-2972-5832-2A10-0849A27A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27" y="1392932"/>
            <a:ext cx="872611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Refinements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857;ge1992c9bbb_1_393">
            <a:extLst>
              <a:ext uri="{FF2B5EF4-FFF2-40B4-BE49-F238E27FC236}">
                <a16:creationId xmlns:a16="http://schemas.microsoft.com/office/drawing/2014/main" id="{E939B3C3-4C8F-58DE-90D4-B0263659BBC1}"/>
              </a:ext>
            </a:extLst>
          </p:cNvPr>
          <p:cNvSpPr/>
          <p:nvPr/>
        </p:nvSpPr>
        <p:spPr>
          <a:xfrm>
            <a:off x="138221" y="1314525"/>
            <a:ext cx="11706447" cy="5263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this is a case with a naturally shorter development time, some premises were established in order to illustrate a possible solution, even if this, for the model in question, is not the one that will generate better performance;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understood that there are more robust techniques, both in the selection process and in the development of the model, but due to a trade-off we chose to follow the path presented;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Tests with a range of harvests different from those presented could be tested to improve the model, as well as separate a sample from the data set for validation, in addition to the harvests destined for the OOT;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the modeling process is circular, all steps could be redone with adjustments based on the previous result to improve the next performance;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is sufficient evidence to conclude that the model needs refinement to a production-ready version;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noteworthy that the main objective of this presentation was to portray the entire process of developing a model and how the results can be presented and analyzed.</a:t>
            </a:r>
            <a:endParaRPr lang="pt-BR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3B32E4-9799-72D9-6D0C-D08034E14828}"/>
              </a:ext>
            </a:extLst>
          </p:cNvPr>
          <p:cNvSpPr txBox="1"/>
          <p:nvPr/>
        </p:nvSpPr>
        <p:spPr>
          <a:xfrm>
            <a:off x="10463935" y="620830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Thanks</a:t>
            </a:r>
            <a:r>
              <a:rPr lang="pt-BR" dirty="0">
                <a:solidFill>
                  <a:srgbClr val="00206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661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F7E0CD-D86E-342F-CB4A-6E18A29300BB}"/>
              </a:ext>
            </a:extLst>
          </p:cNvPr>
          <p:cNvSpPr txBox="1"/>
          <p:nvPr/>
        </p:nvSpPr>
        <p:spPr>
          <a:xfrm>
            <a:off x="744887" y="24947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Base </a:t>
            </a:r>
            <a:r>
              <a:rPr lang="pt-BR" i="1" dirty="0" err="1"/>
              <a:t>preparation</a:t>
            </a:r>
            <a:endParaRPr lang="x-none" i="1" dirty="0"/>
          </a:p>
        </p:txBody>
      </p:sp>
      <p:pic>
        <p:nvPicPr>
          <p:cNvPr id="8" name="Gráfico 7" descr="Tabela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34F12AC5-B682-1916-5B9E-59A1FACE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563" y="1666953"/>
            <a:ext cx="914400" cy="914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A1BCA2-E5B8-2F46-2860-07821F10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19" y="1655167"/>
            <a:ext cx="929101" cy="92910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8FC4DC3-DFED-6E5D-23CE-83BE8A74B2D1}"/>
              </a:ext>
            </a:extLst>
          </p:cNvPr>
          <p:cNvSpPr/>
          <p:nvPr/>
        </p:nvSpPr>
        <p:spPr>
          <a:xfrm>
            <a:off x="255339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23B"/>
              </a:solidFill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95B6CB0-F1A0-67F7-2D26-9EACA2C70016}"/>
              </a:ext>
            </a:extLst>
          </p:cNvPr>
          <p:cNvSpPr/>
          <p:nvPr/>
        </p:nvSpPr>
        <p:spPr>
          <a:xfrm>
            <a:off x="541506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C7AF02DC-DBFE-9404-D12D-85413162B2A2}"/>
              </a:ext>
            </a:extLst>
          </p:cNvPr>
          <p:cNvSpPr txBox="1"/>
          <p:nvPr/>
        </p:nvSpPr>
        <p:spPr>
          <a:xfrm>
            <a:off x="3074525" y="2627293"/>
            <a:ext cx="202491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Data </a:t>
            </a:r>
            <a:r>
              <a:rPr lang="pt-BR" i="1" dirty="0" err="1"/>
              <a:t>processing</a:t>
            </a:r>
            <a:endParaRPr lang="pt-BR" i="1" dirty="0"/>
          </a:p>
          <a:p>
            <a:pPr algn="ctr"/>
            <a:r>
              <a:rPr lang="pt-BR" sz="1100" i="1" dirty="0"/>
              <a:t>+ </a:t>
            </a:r>
            <a:r>
              <a:rPr lang="pt-BR" sz="1100" i="1" dirty="0" err="1"/>
              <a:t>Analysis</a:t>
            </a:r>
            <a:r>
              <a:rPr lang="pt-BR" sz="1100" i="1" dirty="0"/>
              <a:t> </a:t>
            </a:r>
            <a:r>
              <a:rPr lang="pt-BR" sz="1100" i="1" dirty="0" err="1"/>
              <a:t>of</a:t>
            </a:r>
            <a:r>
              <a:rPr lang="pt-BR" sz="1100" i="1" dirty="0"/>
              <a:t> </a:t>
            </a:r>
            <a:r>
              <a:rPr lang="pt-BR" sz="1100" i="1" dirty="0" err="1"/>
              <a:t>quality</a:t>
            </a:r>
            <a:r>
              <a:rPr lang="pt-BR" sz="1100" i="1" dirty="0"/>
              <a:t> </a:t>
            </a:r>
            <a:r>
              <a:rPr lang="pt-BR" sz="1100" i="1" dirty="0" err="1"/>
              <a:t>information</a:t>
            </a:r>
            <a:endParaRPr lang="pt-BR" sz="1100" i="1" dirty="0"/>
          </a:p>
          <a:p>
            <a:pPr algn="ctr"/>
            <a:endParaRPr lang="x-none" i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E1942B21-6143-0AF9-65B4-EF8349BEF976}"/>
              </a:ext>
            </a:extLst>
          </p:cNvPr>
          <p:cNvSpPr txBox="1"/>
          <p:nvPr/>
        </p:nvSpPr>
        <p:spPr>
          <a:xfrm>
            <a:off x="8822421" y="2625522"/>
            <a:ext cx="312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Importance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i="1" dirty="0"/>
              <a:t> 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variables</a:t>
            </a:r>
            <a:endParaRPr lang="pt-BR" i="1" dirty="0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E44FF9F2-B6B6-F3E7-B064-BD3691B1540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10027093" y="1665403"/>
            <a:ext cx="718982" cy="718982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02AA3F1-DF95-37AC-530D-B8A15D114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105" y="1632023"/>
            <a:ext cx="947671" cy="947671"/>
          </a:xfrm>
          <a:prstGeom prst="rect">
            <a:avLst/>
          </a:prstGeom>
        </p:spPr>
      </p:pic>
      <p:sp>
        <p:nvSpPr>
          <p:cNvPr id="16" name="TextBox 36">
            <a:extLst>
              <a:ext uri="{FF2B5EF4-FFF2-40B4-BE49-F238E27FC236}">
                <a16:creationId xmlns:a16="http://schemas.microsoft.com/office/drawing/2014/main" id="{113C217B-725D-309E-5373-600B44447B7D}"/>
              </a:ext>
            </a:extLst>
          </p:cNvPr>
          <p:cNvSpPr txBox="1"/>
          <p:nvPr/>
        </p:nvSpPr>
        <p:spPr>
          <a:xfrm>
            <a:off x="5948984" y="2610592"/>
            <a:ext cx="27217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i="1" dirty="0"/>
              <a:t>Experiment</a:t>
            </a:r>
            <a:r>
              <a:rPr lang="pt-BR" i="1" dirty="0"/>
              <a:t>s</a:t>
            </a:r>
            <a:endParaRPr lang="x-none" i="1" dirty="0"/>
          </a:p>
          <a:p>
            <a:pPr algn="ctr"/>
            <a:r>
              <a:rPr lang="en-US" sz="1050" i="1" dirty="0"/>
              <a:t>Finding the best combination of technical parameters that results in the best model</a:t>
            </a:r>
            <a:endParaRPr lang="x-none" sz="1050" i="1" dirty="0"/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1E79C955-5A1B-965C-4A47-C28A1EF28997}"/>
              </a:ext>
            </a:extLst>
          </p:cNvPr>
          <p:cNvSpPr txBox="1"/>
          <p:nvPr/>
        </p:nvSpPr>
        <p:spPr>
          <a:xfrm>
            <a:off x="1886738" y="4786422"/>
            <a:ext cx="2432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Model </a:t>
            </a:r>
            <a:r>
              <a:rPr lang="pt-BR" i="1" dirty="0" err="1"/>
              <a:t>Discrimination</a:t>
            </a:r>
            <a:r>
              <a:rPr lang="x-none" sz="800" dirty="0"/>
              <a:t>KS, AUC, etc.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800" dirty="0"/>
              <a:t>Analysis by decile: ordering, stability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Score </a:t>
            </a:r>
            <a:r>
              <a:rPr lang="pt-BR" sz="800" dirty="0" err="1"/>
              <a:t>distribution</a:t>
            </a:r>
            <a:endParaRPr lang="x-none" sz="800" dirty="0"/>
          </a:p>
        </p:txBody>
      </p:sp>
      <p:pic>
        <p:nvPicPr>
          <p:cNvPr id="18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9751DF48-A0F8-2DE1-7D60-39BFF918CF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95" y="3559112"/>
            <a:ext cx="1244193" cy="1244193"/>
          </a:xfrm>
          <a:prstGeom prst="rect">
            <a:avLst/>
          </a:prstGeom>
        </p:spPr>
      </p:pic>
      <p:pic>
        <p:nvPicPr>
          <p:cNvPr id="19" name="Gráfico 18" descr="Documento estrutura de tópicos">
            <a:extLst>
              <a:ext uri="{FF2B5EF4-FFF2-40B4-BE49-F238E27FC236}">
                <a16:creationId xmlns:a16="http://schemas.microsoft.com/office/drawing/2014/main" id="{7922CFE7-7A62-B54B-46D4-EADA1E251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31957" y="3872022"/>
            <a:ext cx="914400" cy="914400"/>
          </a:xfrm>
          <a:prstGeom prst="rect">
            <a:avLst/>
          </a:prstGeom>
        </p:spPr>
      </p:pic>
      <p:pic>
        <p:nvPicPr>
          <p:cNvPr id="20" name="Picture 105">
            <a:extLst>
              <a:ext uri="{FF2B5EF4-FFF2-40B4-BE49-F238E27FC236}">
                <a16:creationId xmlns:a16="http://schemas.microsoft.com/office/drawing/2014/main" id="{CE73A7AC-8E0B-3607-79A9-A96698118FF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5684346" y="3742855"/>
            <a:ext cx="1044000" cy="104400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17AEA16-D97C-657D-76DB-BCFC9DDFCD96}"/>
              </a:ext>
            </a:extLst>
          </p:cNvPr>
          <p:cNvSpPr/>
          <p:nvPr/>
        </p:nvSpPr>
        <p:spPr>
          <a:xfrm>
            <a:off x="8474204" y="2041242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8572CC6-E817-9D3F-0E73-12657080B1FE}"/>
              </a:ext>
            </a:extLst>
          </p:cNvPr>
          <p:cNvSpPr/>
          <p:nvPr/>
        </p:nvSpPr>
        <p:spPr>
          <a:xfrm>
            <a:off x="1429877" y="4181208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E2B79AA-5FBF-A3A5-8A09-6330BAD62E0B}"/>
              </a:ext>
            </a:extLst>
          </p:cNvPr>
          <p:cNvSpPr/>
          <p:nvPr/>
        </p:nvSpPr>
        <p:spPr>
          <a:xfrm>
            <a:off x="4413813" y="4186422"/>
            <a:ext cx="595901" cy="2568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7ECBBB96-D958-CAE5-B553-DF8122E5EF4A}"/>
              </a:ext>
            </a:extLst>
          </p:cNvPr>
          <p:cNvSpPr txBox="1"/>
          <p:nvPr/>
        </p:nvSpPr>
        <p:spPr>
          <a:xfrm>
            <a:off x="5091428" y="4879875"/>
            <a:ext cx="243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Usage Assessment by the Policy team</a:t>
            </a:r>
            <a:endParaRPr lang="x-none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C633953-281C-C5FA-D608-5279F50A2786}"/>
              </a:ext>
            </a:extLst>
          </p:cNvPr>
          <p:cNvSpPr/>
          <p:nvPr/>
        </p:nvSpPr>
        <p:spPr>
          <a:xfrm>
            <a:off x="7627624" y="4217678"/>
            <a:ext cx="595901" cy="2568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B971F73A-2910-6313-BC5C-6DF82A71159B}"/>
              </a:ext>
            </a:extLst>
          </p:cNvPr>
          <p:cNvSpPr txBox="1"/>
          <p:nvPr/>
        </p:nvSpPr>
        <p:spPr>
          <a:xfrm>
            <a:off x="8296118" y="4870330"/>
            <a:ext cx="243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>
                <a:solidFill>
                  <a:schemeClr val="bg1">
                    <a:lumMod val="65000"/>
                  </a:schemeClr>
                </a:solidFill>
              </a:rPr>
              <a:t>Documentation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pt-BR" i="1" dirty="0" err="1">
                <a:solidFill>
                  <a:schemeClr val="bg1">
                    <a:lumMod val="65000"/>
                  </a:schemeClr>
                </a:solidFill>
              </a:rPr>
              <a:t>Process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 Automation</a:t>
            </a:r>
            <a:endParaRPr lang="x-none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B10BFF-0334-F3B6-B2C8-CD4BF3148C66}"/>
              </a:ext>
            </a:extLst>
          </p:cNvPr>
          <p:cNvSpPr/>
          <p:nvPr/>
        </p:nvSpPr>
        <p:spPr>
          <a:xfrm>
            <a:off x="724064" y="1487837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1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5FAB513-8824-B777-F7B6-D7726274168B}"/>
              </a:ext>
            </a:extLst>
          </p:cNvPr>
          <p:cNvSpPr/>
          <p:nvPr/>
        </p:nvSpPr>
        <p:spPr>
          <a:xfrm>
            <a:off x="3193508" y="147372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2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AE3FCFF-7C2D-9153-E30F-2923BEF1064D}"/>
              </a:ext>
            </a:extLst>
          </p:cNvPr>
          <p:cNvSpPr/>
          <p:nvPr/>
        </p:nvSpPr>
        <p:spPr>
          <a:xfrm>
            <a:off x="6417900" y="1463459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3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730AA80-1B5D-9989-EFD3-2035DEE7F0A0}"/>
              </a:ext>
            </a:extLst>
          </p:cNvPr>
          <p:cNvSpPr/>
          <p:nvPr/>
        </p:nvSpPr>
        <p:spPr>
          <a:xfrm>
            <a:off x="9416508" y="1403170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BBCBC9-6C6A-6421-C8FC-B077E964BE27}"/>
              </a:ext>
            </a:extLst>
          </p:cNvPr>
          <p:cNvSpPr/>
          <p:nvPr/>
        </p:nvSpPr>
        <p:spPr>
          <a:xfrm>
            <a:off x="2205731" y="349161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3FE1B4E-5340-3095-1EF2-ED6A42291E78}"/>
              </a:ext>
            </a:extLst>
          </p:cNvPr>
          <p:cNvSpPr/>
          <p:nvPr/>
        </p:nvSpPr>
        <p:spPr>
          <a:xfrm>
            <a:off x="5550064" y="3491615"/>
            <a:ext cx="310446" cy="31044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cs typeface="Arial"/>
              </a:rPr>
              <a:t>6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97FC5E8-D7FE-5D7B-9F10-1834D2367AE7}"/>
              </a:ext>
            </a:extLst>
          </p:cNvPr>
          <p:cNvSpPr/>
          <p:nvPr/>
        </p:nvSpPr>
        <p:spPr>
          <a:xfrm>
            <a:off x="8753286" y="3491615"/>
            <a:ext cx="310446" cy="31044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63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F7E0CD-D86E-342F-CB4A-6E18A29300BB}"/>
              </a:ext>
            </a:extLst>
          </p:cNvPr>
          <p:cNvSpPr txBox="1"/>
          <p:nvPr/>
        </p:nvSpPr>
        <p:spPr>
          <a:xfrm>
            <a:off x="744885" y="24947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Base </a:t>
            </a:r>
            <a:r>
              <a:rPr lang="pt-BR" i="1" dirty="0" err="1"/>
              <a:t>preparation</a:t>
            </a:r>
            <a:endParaRPr lang="x-none" i="1" dirty="0"/>
          </a:p>
        </p:txBody>
      </p:sp>
      <p:pic>
        <p:nvPicPr>
          <p:cNvPr id="8" name="Gráfico 7" descr="Tabela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34F12AC5-B682-1916-5B9E-59A1FACE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563" y="1666953"/>
            <a:ext cx="914400" cy="914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A1BCA2-E5B8-2F46-2860-07821F10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19" y="1655167"/>
            <a:ext cx="929101" cy="92910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8FC4DC3-DFED-6E5D-23CE-83BE8A74B2D1}"/>
              </a:ext>
            </a:extLst>
          </p:cNvPr>
          <p:cNvSpPr/>
          <p:nvPr/>
        </p:nvSpPr>
        <p:spPr>
          <a:xfrm>
            <a:off x="255339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C7AF02DC-DBFE-9404-D12D-85413162B2A2}"/>
              </a:ext>
            </a:extLst>
          </p:cNvPr>
          <p:cNvSpPr txBox="1"/>
          <p:nvPr/>
        </p:nvSpPr>
        <p:spPr>
          <a:xfrm>
            <a:off x="3074524" y="2627293"/>
            <a:ext cx="20249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Data </a:t>
            </a:r>
            <a:r>
              <a:rPr lang="pt-BR" i="1" dirty="0" err="1"/>
              <a:t>processing</a:t>
            </a:r>
            <a:endParaRPr lang="pt-BR" i="1" dirty="0"/>
          </a:p>
          <a:p>
            <a:pPr algn="ctr"/>
            <a:r>
              <a:rPr lang="pt-BR" sz="1100" i="1" dirty="0"/>
              <a:t>+ </a:t>
            </a:r>
            <a:r>
              <a:rPr lang="pt-BR" sz="1100" i="1" dirty="0" err="1"/>
              <a:t>Analysis</a:t>
            </a:r>
            <a:r>
              <a:rPr lang="pt-BR" sz="1100" i="1" dirty="0"/>
              <a:t> </a:t>
            </a:r>
            <a:r>
              <a:rPr lang="pt-BR" sz="1100" i="1" dirty="0" err="1"/>
              <a:t>of</a:t>
            </a:r>
            <a:r>
              <a:rPr lang="pt-BR" sz="1100" i="1" dirty="0"/>
              <a:t> </a:t>
            </a:r>
            <a:r>
              <a:rPr lang="pt-BR" sz="1100" i="1" dirty="0" err="1"/>
              <a:t>quality</a:t>
            </a:r>
            <a:r>
              <a:rPr lang="pt-BR" sz="1100" i="1" dirty="0"/>
              <a:t> </a:t>
            </a:r>
            <a:r>
              <a:rPr lang="pt-BR" sz="1100" i="1" dirty="0" err="1"/>
              <a:t>information</a:t>
            </a:r>
            <a:endParaRPr lang="pt-BR" sz="1100" i="1" dirty="0"/>
          </a:p>
          <a:p>
            <a:pPr algn="ctr"/>
            <a:endParaRPr lang="x-none" i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B10BFF-0334-F3B6-B2C8-CD4BF3148C66}"/>
              </a:ext>
            </a:extLst>
          </p:cNvPr>
          <p:cNvSpPr/>
          <p:nvPr/>
        </p:nvSpPr>
        <p:spPr>
          <a:xfrm>
            <a:off x="724064" y="1487837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1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5FAB513-8824-B777-F7B6-D7726274168B}"/>
              </a:ext>
            </a:extLst>
          </p:cNvPr>
          <p:cNvSpPr/>
          <p:nvPr/>
        </p:nvSpPr>
        <p:spPr>
          <a:xfrm>
            <a:off x="3193508" y="147372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2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A4B95F-89F1-912B-C829-50B511677EC6}"/>
              </a:ext>
            </a:extLst>
          </p:cNvPr>
          <p:cNvSpPr txBox="1"/>
          <p:nvPr/>
        </p:nvSpPr>
        <p:spPr>
          <a:xfrm>
            <a:off x="8814391" y="4231758"/>
            <a:ext cx="139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104 variáveis</a:t>
            </a:r>
          </a:p>
        </p:txBody>
      </p:sp>
      <p:sp>
        <p:nvSpPr>
          <p:cNvPr id="6" name="Onda 5">
            <a:extLst>
              <a:ext uri="{FF2B5EF4-FFF2-40B4-BE49-F238E27FC236}">
                <a16:creationId xmlns:a16="http://schemas.microsoft.com/office/drawing/2014/main" id="{D7BF8C4C-C4AF-03BA-1CCE-C33386CA505A}"/>
              </a:ext>
            </a:extLst>
          </p:cNvPr>
          <p:cNvSpPr/>
          <p:nvPr/>
        </p:nvSpPr>
        <p:spPr>
          <a:xfrm>
            <a:off x="8814391" y="4125887"/>
            <a:ext cx="1623184" cy="619496"/>
          </a:xfrm>
          <a:prstGeom prst="wav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996969-9B3F-C9B8-206C-C81C4490A383}"/>
              </a:ext>
            </a:extLst>
          </p:cNvPr>
          <p:cNvSpPr txBox="1"/>
          <p:nvPr/>
        </p:nvSpPr>
        <p:spPr>
          <a:xfrm>
            <a:off x="5135021" y="2958307"/>
            <a:ext cx="7442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&gt;=70% </a:t>
            </a:r>
            <a:r>
              <a:rPr lang="pt-BR" dirty="0" err="1"/>
              <a:t>missing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removed</a:t>
            </a:r>
            <a:r>
              <a:rPr lang="pt-BR" dirty="0"/>
              <a:t> (-3)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&lt;70%, </a:t>
            </a:r>
            <a:r>
              <a:rPr lang="pt-BR" dirty="0" err="1"/>
              <a:t>imputing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as a </a:t>
            </a:r>
            <a:r>
              <a:rPr lang="pt-BR" dirty="0" err="1"/>
              <a:t>criterion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(60% </a:t>
            </a:r>
            <a:r>
              <a:rPr lang="pt-BR" dirty="0" err="1"/>
              <a:t>and</a:t>
            </a:r>
            <a:r>
              <a:rPr lang="pt-BR" dirty="0"/>
              <a:t> 70%) (-24, -8);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Outlier </a:t>
            </a:r>
            <a:r>
              <a:rPr lang="pt-BR" dirty="0" err="1"/>
              <a:t>detection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Dummies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some </a:t>
            </a:r>
            <a:r>
              <a:rPr lang="pt-BR" dirty="0" err="1"/>
              <a:t>variables</a:t>
            </a:r>
            <a:r>
              <a:rPr lang="pt-BR" dirty="0"/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05997C-9B2A-8C9D-ACE6-2F7CBA0AB06F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304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57;ge1992c9bbb_1_393">
            <a:extLst>
              <a:ext uri="{FF2B5EF4-FFF2-40B4-BE49-F238E27FC236}">
                <a16:creationId xmlns:a16="http://schemas.microsoft.com/office/drawing/2014/main" id="{4820381D-92A6-199C-2750-9BBFFAB27920}"/>
              </a:ext>
            </a:extLst>
          </p:cNvPr>
          <p:cNvSpPr/>
          <p:nvPr/>
        </p:nvSpPr>
        <p:spPr>
          <a:xfrm>
            <a:off x="5629184" y="3405664"/>
            <a:ext cx="6258015" cy="33247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F7E0CD-D86E-342F-CB4A-6E18A29300BB}"/>
              </a:ext>
            </a:extLst>
          </p:cNvPr>
          <p:cNvSpPr txBox="1"/>
          <p:nvPr/>
        </p:nvSpPr>
        <p:spPr>
          <a:xfrm>
            <a:off x="744885" y="24947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Base </a:t>
            </a:r>
            <a:r>
              <a:rPr lang="pt-BR" i="1" dirty="0" err="1"/>
              <a:t>preparation</a:t>
            </a:r>
            <a:endParaRPr lang="x-none" i="1" dirty="0"/>
          </a:p>
        </p:txBody>
      </p:sp>
      <p:pic>
        <p:nvPicPr>
          <p:cNvPr id="8" name="Gráfico 7" descr="Tabela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34F12AC5-B682-1916-5B9E-59A1FACE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563" y="1666953"/>
            <a:ext cx="914400" cy="914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A1BCA2-E5B8-2F46-2860-07821F10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19" y="1655167"/>
            <a:ext cx="929101" cy="92910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8FC4DC3-DFED-6E5D-23CE-83BE8A74B2D1}"/>
              </a:ext>
            </a:extLst>
          </p:cNvPr>
          <p:cNvSpPr/>
          <p:nvPr/>
        </p:nvSpPr>
        <p:spPr>
          <a:xfrm>
            <a:off x="255339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95B6CB0-F1A0-67F7-2D26-9EACA2C70016}"/>
              </a:ext>
            </a:extLst>
          </p:cNvPr>
          <p:cNvSpPr/>
          <p:nvPr/>
        </p:nvSpPr>
        <p:spPr>
          <a:xfrm>
            <a:off x="541506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602AA3F1-DF95-37AC-530D-B8A15D114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105" y="1632023"/>
            <a:ext cx="947671" cy="9476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35B10BFF-0334-F3B6-B2C8-CD4BF3148C66}"/>
              </a:ext>
            </a:extLst>
          </p:cNvPr>
          <p:cNvSpPr/>
          <p:nvPr/>
        </p:nvSpPr>
        <p:spPr>
          <a:xfrm>
            <a:off x="724064" y="1487837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1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5FAB513-8824-B777-F7B6-D7726274168B}"/>
              </a:ext>
            </a:extLst>
          </p:cNvPr>
          <p:cNvSpPr/>
          <p:nvPr/>
        </p:nvSpPr>
        <p:spPr>
          <a:xfrm>
            <a:off x="3193508" y="147372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2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AE3FCFF-7C2D-9153-E30F-2923BEF1064D}"/>
              </a:ext>
            </a:extLst>
          </p:cNvPr>
          <p:cNvSpPr/>
          <p:nvPr/>
        </p:nvSpPr>
        <p:spPr>
          <a:xfrm>
            <a:off x="6417900" y="1463459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3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3DD6FA-59B5-A8D2-8E03-8057E841D9A7}"/>
              </a:ext>
            </a:extLst>
          </p:cNvPr>
          <p:cNvSpPr txBox="1"/>
          <p:nvPr/>
        </p:nvSpPr>
        <p:spPr>
          <a:xfrm>
            <a:off x="5821893" y="3429000"/>
            <a:ext cx="598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Variable </a:t>
            </a:r>
            <a:r>
              <a:rPr lang="pt-BR" dirty="0" err="1"/>
              <a:t>selection</a:t>
            </a:r>
            <a:r>
              <a:rPr lang="pt-BR" dirty="0"/>
              <a:t> – </a:t>
            </a:r>
            <a:r>
              <a:rPr lang="pt-BR" i="1" dirty="0" err="1"/>
              <a:t>Forward</a:t>
            </a:r>
            <a:r>
              <a:rPr lang="pt-BR" i="1" dirty="0"/>
              <a:t> </a:t>
            </a:r>
            <a:r>
              <a:rPr lang="pt-BR" sz="1400" dirty="0"/>
              <a:t>(</a:t>
            </a:r>
            <a:r>
              <a:rPr lang="pt-BR" sz="1400" dirty="0" err="1"/>
              <a:t>premise</a:t>
            </a:r>
            <a:r>
              <a:rPr lang="pt-BR" sz="1400" dirty="0"/>
              <a:t> – top 30);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techiniques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tested</a:t>
            </a:r>
            <a:r>
              <a:rPr lang="pt-BR" dirty="0"/>
              <a:t>: </a:t>
            </a: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,</a:t>
            </a:r>
          </a:p>
          <a:p>
            <a:pPr lvl="6"/>
            <a:r>
              <a:rPr lang="pt-BR" dirty="0"/>
              <a:t>         Random Forest  </a:t>
            </a:r>
            <a:r>
              <a:rPr lang="pt-BR" dirty="0" err="1"/>
              <a:t>and</a:t>
            </a:r>
            <a:r>
              <a:rPr lang="pt-BR" dirty="0"/>
              <a:t>,</a:t>
            </a:r>
          </a:p>
          <a:p>
            <a:pPr lvl="6"/>
            <a:r>
              <a:rPr lang="pt-BR" dirty="0"/>
              <a:t>         Super Vector </a:t>
            </a:r>
            <a:r>
              <a:rPr lang="pt-BR" dirty="0" err="1"/>
              <a:t>Machine</a:t>
            </a:r>
            <a:r>
              <a:rPr lang="pt-BR" dirty="0"/>
              <a:t>;</a:t>
            </a:r>
          </a:p>
          <a:p>
            <a:pPr lvl="6"/>
            <a:endParaRPr lang="pt-BR" sz="2400" dirty="0"/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B0CEFDA3-BD8E-8BAA-3CF1-F64D68ED3EFE}"/>
              </a:ext>
            </a:extLst>
          </p:cNvPr>
          <p:cNvCxnSpPr>
            <a:cxnSpLocks/>
          </p:cNvCxnSpPr>
          <p:nvPr/>
        </p:nvCxnSpPr>
        <p:spPr>
          <a:xfrm rot="5400000">
            <a:off x="7282315" y="4197659"/>
            <a:ext cx="615088" cy="473835"/>
          </a:xfrm>
          <a:prstGeom prst="bentConnector3">
            <a:avLst/>
          </a:prstGeom>
          <a:ln>
            <a:solidFill>
              <a:srgbClr val="0022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C46A6A8-939D-D4AC-8688-93D2687607F7}"/>
              </a:ext>
            </a:extLst>
          </p:cNvPr>
          <p:cNvCxnSpPr/>
          <p:nvPr/>
        </p:nvCxnSpPr>
        <p:spPr>
          <a:xfrm>
            <a:off x="7352940" y="4117758"/>
            <a:ext cx="860110" cy="0"/>
          </a:xfrm>
          <a:prstGeom prst="line">
            <a:avLst/>
          </a:prstGeom>
          <a:ln>
            <a:solidFill>
              <a:srgbClr val="002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7761825-6AC7-A04E-1DD5-AB17B9DF8777}"/>
              </a:ext>
            </a:extLst>
          </p:cNvPr>
          <p:cNvSpPr txBox="1"/>
          <p:nvPr/>
        </p:nvSpPr>
        <p:spPr>
          <a:xfrm>
            <a:off x="6214584" y="4998658"/>
            <a:ext cx="545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all these techniques, hyperparameter adjustment was performed;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each technique, the respective parameters were adjusted.</a:t>
            </a:r>
            <a:endParaRPr lang="pt-BR" dirty="0"/>
          </a:p>
        </p:txBody>
      </p:sp>
      <p:pic>
        <p:nvPicPr>
          <p:cNvPr id="45" name="Gráfico 44" descr="Seta circular com preenchimento sólido">
            <a:extLst>
              <a:ext uri="{FF2B5EF4-FFF2-40B4-BE49-F238E27FC236}">
                <a16:creationId xmlns:a16="http://schemas.microsoft.com/office/drawing/2014/main" id="{9BEB70C1-BC2C-4C98-F0F7-3BD8DD9BB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41371" y="3094418"/>
            <a:ext cx="645828" cy="645828"/>
          </a:xfrm>
          <a:prstGeom prst="rect">
            <a:avLst/>
          </a:prstGeom>
        </p:spPr>
      </p:pic>
      <p:sp>
        <p:nvSpPr>
          <p:cNvPr id="5" name="TextBox 4">
            <a:hlinkClick r:id="rId9" action="ppaction://hlinksldjump"/>
            <a:extLst>
              <a:ext uri="{FF2B5EF4-FFF2-40B4-BE49-F238E27FC236}">
                <a16:creationId xmlns:a16="http://schemas.microsoft.com/office/drawing/2014/main" id="{41B28E94-7E1E-74DB-2026-C028DC4DC35E}"/>
              </a:ext>
            </a:extLst>
          </p:cNvPr>
          <p:cNvSpPr txBox="1"/>
          <p:nvPr/>
        </p:nvSpPr>
        <p:spPr>
          <a:xfrm>
            <a:off x="3074524" y="2627293"/>
            <a:ext cx="20249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Data </a:t>
            </a:r>
            <a:r>
              <a:rPr lang="pt-BR" i="1" dirty="0" err="1"/>
              <a:t>processing</a:t>
            </a:r>
            <a:endParaRPr lang="pt-BR" i="1" dirty="0"/>
          </a:p>
          <a:p>
            <a:pPr algn="ctr"/>
            <a:r>
              <a:rPr lang="pt-BR" sz="1100" i="1" dirty="0"/>
              <a:t>+ </a:t>
            </a:r>
            <a:r>
              <a:rPr lang="pt-BR" sz="1100" i="1" dirty="0" err="1"/>
              <a:t>Analysis</a:t>
            </a:r>
            <a:r>
              <a:rPr lang="pt-BR" sz="1100" i="1" dirty="0"/>
              <a:t> </a:t>
            </a:r>
            <a:r>
              <a:rPr lang="pt-BR" sz="1100" i="1" dirty="0" err="1"/>
              <a:t>of</a:t>
            </a:r>
            <a:r>
              <a:rPr lang="pt-BR" sz="1100" i="1" dirty="0"/>
              <a:t> </a:t>
            </a:r>
            <a:r>
              <a:rPr lang="pt-BR" sz="1100" i="1" dirty="0" err="1"/>
              <a:t>quality</a:t>
            </a:r>
            <a:r>
              <a:rPr lang="pt-BR" sz="1100" i="1" dirty="0"/>
              <a:t> </a:t>
            </a:r>
            <a:r>
              <a:rPr lang="pt-BR" sz="1100" i="1" dirty="0" err="1"/>
              <a:t>information</a:t>
            </a:r>
            <a:endParaRPr lang="pt-BR" sz="1100" i="1" dirty="0"/>
          </a:p>
          <a:p>
            <a:pPr algn="ctr"/>
            <a:endParaRPr lang="x-none" i="1" dirty="0"/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EC0732EB-9AB0-5B7A-A778-E2CB0425E246}"/>
              </a:ext>
            </a:extLst>
          </p:cNvPr>
          <p:cNvSpPr txBox="1"/>
          <p:nvPr/>
        </p:nvSpPr>
        <p:spPr>
          <a:xfrm>
            <a:off x="5948984" y="2610592"/>
            <a:ext cx="27217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i="1" dirty="0"/>
              <a:t>Experiment</a:t>
            </a:r>
            <a:r>
              <a:rPr lang="pt-BR" i="1" dirty="0"/>
              <a:t>s</a:t>
            </a:r>
            <a:endParaRPr lang="x-none" i="1" dirty="0"/>
          </a:p>
          <a:p>
            <a:pPr algn="ctr"/>
            <a:r>
              <a:rPr lang="en-US" sz="1050" i="1" dirty="0"/>
              <a:t>Finding the best combination of technical parameters that results in the best model</a:t>
            </a:r>
            <a:endParaRPr lang="x-none" sz="1050" i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502D74-BC2F-C075-2325-8817BA512BAF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7;ge1992c9bbb_1_393">
            <a:extLst>
              <a:ext uri="{FF2B5EF4-FFF2-40B4-BE49-F238E27FC236}">
                <a16:creationId xmlns:a16="http://schemas.microsoft.com/office/drawing/2014/main" id="{5BD4CDD1-A5FD-F5B1-C052-136FE41B395A}"/>
              </a:ext>
            </a:extLst>
          </p:cNvPr>
          <p:cNvSpPr/>
          <p:nvPr/>
        </p:nvSpPr>
        <p:spPr>
          <a:xfrm>
            <a:off x="7686261" y="3395118"/>
            <a:ext cx="4465983" cy="16447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F7E0CD-D86E-342F-CB4A-6E18A29300BB}"/>
              </a:ext>
            </a:extLst>
          </p:cNvPr>
          <p:cNvSpPr txBox="1"/>
          <p:nvPr/>
        </p:nvSpPr>
        <p:spPr>
          <a:xfrm>
            <a:off x="744885" y="24947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Base </a:t>
            </a:r>
            <a:r>
              <a:rPr lang="pt-BR" i="1" dirty="0" err="1"/>
              <a:t>preparation</a:t>
            </a:r>
            <a:endParaRPr lang="x-none" i="1" dirty="0"/>
          </a:p>
        </p:txBody>
      </p:sp>
      <p:pic>
        <p:nvPicPr>
          <p:cNvPr id="8" name="Gráfico 7" descr="Tabela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34F12AC5-B682-1916-5B9E-59A1FACE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563" y="1666953"/>
            <a:ext cx="914400" cy="914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A1BCA2-E5B8-2F46-2860-07821F10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19" y="1655167"/>
            <a:ext cx="929101" cy="92910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8FC4DC3-DFED-6E5D-23CE-83BE8A74B2D1}"/>
              </a:ext>
            </a:extLst>
          </p:cNvPr>
          <p:cNvSpPr/>
          <p:nvPr/>
        </p:nvSpPr>
        <p:spPr>
          <a:xfrm>
            <a:off x="255339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95B6CB0-F1A0-67F7-2D26-9EACA2C70016}"/>
              </a:ext>
            </a:extLst>
          </p:cNvPr>
          <p:cNvSpPr/>
          <p:nvPr/>
        </p:nvSpPr>
        <p:spPr>
          <a:xfrm>
            <a:off x="541506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E44FF9F2-B6B6-F3E7-B064-BD3691B1540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0027093" y="1665403"/>
            <a:ext cx="718982" cy="718982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02AA3F1-DF95-37AC-530D-B8A15D114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105" y="1632023"/>
            <a:ext cx="947671" cy="947671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17AEA16-D97C-657D-76DB-BCFC9DDFCD96}"/>
              </a:ext>
            </a:extLst>
          </p:cNvPr>
          <p:cNvSpPr/>
          <p:nvPr/>
        </p:nvSpPr>
        <p:spPr>
          <a:xfrm>
            <a:off x="8474204" y="2041242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B10BFF-0334-F3B6-B2C8-CD4BF3148C66}"/>
              </a:ext>
            </a:extLst>
          </p:cNvPr>
          <p:cNvSpPr/>
          <p:nvPr/>
        </p:nvSpPr>
        <p:spPr>
          <a:xfrm>
            <a:off x="724064" y="1487837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1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5FAB513-8824-B777-F7B6-D7726274168B}"/>
              </a:ext>
            </a:extLst>
          </p:cNvPr>
          <p:cNvSpPr/>
          <p:nvPr/>
        </p:nvSpPr>
        <p:spPr>
          <a:xfrm>
            <a:off x="3193508" y="147372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2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AE3FCFF-7C2D-9153-E30F-2923BEF1064D}"/>
              </a:ext>
            </a:extLst>
          </p:cNvPr>
          <p:cNvSpPr/>
          <p:nvPr/>
        </p:nvSpPr>
        <p:spPr>
          <a:xfrm>
            <a:off x="6417900" y="1463459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3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730AA80-1B5D-9989-EFD3-2035DEE7F0A0}"/>
              </a:ext>
            </a:extLst>
          </p:cNvPr>
          <p:cNvSpPr/>
          <p:nvPr/>
        </p:nvSpPr>
        <p:spPr>
          <a:xfrm>
            <a:off x="9416508" y="1403170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29D1E4-FD4F-3D90-6672-C7E514BBD85C}"/>
              </a:ext>
            </a:extLst>
          </p:cNvPr>
          <p:cNvSpPr txBox="1"/>
          <p:nvPr/>
        </p:nvSpPr>
        <p:spPr>
          <a:xfrm>
            <a:off x="7898825" y="3642956"/>
            <a:ext cx="429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with the importance of variables;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any variable has an importance equal to zero;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 chart.</a:t>
            </a:r>
            <a:endParaRPr lang="pt-BR" dirty="0"/>
          </a:p>
        </p:txBody>
      </p:sp>
      <p:pic>
        <p:nvPicPr>
          <p:cNvPr id="6" name="Gráfico 5" descr="Seta circular com preenchimento sólido">
            <a:extLst>
              <a:ext uri="{FF2B5EF4-FFF2-40B4-BE49-F238E27FC236}">
                <a16:creationId xmlns:a16="http://schemas.microsoft.com/office/drawing/2014/main" id="{D3ACEA0E-DB4B-FB2D-00D3-88E9792A2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4918" y="4716920"/>
            <a:ext cx="645828" cy="645828"/>
          </a:xfrm>
          <a:prstGeom prst="rect">
            <a:avLst/>
          </a:prstGeom>
        </p:spPr>
      </p:pic>
      <p:sp>
        <p:nvSpPr>
          <p:cNvPr id="17" name="TextBox 4">
            <a:hlinkClick r:id="rId10" action="ppaction://hlinksldjump"/>
            <a:extLst>
              <a:ext uri="{FF2B5EF4-FFF2-40B4-BE49-F238E27FC236}">
                <a16:creationId xmlns:a16="http://schemas.microsoft.com/office/drawing/2014/main" id="{369C256E-B698-2B42-A384-93777BCA69E2}"/>
              </a:ext>
            </a:extLst>
          </p:cNvPr>
          <p:cNvSpPr txBox="1"/>
          <p:nvPr/>
        </p:nvSpPr>
        <p:spPr>
          <a:xfrm>
            <a:off x="3074524" y="2627293"/>
            <a:ext cx="20249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Data </a:t>
            </a:r>
            <a:r>
              <a:rPr lang="pt-BR" i="1" dirty="0" err="1"/>
              <a:t>processing</a:t>
            </a:r>
            <a:endParaRPr lang="pt-BR" i="1" dirty="0"/>
          </a:p>
          <a:p>
            <a:pPr algn="ctr"/>
            <a:r>
              <a:rPr lang="pt-BR" sz="1100" i="1" dirty="0"/>
              <a:t>+ </a:t>
            </a:r>
            <a:r>
              <a:rPr lang="pt-BR" sz="1100" i="1" dirty="0" err="1"/>
              <a:t>Analysis</a:t>
            </a:r>
            <a:r>
              <a:rPr lang="pt-BR" sz="1100" i="1" dirty="0"/>
              <a:t> </a:t>
            </a:r>
            <a:r>
              <a:rPr lang="pt-BR" sz="1100" i="1" dirty="0" err="1"/>
              <a:t>of</a:t>
            </a:r>
            <a:r>
              <a:rPr lang="pt-BR" sz="1100" i="1" dirty="0"/>
              <a:t> </a:t>
            </a:r>
            <a:r>
              <a:rPr lang="pt-BR" sz="1100" i="1" dirty="0" err="1"/>
              <a:t>quality</a:t>
            </a:r>
            <a:r>
              <a:rPr lang="pt-BR" sz="1100" i="1" dirty="0"/>
              <a:t> </a:t>
            </a:r>
            <a:r>
              <a:rPr lang="pt-BR" sz="1100" i="1" dirty="0" err="1"/>
              <a:t>information</a:t>
            </a:r>
            <a:endParaRPr lang="pt-BR" sz="1100" i="1" dirty="0"/>
          </a:p>
          <a:p>
            <a:pPr algn="ctr"/>
            <a:endParaRPr lang="x-none" i="1" dirty="0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B68651F0-F92E-7129-3792-698AEE87B7A1}"/>
              </a:ext>
            </a:extLst>
          </p:cNvPr>
          <p:cNvSpPr txBox="1"/>
          <p:nvPr/>
        </p:nvSpPr>
        <p:spPr>
          <a:xfrm>
            <a:off x="5948984" y="2610592"/>
            <a:ext cx="27217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i="1" dirty="0"/>
              <a:t>Experiment</a:t>
            </a:r>
            <a:r>
              <a:rPr lang="pt-BR" i="1" dirty="0"/>
              <a:t>s</a:t>
            </a:r>
            <a:endParaRPr lang="x-none" i="1" dirty="0"/>
          </a:p>
          <a:p>
            <a:pPr algn="ctr"/>
            <a:r>
              <a:rPr lang="en-US" sz="1050" i="1" dirty="0"/>
              <a:t>Finding the best combination of technical parameters that results in the best model</a:t>
            </a:r>
            <a:endParaRPr lang="x-none" sz="1050" i="1" dirty="0"/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7A03426D-D564-812F-791B-90D65ECEC73D}"/>
              </a:ext>
            </a:extLst>
          </p:cNvPr>
          <p:cNvSpPr txBox="1"/>
          <p:nvPr/>
        </p:nvSpPr>
        <p:spPr>
          <a:xfrm>
            <a:off x="8822421" y="2625522"/>
            <a:ext cx="312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Importance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i="1" dirty="0"/>
              <a:t> 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variables</a:t>
            </a:r>
            <a:endParaRPr lang="pt-BR" i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AA43EA-2B3C-E68D-4D09-B6036B9EBFD1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7;ge1992c9bbb_1_393">
            <a:extLst>
              <a:ext uri="{FF2B5EF4-FFF2-40B4-BE49-F238E27FC236}">
                <a16:creationId xmlns:a16="http://schemas.microsoft.com/office/drawing/2014/main" id="{072EC766-5A47-646D-D18F-38041DCFF868}"/>
              </a:ext>
            </a:extLst>
          </p:cNvPr>
          <p:cNvSpPr/>
          <p:nvPr/>
        </p:nvSpPr>
        <p:spPr>
          <a:xfrm>
            <a:off x="4504108" y="3393772"/>
            <a:ext cx="6258015" cy="33247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F7E0CD-D86E-342F-CB4A-6E18A29300BB}"/>
              </a:ext>
            </a:extLst>
          </p:cNvPr>
          <p:cNvSpPr txBox="1"/>
          <p:nvPr/>
        </p:nvSpPr>
        <p:spPr>
          <a:xfrm>
            <a:off x="744885" y="24947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Base </a:t>
            </a:r>
            <a:r>
              <a:rPr lang="pt-BR" i="1" dirty="0" err="1"/>
              <a:t>preparation</a:t>
            </a:r>
            <a:endParaRPr lang="x-none" i="1" dirty="0"/>
          </a:p>
        </p:txBody>
      </p:sp>
      <p:pic>
        <p:nvPicPr>
          <p:cNvPr id="8" name="Gráfico 7" descr="Tabela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34F12AC5-B682-1916-5B9E-59A1FACE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563" y="1666953"/>
            <a:ext cx="914400" cy="914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A1BCA2-E5B8-2F46-2860-07821F106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19" y="1655167"/>
            <a:ext cx="929101" cy="92910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8FC4DC3-DFED-6E5D-23CE-83BE8A74B2D1}"/>
              </a:ext>
            </a:extLst>
          </p:cNvPr>
          <p:cNvSpPr/>
          <p:nvPr/>
        </p:nvSpPr>
        <p:spPr>
          <a:xfrm>
            <a:off x="255339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95B6CB0-F1A0-67F7-2D26-9EACA2C70016}"/>
              </a:ext>
            </a:extLst>
          </p:cNvPr>
          <p:cNvSpPr/>
          <p:nvPr/>
        </p:nvSpPr>
        <p:spPr>
          <a:xfrm>
            <a:off x="5415063" y="1991290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E44FF9F2-B6B6-F3E7-B064-BD3691B1540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0027093" y="1665403"/>
            <a:ext cx="718982" cy="718982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02AA3F1-DF95-37AC-530D-B8A15D114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105" y="1632023"/>
            <a:ext cx="947671" cy="947671"/>
          </a:xfrm>
          <a:prstGeom prst="rect">
            <a:avLst/>
          </a:prstGeom>
        </p:spPr>
      </p:pic>
      <p:pic>
        <p:nvPicPr>
          <p:cNvPr id="18" name="Picture 10">
            <a:hlinkClick r:id="rId8" action="ppaction://hlinksldjump"/>
            <a:extLst>
              <a:ext uri="{FF2B5EF4-FFF2-40B4-BE49-F238E27FC236}">
                <a16:creationId xmlns:a16="http://schemas.microsoft.com/office/drawing/2014/main" id="{9751DF48-A0F8-2DE1-7D60-39BFF918CF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3295" y="3559112"/>
            <a:ext cx="1244193" cy="124419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17AEA16-D97C-657D-76DB-BCFC9DDFCD96}"/>
              </a:ext>
            </a:extLst>
          </p:cNvPr>
          <p:cNvSpPr/>
          <p:nvPr/>
        </p:nvSpPr>
        <p:spPr>
          <a:xfrm>
            <a:off x="8474204" y="2041242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8572CC6-E817-9D3F-0E73-12657080B1FE}"/>
              </a:ext>
            </a:extLst>
          </p:cNvPr>
          <p:cNvSpPr/>
          <p:nvPr/>
        </p:nvSpPr>
        <p:spPr>
          <a:xfrm>
            <a:off x="1429877" y="4181208"/>
            <a:ext cx="595901" cy="256854"/>
          </a:xfrm>
          <a:prstGeom prst="rightArrow">
            <a:avLst/>
          </a:prstGeom>
          <a:solidFill>
            <a:srgbClr val="00223B"/>
          </a:solidFill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B10BFF-0334-F3B6-B2C8-CD4BF3148C66}"/>
              </a:ext>
            </a:extLst>
          </p:cNvPr>
          <p:cNvSpPr/>
          <p:nvPr/>
        </p:nvSpPr>
        <p:spPr>
          <a:xfrm>
            <a:off x="724064" y="1487837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1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5FAB513-8824-B777-F7B6-D7726274168B}"/>
              </a:ext>
            </a:extLst>
          </p:cNvPr>
          <p:cNvSpPr/>
          <p:nvPr/>
        </p:nvSpPr>
        <p:spPr>
          <a:xfrm>
            <a:off x="3193508" y="147372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2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AE3FCFF-7C2D-9153-E30F-2923BEF1064D}"/>
              </a:ext>
            </a:extLst>
          </p:cNvPr>
          <p:cNvSpPr/>
          <p:nvPr/>
        </p:nvSpPr>
        <p:spPr>
          <a:xfrm>
            <a:off x="6417900" y="1463459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3</a:t>
            </a:r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730AA80-1B5D-9989-EFD3-2035DEE7F0A0}"/>
              </a:ext>
            </a:extLst>
          </p:cNvPr>
          <p:cNvSpPr/>
          <p:nvPr/>
        </p:nvSpPr>
        <p:spPr>
          <a:xfrm>
            <a:off x="9416508" y="1403170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  <a:cs typeface="Arial"/>
              </a:rPr>
              <a:t>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BBCBC9-6C6A-6421-C8FC-B077E964BE27}"/>
              </a:ext>
            </a:extLst>
          </p:cNvPr>
          <p:cNvSpPr/>
          <p:nvPr/>
        </p:nvSpPr>
        <p:spPr>
          <a:xfrm>
            <a:off x="2205731" y="3491615"/>
            <a:ext cx="310446" cy="310445"/>
          </a:xfrm>
          <a:prstGeom prst="ellipse">
            <a:avLst/>
          </a:prstGeom>
          <a:noFill/>
          <a:ln>
            <a:solidFill>
              <a:srgbClr val="00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885D79C-EC24-5825-AE93-177B3D342849}"/>
              </a:ext>
            </a:extLst>
          </p:cNvPr>
          <p:cNvSpPr txBox="1"/>
          <p:nvPr/>
        </p:nvSpPr>
        <p:spPr>
          <a:xfrm>
            <a:off x="4581758" y="3567534"/>
            <a:ext cx="4293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Precision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Recall;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F1-score;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Ordering</a:t>
            </a:r>
            <a:r>
              <a:rPr lang="pt-BR" dirty="0"/>
              <a:t> in </a:t>
            </a:r>
            <a:r>
              <a:rPr lang="pt-BR" dirty="0" err="1"/>
              <a:t>deciles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“Safras” </a:t>
            </a:r>
            <a:r>
              <a:rPr lang="pt-BR" dirty="0" err="1"/>
              <a:t>analysis</a:t>
            </a:r>
            <a:r>
              <a:rPr lang="pt-BR" dirty="0"/>
              <a:t>.</a:t>
            </a:r>
          </a:p>
        </p:txBody>
      </p:sp>
      <p:sp>
        <p:nvSpPr>
          <p:cNvPr id="4" name="TextBox 4">
            <a:hlinkClick r:id="rId10" action="ppaction://hlinksldjump"/>
            <a:extLst>
              <a:ext uri="{FF2B5EF4-FFF2-40B4-BE49-F238E27FC236}">
                <a16:creationId xmlns:a16="http://schemas.microsoft.com/office/drawing/2014/main" id="{6E4F578E-B1EC-6448-12B9-A57E817B478F}"/>
              </a:ext>
            </a:extLst>
          </p:cNvPr>
          <p:cNvSpPr txBox="1"/>
          <p:nvPr/>
        </p:nvSpPr>
        <p:spPr>
          <a:xfrm>
            <a:off x="3074524" y="2627293"/>
            <a:ext cx="20249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Data </a:t>
            </a:r>
            <a:r>
              <a:rPr lang="pt-BR" i="1" dirty="0" err="1"/>
              <a:t>processing</a:t>
            </a:r>
            <a:endParaRPr lang="pt-BR" i="1" dirty="0"/>
          </a:p>
          <a:p>
            <a:pPr algn="ctr"/>
            <a:r>
              <a:rPr lang="pt-BR" sz="1100" i="1" dirty="0"/>
              <a:t>+ </a:t>
            </a:r>
            <a:r>
              <a:rPr lang="pt-BR" sz="1100" i="1" dirty="0" err="1"/>
              <a:t>Analysis</a:t>
            </a:r>
            <a:r>
              <a:rPr lang="pt-BR" sz="1100" i="1" dirty="0"/>
              <a:t> </a:t>
            </a:r>
            <a:r>
              <a:rPr lang="pt-BR" sz="1100" i="1" dirty="0" err="1"/>
              <a:t>of</a:t>
            </a:r>
            <a:r>
              <a:rPr lang="pt-BR" sz="1100" i="1" dirty="0"/>
              <a:t> </a:t>
            </a:r>
            <a:r>
              <a:rPr lang="pt-BR" sz="1100" i="1" dirty="0" err="1"/>
              <a:t>quality</a:t>
            </a:r>
            <a:r>
              <a:rPr lang="pt-BR" sz="1100" i="1" dirty="0"/>
              <a:t> </a:t>
            </a:r>
            <a:r>
              <a:rPr lang="pt-BR" sz="1100" i="1" dirty="0" err="1"/>
              <a:t>information</a:t>
            </a:r>
            <a:endParaRPr lang="pt-BR" sz="1100" i="1" dirty="0"/>
          </a:p>
          <a:p>
            <a:pPr algn="ctr"/>
            <a:endParaRPr lang="x-none" i="1" dirty="0"/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6EB531D8-95FC-D424-AE68-6F34BBFA0728}"/>
              </a:ext>
            </a:extLst>
          </p:cNvPr>
          <p:cNvSpPr txBox="1"/>
          <p:nvPr/>
        </p:nvSpPr>
        <p:spPr>
          <a:xfrm>
            <a:off x="5948984" y="2610592"/>
            <a:ext cx="27217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i="1" dirty="0"/>
              <a:t>Experiment</a:t>
            </a:r>
            <a:r>
              <a:rPr lang="pt-BR" i="1" dirty="0"/>
              <a:t>s</a:t>
            </a:r>
            <a:endParaRPr lang="x-none" i="1" dirty="0"/>
          </a:p>
          <a:p>
            <a:pPr algn="ctr"/>
            <a:r>
              <a:rPr lang="en-US" sz="1050" i="1" dirty="0"/>
              <a:t>Finding the best combination of technical parameters that results in the best model</a:t>
            </a:r>
            <a:endParaRPr lang="x-none" sz="1050" i="1" dirty="0"/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A5DBEA9E-9445-1FB1-2F9D-2BDB0495D5E2}"/>
              </a:ext>
            </a:extLst>
          </p:cNvPr>
          <p:cNvSpPr txBox="1"/>
          <p:nvPr/>
        </p:nvSpPr>
        <p:spPr>
          <a:xfrm>
            <a:off x="8822421" y="2625522"/>
            <a:ext cx="312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Importance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i="1" dirty="0"/>
              <a:t> 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variables</a:t>
            </a:r>
            <a:endParaRPr lang="pt-BR" i="1" dirty="0"/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1FD33C33-0D79-8583-D673-ED241FD5408C}"/>
              </a:ext>
            </a:extLst>
          </p:cNvPr>
          <p:cNvSpPr txBox="1"/>
          <p:nvPr/>
        </p:nvSpPr>
        <p:spPr>
          <a:xfrm>
            <a:off x="1886738" y="4786422"/>
            <a:ext cx="2432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Model </a:t>
            </a:r>
            <a:r>
              <a:rPr lang="pt-BR" i="1" dirty="0" err="1"/>
              <a:t>Discrimination</a:t>
            </a:r>
            <a:r>
              <a:rPr lang="x-none" sz="800" dirty="0"/>
              <a:t>KS, AUC, etc.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800" dirty="0"/>
              <a:t>Analysis by decile: ordering, stability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Score </a:t>
            </a:r>
            <a:r>
              <a:rPr lang="pt-BR" sz="800" dirty="0" err="1"/>
              <a:t>distribution</a:t>
            </a:r>
            <a:endParaRPr lang="x-none" sz="8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88F1347-6157-0444-1CBA-CFC7FB282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7470" y="5394541"/>
            <a:ext cx="3826680" cy="12075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7B56C81-AC0F-DF81-C366-F378AE5B03D8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Gráfico 31" descr="Aviso com preenchimento sólido">
            <a:extLst>
              <a:ext uri="{FF2B5EF4-FFF2-40B4-BE49-F238E27FC236}">
                <a16:creationId xmlns:a16="http://schemas.microsoft.com/office/drawing/2014/main" id="{B2B81C1C-0A75-742E-F99D-30C1475279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84586" y="5307002"/>
            <a:ext cx="230487" cy="230487"/>
          </a:xfrm>
          <a:prstGeom prst="rect">
            <a:avLst/>
          </a:prstGeom>
        </p:spPr>
      </p:pic>
      <p:pic>
        <p:nvPicPr>
          <p:cNvPr id="33" name="Gráfico 32" descr="Aviso com preenchimento sólido">
            <a:extLst>
              <a:ext uri="{FF2B5EF4-FFF2-40B4-BE49-F238E27FC236}">
                <a16:creationId xmlns:a16="http://schemas.microsoft.com/office/drawing/2014/main" id="{D18DE652-0D25-507E-94DF-CF0D45C2A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4477" y="5558755"/>
            <a:ext cx="230487" cy="2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4;ge1992c9bbb_1_834">
            <a:extLst>
              <a:ext uri="{FF2B5EF4-FFF2-40B4-BE49-F238E27FC236}">
                <a16:creationId xmlns:a16="http://schemas.microsoft.com/office/drawing/2014/main" id="{A22B4435-DA50-26E0-C5A5-0E07E238C982}"/>
              </a:ext>
            </a:extLst>
          </p:cNvPr>
          <p:cNvSpPr/>
          <p:nvPr/>
        </p:nvSpPr>
        <p:spPr>
          <a:xfrm>
            <a:off x="31899" y="1182291"/>
            <a:ext cx="6220045" cy="371931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063BD8-8274-A4B4-93D9-AFC938420958}"/>
              </a:ext>
            </a:extLst>
          </p:cNvPr>
          <p:cNvSpPr/>
          <p:nvPr/>
        </p:nvSpPr>
        <p:spPr>
          <a:xfrm>
            <a:off x="32779" y="1182291"/>
            <a:ext cx="622004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2060"/>
                </a:solidFill>
              </a:rPr>
              <a:t>Amount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of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credit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limit</a:t>
            </a:r>
            <a:endParaRPr lang="pt-BR" dirty="0">
              <a:solidFill>
                <a:srgbClr val="002060"/>
              </a:solidFill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D0C6253-4DA2-97E8-DEAF-11E90E4414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043145"/>
              </p:ext>
            </p:extLst>
          </p:nvPr>
        </p:nvGraphicFramePr>
        <p:xfrm>
          <a:off x="165579" y="1758526"/>
          <a:ext cx="5879070" cy="310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994;ge1992c9bbb_1_834">
            <a:extLst>
              <a:ext uri="{FF2B5EF4-FFF2-40B4-BE49-F238E27FC236}">
                <a16:creationId xmlns:a16="http://schemas.microsoft.com/office/drawing/2014/main" id="{0C2FECA7-66C9-29F7-1B95-55ACE853768C}"/>
              </a:ext>
            </a:extLst>
          </p:cNvPr>
          <p:cNvSpPr/>
          <p:nvPr/>
        </p:nvSpPr>
        <p:spPr>
          <a:xfrm>
            <a:off x="6305989" y="1182291"/>
            <a:ext cx="5773597" cy="371931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A3BCC2-05EF-737B-F87E-B0B138866DC8}"/>
              </a:ext>
            </a:extLst>
          </p:cNvPr>
          <p:cNvSpPr/>
          <p:nvPr/>
        </p:nvSpPr>
        <p:spPr>
          <a:xfrm>
            <a:off x="6306869" y="1182291"/>
            <a:ext cx="5773598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2060"/>
                </a:solidFill>
              </a:rPr>
              <a:t>Amount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of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credit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limit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A8FDA5E-A242-4B95-A4C2-0A2872AB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08" y="2033933"/>
            <a:ext cx="5436359" cy="251576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B708A4-0C53-DFD4-75ED-072D2E6B1686}"/>
              </a:ext>
            </a:extLst>
          </p:cNvPr>
          <p:cNvSpPr txBox="1"/>
          <p:nvPr/>
        </p:nvSpPr>
        <p:spPr>
          <a:xfrm>
            <a:off x="823491" y="5332335"/>
            <a:ext cx="11198387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concentration of cases with a limit of 50k, followed by a limit of 20k;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defaults are for credit limits of up to 100,000, as well as there is a higher concentration of defaults;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default numbers are for amounts of 50k and 20k;</a:t>
            </a:r>
            <a:endParaRPr lang="pt-BR" dirty="0"/>
          </a:p>
        </p:txBody>
      </p:sp>
      <p:pic>
        <p:nvPicPr>
          <p:cNvPr id="20" name="Gráfico 19" descr="Notas adesivas com preenchimento sólido">
            <a:extLst>
              <a:ext uri="{FF2B5EF4-FFF2-40B4-BE49-F238E27FC236}">
                <a16:creationId xmlns:a16="http://schemas.microsoft.com/office/drawing/2014/main" id="{1C1BBC35-943D-F618-78F2-91AC808FB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020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7;ge1992c9bbb_1_393">
            <a:extLst>
              <a:ext uri="{FF2B5EF4-FFF2-40B4-BE49-F238E27FC236}">
                <a16:creationId xmlns:a16="http://schemas.microsoft.com/office/drawing/2014/main" id="{A332EC4D-C1AE-534F-F16D-E12D24B7895F}"/>
              </a:ext>
            </a:extLst>
          </p:cNvPr>
          <p:cNvSpPr/>
          <p:nvPr/>
        </p:nvSpPr>
        <p:spPr>
          <a:xfrm>
            <a:off x="19268" y="4120294"/>
            <a:ext cx="5425264" cy="25037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994;ge1992c9bbb_1_834">
            <a:extLst>
              <a:ext uri="{FF2B5EF4-FFF2-40B4-BE49-F238E27FC236}">
                <a16:creationId xmlns:a16="http://schemas.microsoft.com/office/drawing/2014/main" id="{A22B4435-DA50-26E0-C5A5-0E07E238C982}"/>
              </a:ext>
            </a:extLst>
          </p:cNvPr>
          <p:cNvSpPr/>
          <p:nvPr/>
        </p:nvSpPr>
        <p:spPr>
          <a:xfrm>
            <a:off x="31900" y="1161025"/>
            <a:ext cx="5425264" cy="250379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063BD8-8274-A4B4-93D9-AFC938420958}"/>
              </a:ext>
            </a:extLst>
          </p:cNvPr>
          <p:cNvSpPr/>
          <p:nvPr/>
        </p:nvSpPr>
        <p:spPr>
          <a:xfrm>
            <a:off x="75311" y="1161025"/>
            <a:ext cx="5400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656656A1-AEA4-6C0D-E730-9683EDB74363}"/>
              </a:ext>
            </a:extLst>
          </p:cNvPr>
          <p:cNvSpPr/>
          <p:nvPr/>
        </p:nvSpPr>
        <p:spPr>
          <a:xfrm>
            <a:off x="5588281" y="1161025"/>
            <a:ext cx="6416318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2060"/>
                </a:solidFill>
              </a:rPr>
              <a:t>Ordering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of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quartiles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7" name="Google Shape;857;ge1992c9bbb_1_393">
            <a:extLst>
              <a:ext uri="{FF2B5EF4-FFF2-40B4-BE49-F238E27FC236}">
                <a16:creationId xmlns:a16="http://schemas.microsoft.com/office/drawing/2014/main" id="{1A7155AA-B8D6-EAF4-28D5-50C1606B0D83}"/>
              </a:ext>
            </a:extLst>
          </p:cNvPr>
          <p:cNvSpPr/>
          <p:nvPr/>
        </p:nvSpPr>
        <p:spPr>
          <a:xfrm>
            <a:off x="5588280" y="1594594"/>
            <a:ext cx="6416319" cy="50294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41DE481-037D-42F7-D178-DC475A2C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8634"/>
              </p:ext>
            </p:extLst>
          </p:nvPr>
        </p:nvGraphicFramePr>
        <p:xfrm>
          <a:off x="187400" y="1702403"/>
          <a:ext cx="5114263" cy="1793827"/>
        </p:xfrm>
        <a:graphic>
          <a:graphicData uri="http://schemas.openxmlformats.org/drawingml/2006/table">
            <a:tbl>
              <a:tblPr/>
              <a:tblGrid>
                <a:gridCol w="730609">
                  <a:extLst>
                    <a:ext uri="{9D8B030D-6E8A-4147-A177-3AD203B41FA5}">
                      <a16:colId xmlns:a16="http://schemas.microsoft.com/office/drawing/2014/main" val="454913912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986901561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1658099681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1956274800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1846427149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622293085"/>
                    </a:ext>
                  </a:extLst>
                </a:gridCol>
                <a:gridCol w="730609">
                  <a:extLst>
                    <a:ext uri="{9D8B030D-6E8A-4147-A177-3AD203B41FA5}">
                      <a16:colId xmlns:a16="http://schemas.microsoft.com/office/drawing/2014/main" val="4198194444"/>
                    </a:ext>
                  </a:extLst>
                </a:gridCol>
              </a:tblGrid>
              <a:tr h="2562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9403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90679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8825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008200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839858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036695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6275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76855801-9D55-98FF-8ED8-CDF4D23D9E7C}"/>
              </a:ext>
            </a:extLst>
          </p:cNvPr>
          <p:cNvSpPr/>
          <p:nvPr/>
        </p:nvSpPr>
        <p:spPr>
          <a:xfrm>
            <a:off x="187400" y="1988288"/>
            <a:ext cx="5114263" cy="235033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10CAF2-EC2B-62E0-D90C-144B131FEC4C}"/>
              </a:ext>
            </a:extLst>
          </p:cNvPr>
          <p:cNvSpPr/>
          <p:nvPr/>
        </p:nvSpPr>
        <p:spPr>
          <a:xfrm>
            <a:off x="179886" y="2751743"/>
            <a:ext cx="5114263" cy="235033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8F66C95-679F-B088-896B-22423E8B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7" y="4376560"/>
            <a:ext cx="3381847" cy="2105319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44E5E49-A068-5569-A99F-EF930ECF1403}"/>
              </a:ext>
            </a:extLst>
          </p:cNvPr>
          <p:cNvSpPr/>
          <p:nvPr/>
        </p:nvSpPr>
        <p:spPr>
          <a:xfrm>
            <a:off x="31900" y="3783172"/>
            <a:ext cx="5400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Inadimplência nos percentis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00D2E43-E4DB-296D-F482-1E4FF68C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42" y="1942810"/>
            <a:ext cx="2607059" cy="459512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4D432E-EDB6-0E04-2338-C99FE0829DE0}"/>
              </a:ext>
            </a:extLst>
          </p:cNvPr>
          <p:cNvSpPr txBox="1"/>
          <p:nvPr/>
        </p:nvSpPr>
        <p:spPr>
          <a:xfrm>
            <a:off x="6792712" y="1541360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Train</a:t>
            </a: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BBA03EF-A7CE-74FD-9124-BB53EFEA5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667" y="1964341"/>
            <a:ext cx="2607059" cy="462661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01C281-0880-FE15-BCF3-F768BAC27CAE}"/>
              </a:ext>
            </a:extLst>
          </p:cNvPr>
          <p:cNvSpPr txBox="1"/>
          <p:nvPr/>
        </p:nvSpPr>
        <p:spPr>
          <a:xfrm>
            <a:off x="10058867" y="15683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</a:t>
            </a:r>
          </a:p>
        </p:txBody>
      </p:sp>
      <p:pic>
        <p:nvPicPr>
          <p:cNvPr id="23" name="Gráfico 22" descr="Aviso com preenchimento sólido">
            <a:extLst>
              <a:ext uri="{FF2B5EF4-FFF2-40B4-BE49-F238E27FC236}">
                <a16:creationId xmlns:a16="http://schemas.microsoft.com/office/drawing/2014/main" id="{CB615D66-6E22-E6CC-FEA6-091755EE4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9602" y="1293675"/>
            <a:ext cx="404997" cy="4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57;ge1992c9bbb_1_393">
            <a:extLst>
              <a:ext uri="{FF2B5EF4-FFF2-40B4-BE49-F238E27FC236}">
                <a16:creationId xmlns:a16="http://schemas.microsoft.com/office/drawing/2014/main" id="{4B1D3BF8-731C-E174-64AF-64669BF6384A}"/>
              </a:ext>
            </a:extLst>
          </p:cNvPr>
          <p:cNvSpPr/>
          <p:nvPr/>
        </p:nvSpPr>
        <p:spPr>
          <a:xfrm>
            <a:off x="75311" y="1205458"/>
            <a:ext cx="11902150" cy="549058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A27A90-01E4-FC17-E45E-FB45541A646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FF0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487BE-418D-B3E7-AF4C-113A6932485C}"/>
              </a:ext>
            </a:extLst>
          </p:cNvPr>
          <p:cNvSpPr txBox="1"/>
          <p:nvPr/>
        </p:nvSpPr>
        <p:spPr>
          <a:xfrm>
            <a:off x="244549" y="208462"/>
            <a:ext cx="1095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pt-BR" sz="3600" b="1" dirty="0">
                <a:solidFill>
                  <a:srgbClr val="002060"/>
                </a:solidFill>
              </a:rPr>
              <a:t> –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Importance of variables - top 15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23CE92-3977-CEDA-1738-95D501D7FFA6}"/>
              </a:ext>
            </a:extLst>
          </p:cNvPr>
          <p:cNvSpPr/>
          <p:nvPr/>
        </p:nvSpPr>
        <p:spPr>
          <a:xfrm>
            <a:off x="75311" y="1271718"/>
            <a:ext cx="3050661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Variáveis explicativas</a:t>
            </a:r>
          </a:p>
        </p:txBody>
      </p:sp>
      <p:sp>
        <p:nvSpPr>
          <p:cNvPr id="6" name="Google Shape;857;ge1992c9bbb_1_393">
            <a:extLst>
              <a:ext uri="{FF2B5EF4-FFF2-40B4-BE49-F238E27FC236}">
                <a16:creationId xmlns:a16="http://schemas.microsoft.com/office/drawing/2014/main" id="{BC758F84-71DE-6C26-BDE9-1358633AFC7D}"/>
              </a:ext>
            </a:extLst>
          </p:cNvPr>
          <p:cNvSpPr/>
          <p:nvPr/>
        </p:nvSpPr>
        <p:spPr>
          <a:xfrm>
            <a:off x="75311" y="1705287"/>
            <a:ext cx="3050661" cy="56438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857;ge1992c9bbb_1_393">
            <a:extLst>
              <a:ext uri="{FF2B5EF4-FFF2-40B4-BE49-F238E27FC236}">
                <a16:creationId xmlns:a16="http://schemas.microsoft.com/office/drawing/2014/main" id="{E6B89AD0-475A-B3CF-8DD2-1B7A187B4E4B}"/>
              </a:ext>
            </a:extLst>
          </p:cNvPr>
          <p:cNvSpPr/>
          <p:nvPr/>
        </p:nvSpPr>
        <p:spPr>
          <a:xfrm>
            <a:off x="613888" y="1728918"/>
            <a:ext cx="1847347" cy="45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ea typeface="Poppins"/>
                <a:cs typeface="Poppins"/>
                <a:sym typeface="Poppins"/>
              </a:rPr>
              <a:t>25 variáveis</a:t>
            </a:r>
            <a:endParaRPr sz="2000" b="0" i="0" u="none" strike="noStrike" cap="none" dirty="0">
              <a:solidFill>
                <a:schemeClr val="dk1"/>
              </a:solidFill>
              <a:ea typeface="Poppins"/>
              <a:cs typeface="Poppins"/>
              <a:sym typeface="Poppi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71157F-B10A-3B67-C700-59F0F6C1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05" y="1351948"/>
            <a:ext cx="7479130" cy="51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62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4f9848a-b749-4ad9-9803-31523d8cc42a}" enabled="1" method="Privileged" siteId="{29308b1f-0707-4740-bbd1-91ad06e6ba7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699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Poppins</vt:lpstr>
      <vt:lpstr>Tema do Office</vt:lpstr>
      <vt:lpstr>Credit Card Model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Credit Scoring</dc:title>
  <dc:creator>LUANA THAMIRIS DA SILVA DE OLIVEIRA</dc:creator>
  <cp:lastModifiedBy>LUANA THAMIRIS DA SILVA DE OLIVEIRA</cp:lastModifiedBy>
  <cp:revision>16</cp:revision>
  <dcterms:created xsi:type="dcterms:W3CDTF">2023-09-15T12:31:29Z</dcterms:created>
  <dcterms:modified xsi:type="dcterms:W3CDTF">2023-11-08T18:34:21Z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Office:9</vt:lpwstr>
  </property>
  <property fmtid="{D5CDD505-2E9C-101B-9397-08002B2CF9AE}" pid="3" name="ClassificationContentMarkingFooterText">
    <vt:lpwstr>Propriedade: BANQI - Público</vt:lpwstr>
  </property>
</Properties>
</file>