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8e0242d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58e0242d8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8e0242d8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58e0242d81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bild mit Beschriftung">
  <p:cSld name="Panoramabild mit Beschriftung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Beschriftung">
  <p:cSld name="Titel und Beschriftung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 mit Beschriftung">
  <p:cSld name="Zitat mit Beschriftung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3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nskarte">
  <p:cSld name="Namenskart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Spalte">
  <p:cSld name="3 Spalt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15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15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15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15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Bildspalte">
  <p:cSld name="3 Bildspalt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16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16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16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16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16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16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16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16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16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16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4CB9C3">
                  <a:alpha val="13725"/>
                </a:srgbClr>
              </a:gs>
              <a:gs pos="36000">
                <a:srgbClr val="4CB9C3">
                  <a:alpha val="6666"/>
                </a:srgbClr>
              </a:gs>
              <a:gs pos="73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4CB9C3">
                  <a:alpha val="8627"/>
                </a:srgbClr>
              </a:gs>
              <a:gs pos="36000">
                <a:srgbClr val="4CB9C3">
                  <a:alpha val="4705"/>
                </a:srgbClr>
              </a:gs>
              <a:gs pos="66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4CB9C3">
                  <a:alpha val="10980"/>
                </a:srgbClr>
              </a:gs>
              <a:gs pos="36000">
                <a:srgbClr val="4CB9C3">
                  <a:alpha val="9803"/>
                </a:srgbClr>
              </a:gs>
              <a:gs pos="75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4CB9C3">
                  <a:alpha val="7843"/>
                </a:srgbClr>
              </a:gs>
              <a:gs pos="36000">
                <a:srgbClr val="4CB9C3">
                  <a:alpha val="7843"/>
                </a:srgbClr>
              </a:gs>
              <a:gs pos="72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766431" y="295736"/>
            <a:ext cx="628813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1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/>
        </p:nvSpPr>
        <p:spPr>
          <a:xfrm>
            <a:off x="914400" y="2767280"/>
            <a:ext cx="673815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8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Merge Sort </a:t>
            </a:r>
            <a:endParaRPr sz="80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976544" y="2397948"/>
            <a:ext cx="597311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Eine visuelle und praxisnahe Einführung</a:t>
            </a:r>
            <a:endParaRPr sz="1800">
              <a:solidFill>
                <a:srgbClr val="BFBFB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3559164" y="3505944"/>
            <a:ext cx="315235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Luan Malik Dusan</a:t>
            </a: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3156350" y="6144925"/>
            <a:ext cx="6008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luan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/>
        </p:nvSpPr>
        <p:spPr>
          <a:xfrm>
            <a:off x="3683850" y="719350"/>
            <a:ext cx="1776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Fragen?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1685100" y="2874900"/>
            <a:ext cx="5773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Jetzt ist Zeit für eure Fragen!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Diskussion und Feedback willkommen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3072475" y="6228825"/>
            <a:ext cx="604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luan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/>
        </p:nvSpPr>
        <p:spPr>
          <a:xfrm>
            <a:off x="2733997" y="648770"/>
            <a:ext cx="367600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Inhaltsverzeichnis</a:t>
            </a:r>
            <a:endParaRPr sz="18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1815150" y="1892000"/>
            <a:ext cx="5513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Was ist Merge Sort?						3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Alltagsbeispiel								4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Pseudo Code	und Visualisierung			5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Komplexität &amp; Ressourcen					7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Zusammenfassung							9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3638725" y="5788400"/>
            <a:ext cx="5526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luan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/>
        </p:nvSpPr>
        <p:spPr>
          <a:xfrm>
            <a:off x="511391" y="679172"/>
            <a:ext cx="4011034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Was ist Merge Sort?</a:t>
            </a:r>
            <a:endParaRPr/>
          </a:p>
        </p:txBody>
      </p:sp>
      <p:sp>
        <p:nvSpPr>
          <p:cNvPr id="163" name="Google Shape;163;p21"/>
          <p:cNvSpPr/>
          <p:nvPr/>
        </p:nvSpPr>
        <p:spPr>
          <a:xfrm>
            <a:off x="590712" y="2127969"/>
            <a:ext cx="6187736" cy="660746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rnd" cmpd="sng" w="19050">
            <a:solidFill>
              <a:srgbClr val="86D1D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 = Verschmelzen ~ Sort = Sortieren</a:t>
            </a: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572957" y="3429000"/>
            <a:ext cx="6833616" cy="1597563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rnd" cmpd="sng" w="19050">
            <a:solidFill>
              <a:srgbClr val="86D1D8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1. zerlegt ein Gesamtproblem in mehrere Teilprobleme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2. löst diese dann rekursiv Stück für Stück.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3. Setzt sie dann zu einer Gesamtlösung zusammen.</a:t>
            </a:r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572957" y="2672299"/>
            <a:ext cx="262283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Wie Funktioniert es?</a:t>
            </a:r>
            <a:endParaRPr sz="2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572957" y="1387213"/>
            <a:ext cx="16385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000">
                <a:solidFill>
                  <a:srgbClr val="F2F2F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Etymologie:</a:t>
            </a:r>
            <a:endParaRPr sz="2000">
              <a:solidFill>
                <a:srgbClr val="F2F2F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descr="USA-Flagge Herunterladen PNG-Bild" id="167" name="Google Shape;16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812" y="2268090"/>
            <a:ext cx="698440" cy="38050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 txBox="1"/>
          <p:nvPr/>
        </p:nvSpPr>
        <p:spPr>
          <a:xfrm>
            <a:off x="2715925" y="6019100"/>
            <a:ext cx="604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malik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6250575" y="5486400"/>
            <a:ext cx="2909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rekursion kann luan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erklären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/>
          <p:nvPr/>
        </p:nvSpPr>
        <p:spPr>
          <a:xfrm>
            <a:off x="640600" y="622975"/>
            <a:ext cx="822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Alltagsbeispiel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22"/>
          <p:cNvSpPr/>
          <p:nvPr/>
        </p:nvSpPr>
        <p:spPr>
          <a:xfrm>
            <a:off x="741575" y="1666050"/>
            <a:ext cx="7370100" cy="45501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rgbClr val="86D1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Aufteilen: </a:t>
            </a:r>
            <a:endParaRPr b="1"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Teile den Kartenstapel in kleinere Stapel (z. B. einzelne Karten).</a:t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Sortieren: </a:t>
            </a:r>
            <a:endParaRPr b="1"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Ordne kleine Gruppen von Karten nach Wert und Farbe.</a:t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Zusammenfügen: </a:t>
            </a:r>
            <a:endParaRPr b="1"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Kombiniere die sortierten Stapel, indem du immer zwei zusammenfügst und dabei sortierst.</a:t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Wiederholen: </a:t>
            </a:r>
            <a:endParaRPr b="1"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Fahre fort, bis alle Karten in einem einzigen, geordneten Stapel zusammengeführt sind.</a:t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9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4834150" y="786475"/>
            <a:ext cx="433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dusan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640600" y="622975"/>
            <a:ext cx="822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Pseudo Code und Visualisierung: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3"/>
          <p:cNvSpPr txBox="1"/>
          <p:nvPr/>
        </p:nvSpPr>
        <p:spPr>
          <a:xfrm>
            <a:off x="876000" y="1930225"/>
            <a:ext cx="73920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MERGE_SORT(Liste a)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Wenn Länge von a &lt;= 1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→ gib a zurück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Teile a in zwei Hälften: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linke Liste l = erste Hälfte von a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rechte Liste r = zweite Hälfte von a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l = MERGE_SORT(l)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r = MERGE_SORT(r)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gib MERGE(l, r) zurück</a:t>
            </a:r>
            <a:endParaRPr/>
          </a:p>
        </p:txBody>
      </p:sp>
      <p:sp>
        <p:nvSpPr>
          <p:cNvPr id="183" name="Google Shape;183;p23"/>
          <p:cNvSpPr txBox="1"/>
          <p:nvPr/>
        </p:nvSpPr>
        <p:spPr>
          <a:xfrm>
            <a:off x="6061050" y="6061050"/>
            <a:ext cx="3103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luan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/>
        </p:nvSpPr>
        <p:spPr>
          <a:xfrm>
            <a:off x="640600" y="622975"/>
            <a:ext cx="822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Pseudo Code und Visualisierung: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1148525" y="5944600"/>
            <a:ext cx="803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2161950" y="5881950"/>
            <a:ext cx="482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 für algo vom malik kommt hier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p24"/>
          <p:cNvSpPr txBox="1"/>
          <p:nvPr/>
        </p:nvSpPr>
        <p:spPr>
          <a:xfrm>
            <a:off x="692100" y="1780525"/>
            <a:ext cx="91440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MERGE(l, r)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Erstelle leere Ergebnisliste result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Solange sowohl l als auch r nicht leer sind: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Wenn erstes Element von l &lt; erstes Element von r: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→ entferne erstes Element von l und füge es zu result hinzu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sonst: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→ entferne erstes Element von r und füge es zu result hinzu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Füge verbleibende Elemente von l (falls vorhanden) zu result hinzu  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Füge verbleibende Elemente von r (falls vorhanden) zu result hinzu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7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gib result zurück</a:t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7392800" y="5673050"/>
            <a:ext cx="177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luan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136350" y="5519150"/>
            <a:ext cx="6040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rgbClr val="00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website und visualisierungs verlauf wird von malik gezeigt</a:t>
            </a:r>
            <a:endParaRPr sz="2000">
              <a:solidFill>
                <a:srgbClr val="00FF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/>
        </p:nvSpPr>
        <p:spPr>
          <a:xfrm>
            <a:off x="457200" y="1065400"/>
            <a:ext cx="822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Komplexität &amp; Ressourcen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457200" y="2320800"/>
            <a:ext cx="77724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Zeit: O(n log n) für alle Fälle (best/avg/worst)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Speicher: O(n) durch zusätzliche Arrays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Gut skalierbar bei großen Datenmengen</a:t>
            </a:r>
            <a:endParaRPr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2317450" y="5358475"/>
            <a:ext cx="604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malik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/>
        </p:nvSpPr>
        <p:spPr>
          <a:xfrm>
            <a:off x="457200" y="457200"/>
            <a:ext cx="822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Komplexität &amp; Ressourcen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6" name="Google Shape;20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638" y="1528900"/>
            <a:ext cx="5580725" cy="459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6"/>
          <p:cNvSpPr txBox="1"/>
          <p:nvPr/>
        </p:nvSpPr>
        <p:spPr>
          <a:xfrm>
            <a:off x="566250" y="3743575"/>
            <a:ext cx="604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malik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/>
          <p:nvPr/>
        </p:nvSpPr>
        <p:spPr>
          <a:xfrm>
            <a:off x="457200" y="1778475"/>
            <a:ext cx="8229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Zusammenfassung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27"/>
          <p:cNvSpPr txBox="1"/>
          <p:nvPr/>
        </p:nvSpPr>
        <p:spPr>
          <a:xfrm>
            <a:off x="457200" y="2690250"/>
            <a:ext cx="822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Teilt das Problem → sortiert → führt es zusammen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Stabil, rekursiv und effizient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Eignet sich besonders für große Datenmengen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27"/>
          <p:cNvSpPr txBox="1"/>
          <p:nvPr/>
        </p:nvSpPr>
        <p:spPr>
          <a:xfrm>
            <a:off x="2107725" y="6008625"/>
            <a:ext cx="604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dusan</a:t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