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08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5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33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9069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57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295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27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63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0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8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0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9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835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67280"/>
            <a:ext cx="67381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Merge</a:t>
            </a:r>
            <a:r>
              <a:rPr lang="de-DE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de-DE" sz="8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Sort</a:t>
            </a:r>
            <a:r>
              <a:rPr lang="de-DE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endParaRPr sz="8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6544" y="2397948"/>
            <a:ext cx="5973110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646464"/>
                </a:solidFill>
              </a:defRPr>
            </a:pPr>
            <a:r>
              <a:rPr dirty="0">
                <a:solidFill>
                  <a:schemeClr val="tx1">
                    <a:lumMod val="75000"/>
                  </a:schemeClr>
                </a:solidFill>
              </a:rPr>
              <a:t>Eine </a:t>
            </a:r>
            <a:r>
              <a:rPr dirty="0" err="1">
                <a:solidFill>
                  <a:schemeClr val="tx1">
                    <a:lumMod val="75000"/>
                  </a:schemeClr>
                </a:solidFill>
              </a:rPr>
              <a:t>visuelle</a:t>
            </a:r>
            <a:r>
              <a:rPr dirty="0">
                <a:solidFill>
                  <a:schemeClr val="tx1">
                    <a:lumMod val="75000"/>
                  </a:schemeClr>
                </a:solidFill>
              </a:rPr>
              <a:t> und </a:t>
            </a:r>
            <a:r>
              <a:rPr dirty="0" err="1">
                <a:solidFill>
                  <a:schemeClr val="tx1">
                    <a:lumMod val="75000"/>
                  </a:schemeClr>
                </a:solidFill>
              </a:rPr>
              <a:t>praxisnahe</a:t>
            </a:r>
            <a:r>
              <a:rPr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75000"/>
                  </a:schemeClr>
                </a:solidFill>
              </a:rPr>
              <a:t>Einführung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0080AEA-7189-4948-ADB9-13F4EA9CB272}"/>
              </a:ext>
            </a:extLst>
          </p:cNvPr>
          <p:cNvSpPr/>
          <p:nvPr/>
        </p:nvSpPr>
        <p:spPr>
          <a:xfrm>
            <a:off x="3559164" y="3505944"/>
            <a:ext cx="31523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de-DE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defRPr sz="2400">
                <a:solidFill>
                  <a:srgbClr val="646464"/>
                </a:solidFill>
              </a:defRPr>
            </a:pP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</a:rPr>
              <a:t>Luan Malik Dusan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Fragen?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❓ Jetzt ist Zeit für eure Fragen!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💬 Diskussion und Feedback willkommen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3997" y="648770"/>
            <a:ext cx="3676006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rPr lang="de-DE" dirty="0">
                <a:solidFill>
                  <a:schemeClr val="tx1">
                    <a:lumMod val="95000"/>
                  </a:schemeClr>
                </a:solidFill>
              </a:rPr>
              <a:t>Inhaltsverzeichnis</a:t>
            </a:r>
            <a:endParaRPr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D9AD0CA-CB80-4013-BC1A-7E7E1589C7E4}"/>
              </a:ext>
            </a:extLst>
          </p:cNvPr>
          <p:cNvSpPr txBox="1"/>
          <p:nvPr/>
        </p:nvSpPr>
        <p:spPr>
          <a:xfrm>
            <a:off x="3752705" y="1635788"/>
            <a:ext cx="16385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000" dirty="0"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Etymologie:</a:t>
            </a:r>
            <a:endParaRPr sz="20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420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391" y="679172"/>
            <a:ext cx="4011034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rPr dirty="0">
                <a:solidFill>
                  <a:schemeClr val="tx1">
                    <a:lumMod val="95000"/>
                  </a:schemeClr>
                </a:solidFill>
              </a:rPr>
              <a:t>Was </a:t>
            </a:r>
            <a:r>
              <a:rPr dirty="0" err="1">
                <a:solidFill>
                  <a:schemeClr val="tx1">
                    <a:lumMod val="95000"/>
                  </a:schemeClr>
                </a:solidFill>
              </a:rPr>
              <a:t>ist</a:t>
            </a:r>
            <a:r>
              <a:rPr dirty="0">
                <a:solidFill>
                  <a:schemeClr val="tx1">
                    <a:lumMod val="95000"/>
                  </a:schemeClr>
                </a:solidFill>
              </a:rPr>
              <a:t> Merge Sort?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F1D2BA7-F0E8-4626-82F9-E85D1E34ECD8}"/>
              </a:ext>
            </a:extLst>
          </p:cNvPr>
          <p:cNvSpPr/>
          <p:nvPr/>
        </p:nvSpPr>
        <p:spPr>
          <a:xfrm>
            <a:off x="590712" y="2127969"/>
            <a:ext cx="6187736" cy="660746"/>
          </a:xfrm>
          <a:prstGeom prst="round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Merge</a:t>
            </a:r>
            <a:r>
              <a:rPr lang="de-DE" dirty="0"/>
              <a:t> = Verschmelzen ~ </a:t>
            </a:r>
            <a:r>
              <a:rPr lang="de-DE" dirty="0" err="1"/>
              <a:t>Sort</a:t>
            </a:r>
            <a:r>
              <a:rPr lang="de-DE" dirty="0"/>
              <a:t> = Sortieren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D565FCBA-F4C7-418A-ACD7-6C938343D5A8}"/>
              </a:ext>
            </a:extLst>
          </p:cNvPr>
          <p:cNvSpPr/>
          <p:nvPr/>
        </p:nvSpPr>
        <p:spPr>
          <a:xfrm>
            <a:off x="572957" y="3429000"/>
            <a:ext cx="6833616" cy="1597563"/>
          </a:xfrm>
          <a:prstGeom prst="roundRect">
            <a:avLst/>
          </a:prstGeom>
          <a:ln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  1. zerlegt ein Gesamtproblem in mehrere Teilprobleme</a:t>
            </a:r>
          </a:p>
          <a:p>
            <a:r>
              <a:rPr lang="de-DE" dirty="0"/>
              <a:t>  2. löst diese dann Stück für Stück.</a:t>
            </a:r>
          </a:p>
          <a:p>
            <a:r>
              <a:rPr lang="de-DE" dirty="0"/>
              <a:t>  3. Setzt sie dann zu einer Gesamtlösung zusammen.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F6FB6B3-ABBA-4F3A-AB39-BC920F9C6A96}"/>
              </a:ext>
            </a:extLst>
          </p:cNvPr>
          <p:cNvSpPr txBox="1"/>
          <p:nvPr/>
        </p:nvSpPr>
        <p:spPr>
          <a:xfrm>
            <a:off x="572957" y="2672299"/>
            <a:ext cx="262283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000" dirty="0"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Wie Funktioniert es?</a:t>
            </a:r>
            <a:endParaRPr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D9AD0CA-CB80-4013-BC1A-7E7E1589C7E4}"/>
              </a:ext>
            </a:extLst>
          </p:cNvPr>
          <p:cNvSpPr txBox="1"/>
          <p:nvPr/>
        </p:nvSpPr>
        <p:spPr>
          <a:xfrm>
            <a:off x="572957" y="1387213"/>
            <a:ext cx="163859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000" dirty="0"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Etymologie:</a:t>
            </a:r>
            <a:endParaRPr sz="20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1028" name="Picture 4" descr="USA-Flagge Herunterladen PNG-Bild">
            <a:extLst>
              <a:ext uri="{FF2B5EF4-FFF2-40B4-BE49-F238E27FC236}">
                <a16:creationId xmlns:a16="http://schemas.microsoft.com/office/drawing/2014/main" id="{51CDF325-7AA6-414C-B3EE-562D0F478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12" y="2268090"/>
            <a:ext cx="698440" cy="380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Alltagsbeispiel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🔸 Sortieren eines Kartenstapels: Aufteilen → Sortieren → Zusammenlegen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🔸 Merge Sort nutzt denselben Ansatz für Arrays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Algorithmus – Überblick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1️⃣ Wenn Länge &lt;= 1 → zurückgeben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2️⃣ Array in zwei Hälften teilen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3️⃣ Rekursiver Aufruf für linke und rechte Hälfte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4️⃣ Merge-Funktion: sortiertes Zusammenführen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Merge Sort in Java –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✅ Methode `mergeSort(int[] arr)`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✅ Aufteilen des Arrays mit Indexen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✅ `merge(int[] arr, int l, int m, int r)` sortiert zusammen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✅ Funktioniert stabil und zuverlässig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Beispiel Schritt für Schritt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Beispielarray: {38, 27, 43, 3, 9, 82, 10}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➤ Aufteilen → Sortieren → Zusammenführen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➤ Visualisiert als Baumstruktur in der Animation/Erklärung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Komplexität &amp; Ressourcen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⏱️ Zeit: O(n log n) für alle Fälle (best/avg/worst)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💾 Speicher: O(n) durch zusätzliche Arrays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📈 Gut skalierbar bei großen Datenmengen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2196F3"/>
                </a:solidFill>
              </a:defRPr>
            </a:pPr>
            <a:r>
              <a:t>Zusammenfassung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📌 Teilt das Problem → sortiert → führt es zusammen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📌 Stabil, rekursiv und effizient</a:t>
            </a:r>
          </a:p>
          <a:p>
            <a:pPr>
              <a:defRPr sz="2400">
                <a:solidFill>
                  <a:srgbClr val="1E1E1E"/>
                </a:solidFill>
              </a:defRPr>
            </a:pPr>
            <a:r>
              <a:t>📌 Eignet sich besonders für große Datenmengen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271</Words>
  <Application>Microsoft Office PowerPoint</Application>
  <PresentationFormat>Bildschirmpräsentation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Segoe UI Semibold</vt:lpstr>
      <vt:lpstr>Wingdings 3</vt:lpstr>
      <vt:lpstr>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cp:keywords/>
  <dc:description>generated using python-pptx</dc:description>
  <cp:lastModifiedBy>Luan Ajeti</cp:lastModifiedBy>
  <cp:revision>5</cp:revision>
  <dcterms:created xsi:type="dcterms:W3CDTF">2013-01-27T09:14:16Z</dcterms:created>
  <dcterms:modified xsi:type="dcterms:W3CDTF">2025-05-06T11:52:40Z</dcterms:modified>
  <cp:category/>
</cp:coreProperties>
</file>