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1" r:id="rId7"/>
    <p:sldId id="259" r:id="rId8"/>
    <p:sldId id="262" r:id="rId9"/>
    <p:sldId id="263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E5D0D-7949-E3E1-BF34-BC997AD978C8}" v="302" dt="2025-06-08T02:22:10.605"/>
    <p1510:client id="{64C557A0-1A6B-4AFC-88A2-60AB915BFE39}" v="12" dt="2025-06-08T13:52:47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ACCC9-B1C3-4D52-87D3-54080EFF8E80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1FEE8B2-DDF2-4037-B108-3449B2C1FA4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Gill Sans MT" panose="020B0502020104020203"/>
            </a:rPr>
            <a:t>Falta de Planejamento</a:t>
          </a:r>
        </a:p>
      </dgm:t>
    </dgm:pt>
    <dgm:pt modelId="{371E73A0-11C5-4AF6-96D4-589C3945216A}" type="parTrans" cxnId="{8857F0AF-C5AA-4701-8212-68233542A7FD}">
      <dgm:prSet/>
      <dgm:spPr/>
    </dgm:pt>
    <dgm:pt modelId="{1CB363F7-CF70-469B-B2BA-7613A88AAA49}" type="sibTrans" cxnId="{8857F0AF-C5AA-4701-8212-68233542A7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7F200C-23C3-434D-90F3-141F070B191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Gill Sans MT" panose="020B0502020104020203"/>
            </a:rPr>
            <a:t>Investimentos com Baixo Rendimentos</a:t>
          </a:r>
        </a:p>
      </dgm:t>
    </dgm:pt>
    <dgm:pt modelId="{6CD4F7E4-144C-4D82-B168-D8E02E431918}" type="parTrans" cxnId="{EA99518B-C538-4B06-A9AC-AB5DB15D2394}">
      <dgm:prSet/>
      <dgm:spPr/>
    </dgm:pt>
    <dgm:pt modelId="{1DEAE8F4-A663-46B1-BA11-2C7D2C416F43}" type="sibTrans" cxnId="{EA99518B-C538-4B06-A9AC-AB5DB15D23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397CF-0397-482B-A891-893F11D39C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Gill Sans MT" panose="020B0502020104020203"/>
            </a:rPr>
            <a:t>Gastos Desnecessários</a:t>
          </a:r>
        </a:p>
      </dgm:t>
    </dgm:pt>
    <dgm:pt modelId="{464B4799-8443-4A80-8721-A76372489857}" type="parTrans" cxnId="{DFF59D0E-0254-4C89-826F-90BE810C5CE1}">
      <dgm:prSet/>
      <dgm:spPr/>
    </dgm:pt>
    <dgm:pt modelId="{D8D3132C-BACD-4762-98A9-0EBB5D207321}" type="sibTrans" cxnId="{DFF59D0E-0254-4C89-826F-90BE810C5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5DFAA1-8A1E-4DE1-B16D-00943C48563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Falta de </a:t>
          </a:r>
          <a:r>
            <a:rPr lang="pt-BR" dirty="0">
              <a:latin typeface="Gill Sans MT" panose="020B0502020104020203"/>
            </a:rPr>
            <a:t>Visão</a:t>
          </a:r>
          <a:r>
            <a:rPr lang="pt-BR" dirty="0"/>
            <a:t> de </a:t>
          </a:r>
          <a:r>
            <a:rPr lang="pt-BR" dirty="0">
              <a:latin typeface="Gill Sans MT" panose="020B0502020104020203"/>
            </a:rPr>
            <a:t>Longo</a:t>
          </a:r>
          <a:r>
            <a:rPr lang="pt-BR" dirty="0"/>
            <a:t> </a:t>
          </a:r>
          <a:r>
            <a:rPr lang="pt-BR" dirty="0">
              <a:latin typeface="Gill Sans MT" panose="020B0502020104020203"/>
            </a:rPr>
            <a:t>Prazo</a:t>
          </a:r>
        </a:p>
      </dgm:t>
    </dgm:pt>
    <dgm:pt modelId="{049990D9-868A-4702-9DD4-E6F75D57410E}" type="parTrans" cxnId="{0EB80598-6BEC-485B-AB72-A7EF213BC554}">
      <dgm:prSet/>
      <dgm:spPr/>
    </dgm:pt>
    <dgm:pt modelId="{9DA5FF8B-6BB5-4200-A167-7620872D30A8}" type="sibTrans" cxnId="{0EB80598-6BEC-485B-AB72-A7EF213BC554}">
      <dgm:prSet/>
      <dgm:spPr/>
      <dgm:t>
        <a:bodyPr/>
        <a:lstStyle/>
        <a:p>
          <a:endParaRPr lang="pt-BR"/>
        </a:p>
      </dgm:t>
    </dgm:pt>
    <dgm:pt modelId="{6D8470E4-3221-4496-BBB2-A1994856A74B}" type="pres">
      <dgm:prSet presAssocID="{987ACCC9-B1C3-4D52-87D3-54080EFF8E80}" presName="root" presStyleCnt="0">
        <dgm:presLayoutVars>
          <dgm:dir/>
          <dgm:resizeHandles val="exact"/>
        </dgm:presLayoutVars>
      </dgm:prSet>
      <dgm:spPr/>
    </dgm:pt>
    <dgm:pt modelId="{2868E698-6BAC-4179-A866-338C87794F69}" type="pres">
      <dgm:prSet presAssocID="{987ACCC9-B1C3-4D52-87D3-54080EFF8E80}" presName="container" presStyleCnt="0">
        <dgm:presLayoutVars>
          <dgm:dir/>
          <dgm:resizeHandles val="exact"/>
        </dgm:presLayoutVars>
      </dgm:prSet>
      <dgm:spPr/>
    </dgm:pt>
    <dgm:pt modelId="{BE438993-F776-4ACA-8684-D1D2F299D802}" type="pres">
      <dgm:prSet presAssocID="{61FEE8B2-DDF2-4037-B108-3449B2C1FA42}" presName="compNode" presStyleCnt="0"/>
      <dgm:spPr/>
    </dgm:pt>
    <dgm:pt modelId="{EF635924-1B67-4E61-905F-1E9CD48083AD}" type="pres">
      <dgm:prSet presAssocID="{61FEE8B2-DDF2-4037-B108-3449B2C1FA42}" presName="iconBgRect" presStyleLbl="bgShp" presStyleIdx="0" presStyleCnt="4"/>
      <dgm:spPr/>
    </dgm:pt>
    <dgm:pt modelId="{EEEECBB6-B262-4360-9ECC-AB9008DD17C4}" type="pres">
      <dgm:prSet presAssocID="{61FEE8B2-DDF2-4037-B108-3449B2C1FA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48DAAC8F-98B1-46FD-BE64-46301E161D51}" type="pres">
      <dgm:prSet presAssocID="{61FEE8B2-DDF2-4037-B108-3449B2C1FA42}" presName="spaceRect" presStyleCnt="0"/>
      <dgm:spPr/>
    </dgm:pt>
    <dgm:pt modelId="{F938A646-E228-4F42-B91C-8161AFEF9887}" type="pres">
      <dgm:prSet presAssocID="{61FEE8B2-DDF2-4037-B108-3449B2C1FA42}" presName="textRect" presStyleLbl="revTx" presStyleIdx="0" presStyleCnt="4">
        <dgm:presLayoutVars>
          <dgm:chMax val="1"/>
          <dgm:chPref val="1"/>
        </dgm:presLayoutVars>
      </dgm:prSet>
      <dgm:spPr/>
    </dgm:pt>
    <dgm:pt modelId="{6242D760-FFA4-4C05-9DEA-6FBCA60B031E}" type="pres">
      <dgm:prSet presAssocID="{1CB363F7-CF70-469B-B2BA-7613A88AAA49}" presName="sibTrans" presStyleLbl="sibTrans2D1" presStyleIdx="0" presStyleCnt="0"/>
      <dgm:spPr/>
    </dgm:pt>
    <dgm:pt modelId="{ED58CEA1-682A-4CBD-AEB8-A18F68BF0D07}" type="pres">
      <dgm:prSet presAssocID="{F17F200C-23C3-434D-90F3-141F070B1910}" presName="compNode" presStyleCnt="0"/>
      <dgm:spPr/>
    </dgm:pt>
    <dgm:pt modelId="{20B7E989-A072-4AFD-87F1-7A51B8649B07}" type="pres">
      <dgm:prSet presAssocID="{F17F200C-23C3-434D-90F3-141F070B1910}" presName="iconBgRect" presStyleLbl="bgShp" presStyleIdx="1" presStyleCnt="4"/>
      <dgm:spPr/>
    </dgm:pt>
    <dgm:pt modelId="{C73AA0B5-8736-46C4-AC7F-7B3ED2D3CB4D}" type="pres">
      <dgm:prSet presAssocID="{F17F200C-23C3-434D-90F3-141F070B19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7914DBD7-9889-4823-9BF8-421509B3B8B3}" type="pres">
      <dgm:prSet presAssocID="{F17F200C-23C3-434D-90F3-141F070B1910}" presName="spaceRect" presStyleCnt="0"/>
      <dgm:spPr/>
    </dgm:pt>
    <dgm:pt modelId="{024813BC-B655-495F-B253-79F16C92C1BC}" type="pres">
      <dgm:prSet presAssocID="{F17F200C-23C3-434D-90F3-141F070B1910}" presName="textRect" presStyleLbl="revTx" presStyleIdx="1" presStyleCnt="4">
        <dgm:presLayoutVars>
          <dgm:chMax val="1"/>
          <dgm:chPref val="1"/>
        </dgm:presLayoutVars>
      </dgm:prSet>
      <dgm:spPr/>
    </dgm:pt>
    <dgm:pt modelId="{087B5A42-EB94-4836-B835-2EC25455FF38}" type="pres">
      <dgm:prSet presAssocID="{1DEAE8F4-A663-46B1-BA11-2C7D2C416F43}" presName="sibTrans" presStyleLbl="sibTrans2D1" presStyleIdx="0" presStyleCnt="0"/>
      <dgm:spPr/>
    </dgm:pt>
    <dgm:pt modelId="{96782EF0-E906-43BE-9C89-64F82CFBD975}" type="pres">
      <dgm:prSet presAssocID="{34D397CF-0397-482B-A891-893F11D39CF1}" presName="compNode" presStyleCnt="0"/>
      <dgm:spPr/>
    </dgm:pt>
    <dgm:pt modelId="{70C3FCA5-76EC-4E9C-87BE-4E449E41B29A}" type="pres">
      <dgm:prSet presAssocID="{34D397CF-0397-482B-A891-893F11D39CF1}" presName="iconBgRect" presStyleLbl="bgShp" presStyleIdx="2" presStyleCnt="4"/>
      <dgm:spPr/>
    </dgm:pt>
    <dgm:pt modelId="{7E17A7A5-D378-48C2-8ED7-E0CB4EBF19BE}" type="pres">
      <dgm:prSet presAssocID="{34D397CF-0397-482B-A891-893F11D39C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392D40CE-BFAD-4E31-8ECC-B25D752FC094}" type="pres">
      <dgm:prSet presAssocID="{34D397CF-0397-482B-A891-893F11D39CF1}" presName="spaceRect" presStyleCnt="0"/>
      <dgm:spPr/>
    </dgm:pt>
    <dgm:pt modelId="{C512887A-5E11-428D-8AD2-8DAD5907C498}" type="pres">
      <dgm:prSet presAssocID="{34D397CF-0397-482B-A891-893F11D39CF1}" presName="textRect" presStyleLbl="revTx" presStyleIdx="2" presStyleCnt="4">
        <dgm:presLayoutVars>
          <dgm:chMax val="1"/>
          <dgm:chPref val="1"/>
        </dgm:presLayoutVars>
      </dgm:prSet>
      <dgm:spPr/>
    </dgm:pt>
    <dgm:pt modelId="{588E8D0B-C3EB-4B1D-AAEA-DE78ED6D0BB7}" type="pres">
      <dgm:prSet presAssocID="{D8D3132C-BACD-4762-98A9-0EBB5D207321}" presName="sibTrans" presStyleLbl="sibTrans2D1" presStyleIdx="0" presStyleCnt="0"/>
      <dgm:spPr/>
    </dgm:pt>
    <dgm:pt modelId="{9279409F-997E-4AF2-8354-A41A08B09E34}" type="pres">
      <dgm:prSet presAssocID="{985DFAA1-8A1E-4DE1-B16D-00943C48563D}" presName="compNode" presStyleCnt="0"/>
      <dgm:spPr/>
    </dgm:pt>
    <dgm:pt modelId="{F4E144A2-4B00-4604-851D-ACAFA6D620EA}" type="pres">
      <dgm:prSet presAssocID="{985DFAA1-8A1E-4DE1-B16D-00943C48563D}" presName="iconBgRect" presStyleLbl="bgShp" presStyleIdx="3" presStyleCnt="4"/>
      <dgm:spPr/>
    </dgm:pt>
    <dgm:pt modelId="{407D5E29-F035-4B50-8C2D-E97AF9DD3909}" type="pres">
      <dgm:prSet presAssocID="{985DFAA1-8A1E-4DE1-B16D-00943C48563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99C33DB7-7591-4557-BCE0-FBB750DF5C9F}" type="pres">
      <dgm:prSet presAssocID="{985DFAA1-8A1E-4DE1-B16D-00943C48563D}" presName="spaceRect" presStyleCnt="0"/>
      <dgm:spPr/>
    </dgm:pt>
    <dgm:pt modelId="{D795C1E8-96C1-49E5-8AC0-015AD92A8066}" type="pres">
      <dgm:prSet presAssocID="{985DFAA1-8A1E-4DE1-B16D-00943C48563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F59D0E-0254-4C89-826F-90BE810C5CE1}" srcId="{987ACCC9-B1C3-4D52-87D3-54080EFF8E80}" destId="{34D397CF-0397-482B-A891-893F11D39CF1}" srcOrd="2" destOrd="0" parTransId="{464B4799-8443-4A80-8721-A76372489857}" sibTransId="{D8D3132C-BACD-4762-98A9-0EBB5D207321}"/>
    <dgm:cxn modelId="{85A20A2F-7507-4543-8FBF-D364C3C9C570}" type="presOf" srcId="{F17F200C-23C3-434D-90F3-141F070B1910}" destId="{024813BC-B655-495F-B253-79F16C92C1BC}" srcOrd="0" destOrd="0" presId="urn:microsoft.com/office/officeart/2018/2/layout/IconCircleList"/>
    <dgm:cxn modelId="{2C051A44-CA15-4399-BCA7-2BDED5589058}" type="presOf" srcId="{987ACCC9-B1C3-4D52-87D3-54080EFF8E80}" destId="{6D8470E4-3221-4496-BBB2-A1994856A74B}" srcOrd="0" destOrd="0" presId="urn:microsoft.com/office/officeart/2018/2/layout/IconCircleList"/>
    <dgm:cxn modelId="{D9BEFF7A-67F9-413B-B192-B676B31E2FFE}" type="presOf" srcId="{34D397CF-0397-482B-A891-893F11D39CF1}" destId="{C512887A-5E11-428D-8AD2-8DAD5907C498}" srcOrd="0" destOrd="0" presId="urn:microsoft.com/office/officeart/2018/2/layout/IconCircleList"/>
    <dgm:cxn modelId="{EA99518B-C538-4B06-A9AC-AB5DB15D2394}" srcId="{987ACCC9-B1C3-4D52-87D3-54080EFF8E80}" destId="{F17F200C-23C3-434D-90F3-141F070B1910}" srcOrd="1" destOrd="0" parTransId="{6CD4F7E4-144C-4D82-B168-D8E02E431918}" sibTransId="{1DEAE8F4-A663-46B1-BA11-2C7D2C416F43}"/>
    <dgm:cxn modelId="{0EB80598-6BEC-485B-AB72-A7EF213BC554}" srcId="{987ACCC9-B1C3-4D52-87D3-54080EFF8E80}" destId="{985DFAA1-8A1E-4DE1-B16D-00943C48563D}" srcOrd="3" destOrd="0" parTransId="{049990D9-868A-4702-9DD4-E6F75D57410E}" sibTransId="{9DA5FF8B-6BB5-4200-A167-7620872D30A8}"/>
    <dgm:cxn modelId="{F8667E98-423E-44D4-86B4-50EB4905720E}" type="presOf" srcId="{985DFAA1-8A1E-4DE1-B16D-00943C48563D}" destId="{D795C1E8-96C1-49E5-8AC0-015AD92A8066}" srcOrd="0" destOrd="0" presId="urn:microsoft.com/office/officeart/2018/2/layout/IconCircleList"/>
    <dgm:cxn modelId="{8857F0AF-C5AA-4701-8212-68233542A7FD}" srcId="{987ACCC9-B1C3-4D52-87D3-54080EFF8E80}" destId="{61FEE8B2-DDF2-4037-B108-3449B2C1FA42}" srcOrd="0" destOrd="0" parTransId="{371E73A0-11C5-4AF6-96D4-589C3945216A}" sibTransId="{1CB363F7-CF70-469B-B2BA-7613A88AAA49}"/>
    <dgm:cxn modelId="{43C038B5-6671-49A6-911C-DDA057AD51D6}" type="presOf" srcId="{D8D3132C-BACD-4762-98A9-0EBB5D207321}" destId="{588E8D0B-C3EB-4B1D-AAEA-DE78ED6D0BB7}" srcOrd="0" destOrd="0" presId="urn:microsoft.com/office/officeart/2018/2/layout/IconCircleList"/>
    <dgm:cxn modelId="{CA60B1CA-1F61-4AF1-957C-FD03D4CC9201}" type="presOf" srcId="{1CB363F7-CF70-469B-B2BA-7613A88AAA49}" destId="{6242D760-FFA4-4C05-9DEA-6FBCA60B031E}" srcOrd="0" destOrd="0" presId="urn:microsoft.com/office/officeart/2018/2/layout/IconCircleList"/>
    <dgm:cxn modelId="{DBC21BE4-B5F3-433E-B6DB-1DC293A91224}" type="presOf" srcId="{61FEE8B2-DDF2-4037-B108-3449B2C1FA42}" destId="{F938A646-E228-4F42-B91C-8161AFEF9887}" srcOrd="0" destOrd="0" presId="urn:microsoft.com/office/officeart/2018/2/layout/IconCircleList"/>
    <dgm:cxn modelId="{F2EAD1FB-7205-4FAA-8F0A-B18F3C13BDDC}" type="presOf" srcId="{1DEAE8F4-A663-46B1-BA11-2C7D2C416F43}" destId="{087B5A42-EB94-4836-B835-2EC25455FF38}" srcOrd="0" destOrd="0" presId="urn:microsoft.com/office/officeart/2018/2/layout/IconCircleList"/>
    <dgm:cxn modelId="{F408A2A4-A50D-44E7-8586-046F2184C682}" type="presParOf" srcId="{6D8470E4-3221-4496-BBB2-A1994856A74B}" destId="{2868E698-6BAC-4179-A866-338C87794F69}" srcOrd="0" destOrd="0" presId="urn:microsoft.com/office/officeart/2018/2/layout/IconCircleList"/>
    <dgm:cxn modelId="{22796096-680E-4235-8D5E-0D6AB52DA55F}" type="presParOf" srcId="{2868E698-6BAC-4179-A866-338C87794F69}" destId="{BE438993-F776-4ACA-8684-D1D2F299D802}" srcOrd="0" destOrd="0" presId="urn:microsoft.com/office/officeart/2018/2/layout/IconCircleList"/>
    <dgm:cxn modelId="{7310B006-93DC-4315-BA6B-D47D81EBB4EB}" type="presParOf" srcId="{BE438993-F776-4ACA-8684-D1D2F299D802}" destId="{EF635924-1B67-4E61-905F-1E9CD48083AD}" srcOrd="0" destOrd="0" presId="urn:microsoft.com/office/officeart/2018/2/layout/IconCircleList"/>
    <dgm:cxn modelId="{2404A490-D3FA-4E68-B70D-A1D5CA4921D8}" type="presParOf" srcId="{BE438993-F776-4ACA-8684-D1D2F299D802}" destId="{EEEECBB6-B262-4360-9ECC-AB9008DD17C4}" srcOrd="1" destOrd="0" presId="urn:microsoft.com/office/officeart/2018/2/layout/IconCircleList"/>
    <dgm:cxn modelId="{18785B8E-F6FE-415F-9EA9-DAFDD44CBC7B}" type="presParOf" srcId="{BE438993-F776-4ACA-8684-D1D2F299D802}" destId="{48DAAC8F-98B1-46FD-BE64-46301E161D51}" srcOrd="2" destOrd="0" presId="urn:microsoft.com/office/officeart/2018/2/layout/IconCircleList"/>
    <dgm:cxn modelId="{212B095B-1DE7-405C-907A-52BAA0D1982C}" type="presParOf" srcId="{BE438993-F776-4ACA-8684-D1D2F299D802}" destId="{F938A646-E228-4F42-B91C-8161AFEF9887}" srcOrd="3" destOrd="0" presId="urn:microsoft.com/office/officeart/2018/2/layout/IconCircleList"/>
    <dgm:cxn modelId="{5E0F257C-3519-4F3A-8C65-79F6556E17BB}" type="presParOf" srcId="{2868E698-6BAC-4179-A866-338C87794F69}" destId="{6242D760-FFA4-4C05-9DEA-6FBCA60B031E}" srcOrd="1" destOrd="0" presId="urn:microsoft.com/office/officeart/2018/2/layout/IconCircleList"/>
    <dgm:cxn modelId="{3AF5F0F6-3D33-4F53-AE82-E53D18C794D5}" type="presParOf" srcId="{2868E698-6BAC-4179-A866-338C87794F69}" destId="{ED58CEA1-682A-4CBD-AEB8-A18F68BF0D07}" srcOrd="2" destOrd="0" presId="urn:microsoft.com/office/officeart/2018/2/layout/IconCircleList"/>
    <dgm:cxn modelId="{87E86E04-D15B-45AC-9680-0C3CF4677959}" type="presParOf" srcId="{ED58CEA1-682A-4CBD-AEB8-A18F68BF0D07}" destId="{20B7E989-A072-4AFD-87F1-7A51B8649B07}" srcOrd="0" destOrd="0" presId="urn:microsoft.com/office/officeart/2018/2/layout/IconCircleList"/>
    <dgm:cxn modelId="{BEFD7638-713E-4991-AEC3-7D46F9799986}" type="presParOf" srcId="{ED58CEA1-682A-4CBD-AEB8-A18F68BF0D07}" destId="{C73AA0B5-8736-46C4-AC7F-7B3ED2D3CB4D}" srcOrd="1" destOrd="0" presId="urn:microsoft.com/office/officeart/2018/2/layout/IconCircleList"/>
    <dgm:cxn modelId="{EC382E11-51CC-47C7-8B07-0F31ED79FEF4}" type="presParOf" srcId="{ED58CEA1-682A-4CBD-AEB8-A18F68BF0D07}" destId="{7914DBD7-9889-4823-9BF8-421509B3B8B3}" srcOrd="2" destOrd="0" presId="urn:microsoft.com/office/officeart/2018/2/layout/IconCircleList"/>
    <dgm:cxn modelId="{D6D0CED9-9943-4E5F-A5A4-E09DF40C3C8D}" type="presParOf" srcId="{ED58CEA1-682A-4CBD-AEB8-A18F68BF0D07}" destId="{024813BC-B655-495F-B253-79F16C92C1BC}" srcOrd="3" destOrd="0" presId="urn:microsoft.com/office/officeart/2018/2/layout/IconCircleList"/>
    <dgm:cxn modelId="{AD12A619-8290-4F52-AFB5-3DD6D5753ADC}" type="presParOf" srcId="{2868E698-6BAC-4179-A866-338C87794F69}" destId="{087B5A42-EB94-4836-B835-2EC25455FF38}" srcOrd="3" destOrd="0" presId="urn:microsoft.com/office/officeart/2018/2/layout/IconCircleList"/>
    <dgm:cxn modelId="{079DDB52-4F9E-4B7F-96AF-E065E86FF7C4}" type="presParOf" srcId="{2868E698-6BAC-4179-A866-338C87794F69}" destId="{96782EF0-E906-43BE-9C89-64F82CFBD975}" srcOrd="4" destOrd="0" presId="urn:microsoft.com/office/officeart/2018/2/layout/IconCircleList"/>
    <dgm:cxn modelId="{26C1E15C-F1E9-4051-B53B-742712B8E876}" type="presParOf" srcId="{96782EF0-E906-43BE-9C89-64F82CFBD975}" destId="{70C3FCA5-76EC-4E9C-87BE-4E449E41B29A}" srcOrd="0" destOrd="0" presId="urn:microsoft.com/office/officeart/2018/2/layout/IconCircleList"/>
    <dgm:cxn modelId="{85043A96-123A-4444-B711-3059883E4D13}" type="presParOf" srcId="{96782EF0-E906-43BE-9C89-64F82CFBD975}" destId="{7E17A7A5-D378-48C2-8ED7-E0CB4EBF19BE}" srcOrd="1" destOrd="0" presId="urn:microsoft.com/office/officeart/2018/2/layout/IconCircleList"/>
    <dgm:cxn modelId="{82A31FD7-4727-440E-A9EC-C3E00C48AAC5}" type="presParOf" srcId="{96782EF0-E906-43BE-9C89-64F82CFBD975}" destId="{392D40CE-BFAD-4E31-8ECC-B25D752FC094}" srcOrd="2" destOrd="0" presId="urn:microsoft.com/office/officeart/2018/2/layout/IconCircleList"/>
    <dgm:cxn modelId="{9160384F-A39B-4556-9EFA-0B15F4F014C0}" type="presParOf" srcId="{96782EF0-E906-43BE-9C89-64F82CFBD975}" destId="{C512887A-5E11-428D-8AD2-8DAD5907C498}" srcOrd="3" destOrd="0" presId="urn:microsoft.com/office/officeart/2018/2/layout/IconCircleList"/>
    <dgm:cxn modelId="{75908E52-5628-4289-890A-75EBBB72AC70}" type="presParOf" srcId="{2868E698-6BAC-4179-A866-338C87794F69}" destId="{588E8D0B-C3EB-4B1D-AAEA-DE78ED6D0BB7}" srcOrd="5" destOrd="0" presId="urn:microsoft.com/office/officeart/2018/2/layout/IconCircleList"/>
    <dgm:cxn modelId="{2B44564F-ECD8-4416-A128-00131C9FB9E1}" type="presParOf" srcId="{2868E698-6BAC-4179-A866-338C87794F69}" destId="{9279409F-997E-4AF2-8354-A41A08B09E34}" srcOrd="6" destOrd="0" presId="urn:microsoft.com/office/officeart/2018/2/layout/IconCircleList"/>
    <dgm:cxn modelId="{5E29AB65-B383-4122-9A99-B77B663AEC5B}" type="presParOf" srcId="{9279409F-997E-4AF2-8354-A41A08B09E34}" destId="{F4E144A2-4B00-4604-851D-ACAFA6D620EA}" srcOrd="0" destOrd="0" presId="urn:microsoft.com/office/officeart/2018/2/layout/IconCircleList"/>
    <dgm:cxn modelId="{49122754-12C0-428D-BADB-2CC6F86851E6}" type="presParOf" srcId="{9279409F-997E-4AF2-8354-A41A08B09E34}" destId="{407D5E29-F035-4B50-8C2D-E97AF9DD3909}" srcOrd="1" destOrd="0" presId="urn:microsoft.com/office/officeart/2018/2/layout/IconCircleList"/>
    <dgm:cxn modelId="{A0A0CEAB-B4B8-4D31-A67B-CCA4C870745B}" type="presParOf" srcId="{9279409F-997E-4AF2-8354-A41A08B09E34}" destId="{99C33DB7-7591-4557-BCE0-FBB750DF5C9F}" srcOrd="2" destOrd="0" presId="urn:microsoft.com/office/officeart/2018/2/layout/IconCircleList"/>
    <dgm:cxn modelId="{7CBC2C76-63EA-497A-8086-D563286660E0}" type="presParOf" srcId="{9279409F-997E-4AF2-8354-A41A08B09E34}" destId="{D795C1E8-96C1-49E5-8AC0-015AD92A80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35924-1B67-4E61-905F-1E9CD48083AD}">
      <dsp:nvSpPr>
        <dsp:cNvPr id="0" name=""/>
        <dsp:cNvSpPr/>
      </dsp:nvSpPr>
      <dsp:spPr>
        <a:xfrm>
          <a:off x="107314" y="574729"/>
          <a:ext cx="776199" cy="7761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ECBB6-B262-4360-9ECC-AB9008DD17C4}">
      <dsp:nvSpPr>
        <dsp:cNvPr id="0" name=""/>
        <dsp:cNvSpPr/>
      </dsp:nvSpPr>
      <dsp:spPr>
        <a:xfrm>
          <a:off x="270316" y="737731"/>
          <a:ext cx="450195" cy="4501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8A646-E228-4F42-B91C-8161AFEF9887}">
      <dsp:nvSpPr>
        <dsp:cNvPr id="0" name=""/>
        <dsp:cNvSpPr/>
      </dsp:nvSpPr>
      <dsp:spPr>
        <a:xfrm>
          <a:off x="1049842" y="574729"/>
          <a:ext cx="1829613" cy="77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ill Sans MT" panose="020B0502020104020203"/>
            </a:rPr>
            <a:t>Falta de Planejamento</a:t>
          </a:r>
        </a:p>
      </dsp:txBody>
      <dsp:txXfrm>
        <a:off x="1049842" y="574729"/>
        <a:ext cx="1829613" cy="776199"/>
      </dsp:txXfrm>
    </dsp:sp>
    <dsp:sp modelId="{20B7E989-A072-4AFD-87F1-7A51B8649B07}">
      <dsp:nvSpPr>
        <dsp:cNvPr id="0" name=""/>
        <dsp:cNvSpPr/>
      </dsp:nvSpPr>
      <dsp:spPr>
        <a:xfrm>
          <a:off x="3198253" y="574729"/>
          <a:ext cx="776199" cy="7761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AA0B5-8736-46C4-AC7F-7B3ED2D3CB4D}">
      <dsp:nvSpPr>
        <dsp:cNvPr id="0" name=""/>
        <dsp:cNvSpPr/>
      </dsp:nvSpPr>
      <dsp:spPr>
        <a:xfrm>
          <a:off x="3361255" y="737731"/>
          <a:ext cx="450195" cy="4501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813BC-B655-495F-B253-79F16C92C1BC}">
      <dsp:nvSpPr>
        <dsp:cNvPr id="0" name=""/>
        <dsp:cNvSpPr/>
      </dsp:nvSpPr>
      <dsp:spPr>
        <a:xfrm>
          <a:off x="4140781" y="574729"/>
          <a:ext cx="1829613" cy="77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ill Sans MT" panose="020B0502020104020203"/>
            </a:rPr>
            <a:t>Investimentos com Baixo Rendimentos</a:t>
          </a:r>
        </a:p>
      </dsp:txBody>
      <dsp:txXfrm>
        <a:off x="4140781" y="574729"/>
        <a:ext cx="1829613" cy="776199"/>
      </dsp:txXfrm>
    </dsp:sp>
    <dsp:sp modelId="{70C3FCA5-76EC-4E9C-87BE-4E449E41B29A}">
      <dsp:nvSpPr>
        <dsp:cNvPr id="0" name=""/>
        <dsp:cNvSpPr/>
      </dsp:nvSpPr>
      <dsp:spPr>
        <a:xfrm>
          <a:off x="107314" y="1904322"/>
          <a:ext cx="776199" cy="7761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7A7A5-D378-48C2-8ED7-E0CB4EBF19BE}">
      <dsp:nvSpPr>
        <dsp:cNvPr id="0" name=""/>
        <dsp:cNvSpPr/>
      </dsp:nvSpPr>
      <dsp:spPr>
        <a:xfrm>
          <a:off x="270316" y="2067324"/>
          <a:ext cx="450195" cy="4501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887A-5E11-428D-8AD2-8DAD5907C498}">
      <dsp:nvSpPr>
        <dsp:cNvPr id="0" name=""/>
        <dsp:cNvSpPr/>
      </dsp:nvSpPr>
      <dsp:spPr>
        <a:xfrm>
          <a:off x="1049842" y="1904322"/>
          <a:ext cx="1829613" cy="77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Gill Sans MT" panose="020B0502020104020203"/>
            </a:rPr>
            <a:t>Gastos Desnecessários</a:t>
          </a:r>
        </a:p>
      </dsp:txBody>
      <dsp:txXfrm>
        <a:off x="1049842" y="1904322"/>
        <a:ext cx="1829613" cy="776199"/>
      </dsp:txXfrm>
    </dsp:sp>
    <dsp:sp modelId="{F4E144A2-4B00-4604-851D-ACAFA6D620EA}">
      <dsp:nvSpPr>
        <dsp:cNvPr id="0" name=""/>
        <dsp:cNvSpPr/>
      </dsp:nvSpPr>
      <dsp:spPr>
        <a:xfrm>
          <a:off x="3198253" y="1904322"/>
          <a:ext cx="776199" cy="77619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D5E29-F035-4B50-8C2D-E97AF9DD3909}">
      <dsp:nvSpPr>
        <dsp:cNvPr id="0" name=""/>
        <dsp:cNvSpPr/>
      </dsp:nvSpPr>
      <dsp:spPr>
        <a:xfrm>
          <a:off x="3361255" y="2067324"/>
          <a:ext cx="450195" cy="4501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5C1E8-96C1-49E5-8AC0-015AD92A8066}">
      <dsp:nvSpPr>
        <dsp:cNvPr id="0" name=""/>
        <dsp:cNvSpPr/>
      </dsp:nvSpPr>
      <dsp:spPr>
        <a:xfrm>
          <a:off x="4140781" y="1904322"/>
          <a:ext cx="1829613" cy="77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Falta de </a:t>
          </a:r>
          <a:r>
            <a:rPr lang="pt-BR" sz="1800" kern="1200" dirty="0">
              <a:latin typeface="Gill Sans MT" panose="020B0502020104020203"/>
            </a:rPr>
            <a:t>Visão</a:t>
          </a:r>
          <a:r>
            <a:rPr lang="pt-BR" sz="1800" kern="1200" dirty="0"/>
            <a:t> de </a:t>
          </a:r>
          <a:r>
            <a:rPr lang="pt-BR" sz="1800" kern="1200" dirty="0">
              <a:latin typeface="Gill Sans MT" panose="020B0502020104020203"/>
            </a:rPr>
            <a:t>Longo</a:t>
          </a:r>
          <a:r>
            <a:rPr lang="pt-BR" sz="1800" kern="1200" dirty="0"/>
            <a:t> </a:t>
          </a:r>
          <a:r>
            <a:rPr lang="pt-BR" sz="1800" kern="1200" dirty="0">
              <a:latin typeface="Gill Sans MT" panose="020B0502020104020203"/>
            </a:rPr>
            <a:t>Prazo</a:t>
          </a:r>
        </a:p>
      </dsp:txBody>
      <dsp:txXfrm>
        <a:off x="4140781" y="1904322"/>
        <a:ext cx="1829613" cy="77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32383-F313-4D92-9470-B37E7AA669BD}" type="datetime1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50736C-AE54-43AE-A455-F6EACF27D745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3A0416F-01A1-4FE7-950D-F948D1432F7C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14262-C0EA-4629-B06E-27461888BB7D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69383-D790-43EA-87A4-95D06B020134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EF5F66-4550-4574-BF0F-F750781397F6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4F479-74A8-45D1-951D-7DDFC4A3334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75D14-91A7-4E60-BC78-2A69B7D3D52C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9FA30-0C4F-46B2-B796-76B9F2D56E24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84C15-6549-443C-8F81-3B751EF1BD30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1B681-F23B-48AE-A6D4-5180B60B9E12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C1FD-3291-49D6-93EA-56D2BA5C6E96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C7460-232D-414F-A80F-6F5DA93EE6C7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1672512-8584-44F5-9814-240E0B56662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8BA11EE-DC58-46C4-AF21-BE2E24EBAE2B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860541"/>
            <a:ext cx="4486656" cy="11549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r>
              <a:rPr lang="pt-BR" sz="3000" dirty="0" err="1">
                <a:solidFill>
                  <a:schemeClr val="tx1"/>
                </a:solidFill>
              </a:rPr>
              <a:t>SisTEMA</a:t>
            </a:r>
            <a:r>
              <a:rPr lang="pt-BR" sz="3000" dirty="0">
                <a:solidFill>
                  <a:schemeClr val="tx1"/>
                </a:solidFill>
              </a:rPr>
              <a:t> DE CONTROLE FINANCEIRO PESSOAL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5913508"/>
            <a:ext cx="6095999" cy="29751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sz="1800" dirty="0">
                <a:solidFill>
                  <a:schemeClr val="tx1"/>
                </a:solidFill>
              </a:rPr>
              <a:t>Luanna Dias,  Guilherme Queiros,  Natália Moraes, Filipe Lopes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5" name="Imagem 4" descr="Tela de computador com jogo&#10;&#10;O conteúdo gerado por IA pode estar incorreto.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53" b="18453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87EB1A-8326-1226-2D1F-CD7B359E6900}"/>
              </a:ext>
            </a:extLst>
          </p:cNvPr>
          <p:cNvSpPr txBox="1"/>
          <p:nvPr/>
        </p:nvSpPr>
        <p:spPr>
          <a:xfrm>
            <a:off x="565498" y="1347155"/>
            <a:ext cx="5422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Controle seus gastos, invista melhor e ganhe mais !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671" y="1997951"/>
            <a:ext cx="6087235" cy="5749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 QUE TE LIMITA?</a:t>
            </a:r>
            <a:endParaRPr lang="pt-BR" sz="2400">
              <a:solidFill>
                <a:schemeClr val="tx1"/>
              </a:solidFill>
            </a:endParaRPr>
          </a:p>
        </p:txBody>
      </p:sp>
      <p:pic>
        <p:nvPicPr>
          <p:cNvPr id="4" name="Imagem 3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8" t="1639" r="1434" b="1639"/>
          <a:stretch>
            <a:fillRect/>
          </a:stretch>
        </p:blipFill>
        <p:spPr>
          <a:xfrm>
            <a:off x="-2088" y="-95240"/>
            <a:ext cx="4659025" cy="7034225"/>
          </a:xfrm>
          <a:prstGeom prst="rect">
            <a:avLst/>
          </a:prstGeom>
        </p:spPr>
      </p:pic>
      <p:graphicFrame>
        <p:nvGraphicFramePr>
          <p:cNvPr id="100" name="Diagrama 99">
            <a:extLst>
              <a:ext uri="{FF2B5EF4-FFF2-40B4-BE49-F238E27FC236}">
                <a16:creationId xmlns:a16="http://schemas.microsoft.com/office/drawing/2014/main" id="{0AE6C9DD-1CDB-25C3-4BF5-CF0B03C1C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544"/>
              </p:ext>
            </p:extLst>
          </p:nvPr>
        </p:nvGraphicFramePr>
        <p:xfrm>
          <a:off x="5340721" y="2574017"/>
          <a:ext cx="6077710" cy="325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C278-DA42-9283-7B02-8EE6C641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116" y="526542"/>
            <a:ext cx="8648573" cy="1188720"/>
          </a:xfrm>
          <a:solidFill>
            <a:schemeClr val="tx1"/>
          </a:solidFill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Você SABE para onde vai seu dinheiro?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D858C-F1D8-C177-F40C-5E23CEE5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2161794"/>
            <a:ext cx="7986903" cy="436880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Mais de </a:t>
            </a:r>
            <a:r>
              <a:rPr lang="pt-BR" b="1" dirty="0">
                <a:ea typeface="+mn-lt"/>
                <a:cs typeface="+mn-lt"/>
              </a:rPr>
              <a:t>70% dos brasileiros</a:t>
            </a:r>
            <a:r>
              <a:rPr lang="pt-BR" dirty="0">
                <a:ea typeface="+mn-lt"/>
                <a:cs typeface="+mn-lt"/>
              </a:rPr>
              <a:t> não controlam suas finanças de forma eficiente. </a:t>
            </a: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Muitos só percebem que estão no </a:t>
            </a:r>
            <a:r>
              <a:rPr lang="pt-BR" dirty="0">
                <a:solidFill>
                  <a:srgbClr val="FF0000"/>
                </a:solidFill>
                <a:ea typeface="+mn-lt"/>
                <a:cs typeface="+mn-lt"/>
              </a:rPr>
              <a:t>vermelho</a:t>
            </a:r>
            <a:r>
              <a:rPr lang="pt-BR" dirty="0">
                <a:ea typeface="+mn-lt"/>
                <a:cs typeface="+mn-lt"/>
              </a:rPr>
              <a:t> quando é tarde demais.</a:t>
            </a: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consequência?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Dívidas crescentes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Juros abusivos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Falta de reservas para emergências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Impossibilidade de investir no futuro</a:t>
            </a:r>
            <a:endParaRPr lang="pt-BR" dirty="0"/>
          </a:p>
          <a:p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maioria das ferramentas disponíveis hoje são complicadas, pouco intuitivas ou exigem conhecimento técnico.</a:t>
            </a:r>
          </a:p>
          <a:p>
            <a:pPr marL="0" indent="0">
              <a:buNone/>
            </a:pPr>
            <a:r>
              <a:rPr lang="pt-BR" b="1" dirty="0">
                <a:ea typeface="+mn-lt"/>
                <a:cs typeface="+mn-lt"/>
              </a:rPr>
              <a:t>Falta uma solução simples, rápida e acessível que qualquer pessoa possa usar.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716B952-81D0-A06E-E9BF-372C92AF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449" t="8802" r="3849" b="7681"/>
          <a:stretch>
            <a:fillRect/>
          </a:stretch>
        </p:blipFill>
        <p:spPr>
          <a:xfrm>
            <a:off x="8307070" y="3432175"/>
            <a:ext cx="3653794" cy="30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5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42" y="2681103"/>
            <a:ext cx="399262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Funcionalidades do sistema</a:t>
            </a:r>
          </a:p>
        </p:txBody>
      </p:sp>
      <p:sp>
        <p:nvSpPr>
          <p:cNvPr id="69" name="Content Placeholder 68">
            <a:extLst>
              <a:ext uri="{FF2B5EF4-FFF2-40B4-BE49-F238E27FC236}">
                <a16:creationId xmlns:a16="http://schemas.microsoft.com/office/drawing/2014/main" id="{3C0086E7-B41E-03DC-4D6D-1217C6C7B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511" y="1885569"/>
            <a:ext cx="7129653" cy="31019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 sistema tem como objetivo simplificar o seu controle financeiro em poucos passos, com ele você registra sua receita,  gastos e investimentos em poucos minutos. </a:t>
            </a:r>
            <a:endParaRPr lang="pt-BR"/>
          </a:p>
          <a:p>
            <a:pPr marL="0" indent="0">
              <a:buNone/>
            </a:pPr>
            <a:r>
              <a:rPr lang="pt-BR" dirty="0"/>
              <a:t>Há também a facilidade de simular o rendimento do seu futuro investimento para melhor percepção da aplicação. </a:t>
            </a:r>
          </a:p>
          <a:p>
            <a:pPr marL="0" indent="0">
              <a:buNone/>
            </a:pPr>
            <a:r>
              <a:rPr lang="pt-BR" dirty="0"/>
              <a:t>Suas despesas podem ser categorizadas por:  Saúde,  Transporte, Alimentação,  Educação e Outros, onde você pode criar sua própria categoria.</a:t>
            </a:r>
          </a:p>
          <a:p>
            <a:pPr marL="0" indent="0">
              <a:buNone/>
            </a:pPr>
            <a:r>
              <a:rPr lang="pt-BR" dirty="0"/>
              <a:t>O seu resumo financeiro pode ser solicitado, resultando em uma ampla visualização de todos as suas receitas e despesas por categorias.</a:t>
            </a: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A01A-2315-F12B-E688-2477192B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129" y="887055"/>
            <a:ext cx="7729728" cy="475919"/>
          </a:xfrm>
        </p:spPr>
        <p:txBody>
          <a:bodyPr>
            <a:normAutofit fontScale="90000"/>
          </a:bodyPr>
          <a:lstStyle/>
          <a:p>
            <a:r>
              <a:rPr lang="pt-BR" dirty="0"/>
              <a:t>PROTÓTIPO DO SISTEMA</a:t>
            </a:r>
          </a:p>
        </p:txBody>
      </p:sp>
      <p:pic>
        <p:nvPicPr>
          <p:cNvPr id="5" name="Content Placeholder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23B291DE-6478-8CC6-8129-07147AB67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122" y="1939217"/>
            <a:ext cx="8151741" cy="4031728"/>
          </a:xfrm>
        </p:spPr>
      </p:pic>
    </p:spTree>
    <p:extLst>
      <p:ext uri="{BB962C8B-B14F-4D97-AF65-F5344CB8AC3E}">
        <p14:creationId xmlns:p14="http://schemas.microsoft.com/office/powerpoint/2010/main" val="279676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4BCD-25DF-71BA-19C5-B38155AA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037" y="1084521"/>
            <a:ext cx="7729728" cy="640824"/>
          </a:xfrm>
        </p:spPr>
        <p:txBody>
          <a:bodyPr>
            <a:normAutofit fontScale="90000"/>
          </a:bodyPr>
          <a:lstStyle/>
          <a:p>
            <a:r>
              <a:rPr lang="pt-BR" dirty="0"/>
              <a:t>ARQUIVOS SALVOS EM TXT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59B8CA-0DDB-3B57-16E8-EE41A37CD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070" y="2031690"/>
            <a:ext cx="7535662" cy="3985659"/>
          </a:xfrm>
        </p:spPr>
      </p:pic>
    </p:spTree>
    <p:extLst>
      <p:ext uri="{BB962C8B-B14F-4D97-AF65-F5344CB8AC3E}">
        <p14:creationId xmlns:p14="http://schemas.microsoft.com/office/powerpoint/2010/main" val="293000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REsULTADOS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4" name="Imagem 3" descr="Uma imagem contendo garrafa, muitos, cheio, bagunçado&#10;&#10;O conteúdo gerado por IA pode estar incorreto.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85" b="8585"/>
          <a:stretch/>
        </p:blipFill>
        <p:spPr>
          <a:xfrm>
            <a:off x="20" y="10"/>
            <a:ext cx="4856107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104" y="2475484"/>
            <a:ext cx="6849533" cy="39046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Ter um controle financeiro pessoal é, na prática, uma das formas mais rápidas e inteligentes de aumentar seus lucros.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Quando você passa a ter clareza de onde seu dinheiro está indo, elimina desperdícios e corta gastos desnecessários, isso já significa mais dinheiro no seu bolso. Além disso, sobra mais para investir de forma consciente, fazendo com que seu dinheiro comece a trabalhar por você, gerando rendimentos e acelerando seu crescimento financeiro.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O controle também te protege das dívidas e dos juros abusivos, que são verdadeiros ladrões de patrimônio. Com uma visão clara da sua situação, você toma decisões mais inteligentes, evita erros e direciona seus recursos para o que realmente traz retorno. </a:t>
            </a:r>
            <a:endParaRPr lang="pt-BR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No longo prazo, esse hábito transforma sua vida, porque o dinheiro economizado e bem investido se multiplica através dos juros compostos, potencializando seus resultados e construindo um futuro financeiro muito mais seguro e próspero.</a:t>
            </a:r>
            <a:endParaRPr lang="pt-BR">
              <a:solidFill>
                <a:schemeClr val="bg1"/>
              </a:solidFill>
            </a:endParaRPr>
          </a:p>
          <a:p>
            <a:pPr rtl="0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DDE1C2A-649A-42C7-8C97-8B688E8E1EA7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purl.org/dc/elements/1.1/"/>
    <ds:schemaRef ds:uri="http://www.w3.org/XML/1998/namespace"/>
    <ds:schemaRef ds:uri="71af3243-3dd4-4a8d-8c0d-dd76da1f02a5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402</Words>
  <Application>Microsoft Office PowerPoint</Application>
  <PresentationFormat>Widescreen</PresentationFormat>
  <Paragraphs>36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Pacote</vt:lpstr>
      <vt:lpstr>SisTEMA DE CONTROLE FINANCEIRO PESSOAL</vt:lpstr>
      <vt:lpstr>O QUE TE LIMITA?</vt:lpstr>
      <vt:lpstr>Você SABE para onde vai seu dinheiro?</vt:lpstr>
      <vt:lpstr>Funcionalidades do sistema</vt:lpstr>
      <vt:lpstr>PROTÓTIPO DO SISTEMA</vt:lpstr>
      <vt:lpstr>ARQUIVOS SALVOS EM TXT</vt:lpstr>
      <vt:lpstr>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Luanna Dias</cp:lastModifiedBy>
  <cp:revision>431</cp:revision>
  <dcterms:created xsi:type="dcterms:W3CDTF">2025-06-05T19:35:24Z</dcterms:created>
  <dcterms:modified xsi:type="dcterms:W3CDTF">2025-06-08T14:25:04Z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