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8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1F"/>
    <a:srgbClr val="31305E"/>
    <a:srgbClr val="3F3E7A"/>
    <a:srgbClr val="41719C"/>
    <a:srgbClr val="0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94103" autoAdjust="0"/>
  </p:normalViewPr>
  <p:slideViewPr>
    <p:cSldViewPr snapToGrid="0">
      <p:cViewPr varScale="1">
        <p:scale>
          <a:sx n="82" d="100"/>
          <a:sy n="82" d="100"/>
        </p:scale>
        <p:origin x="547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57205-0574-40A5-8BAB-17CF75B50AC5}" type="doc">
      <dgm:prSet loTypeId="urn:microsoft.com/office/officeart/2005/8/layout/cycle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CE4464-3339-4B04-879E-9E38D997BF62}">
      <dgm:prSet/>
      <dgm:spPr>
        <a:solidFill>
          <a:srgbClr val="7030A0"/>
        </a:solidFill>
      </dgm:spPr>
      <dgm:t>
        <a:bodyPr/>
        <a:lstStyle/>
        <a:p>
          <a:pPr rtl="0"/>
          <a:r>
            <a:rPr lang="ka-GE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ტესტირების ავტომატიზაციის  მიზნის განსაზღვრა</a:t>
          </a:r>
          <a:endParaRPr lang="en-US" dirty="0">
            <a:latin typeface="Franklin Gothic Demi Cond" panose="020B0706030402020204" pitchFamily="34" charset="0"/>
          </a:endParaRPr>
        </a:p>
      </dgm:t>
    </dgm:pt>
    <dgm:pt modelId="{37FA8A96-9290-4073-AC0E-4CE5622BA288}" type="parTrans" cxnId="{31E142C0-0922-4AA3-B8A7-2BC44304148C}">
      <dgm:prSet/>
      <dgm:spPr/>
      <dgm:t>
        <a:bodyPr/>
        <a:lstStyle/>
        <a:p>
          <a:endParaRPr lang="en-US"/>
        </a:p>
      </dgm:t>
    </dgm:pt>
    <dgm:pt modelId="{6E5AE55B-6317-4304-B019-CE7B726C02D9}" type="sibTrans" cxnId="{31E142C0-0922-4AA3-B8A7-2BC44304148C}">
      <dgm:prSet/>
      <dgm:spPr/>
      <dgm:t>
        <a:bodyPr/>
        <a:lstStyle/>
        <a:p>
          <a:endParaRPr lang="en-US"/>
        </a:p>
      </dgm:t>
    </dgm:pt>
    <dgm:pt modelId="{6797A9FB-9535-4B67-93ED-6D567D0CEB54}">
      <dgm:prSet/>
      <dgm:spPr>
        <a:solidFill>
          <a:srgbClr val="FF0000"/>
        </a:solidFill>
      </dgm:spPr>
      <dgm:t>
        <a:bodyPr/>
        <a:lstStyle/>
        <a:p>
          <a:pPr rtl="0"/>
          <a:r>
            <a:rPr lang="ka-GE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ავტომატიზაციისთვის სწორი ინსტრუმენტის შერჩევა</a:t>
          </a:r>
          <a:endParaRPr lang="en-US" dirty="0">
            <a:latin typeface="Franklin Gothic Demi Cond" panose="020B0706030402020204" pitchFamily="34" charset="0"/>
          </a:endParaRPr>
        </a:p>
      </dgm:t>
    </dgm:pt>
    <dgm:pt modelId="{70733135-5EAF-40D4-AE0F-A5B25FAD1417}" type="parTrans" cxnId="{71281B2E-E14F-44F6-8E67-8BB66C5A6A79}">
      <dgm:prSet/>
      <dgm:spPr/>
      <dgm:t>
        <a:bodyPr/>
        <a:lstStyle/>
        <a:p>
          <a:endParaRPr lang="en-US"/>
        </a:p>
      </dgm:t>
    </dgm:pt>
    <dgm:pt modelId="{A51221AF-ECCE-460E-A59F-9241DF1E81A6}" type="sibTrans" cxnId="{71281B2E-E14F-44F6-8E67-8BB66C5A6A79}">
      <dgm:prSet/>
      <dgm:spPr/>
      <dgm:t>
        <a:bodyPr/>
        <a:lstStyle/>
        <a:p>
          <a:endParaRPr lang="en-US"/>
        </a:p>
      </dgm:t>
    </dgm:pt>
    <dgm:pt modelId="{1DE823EF-C861-4482-8197-F965DDEA95BA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Test </a:t>
          </a:r>
          <a:r>
            <a:rPr lang="ka-GE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გეგმა</a:t>
          </a:r>
          <a:r>
            <a:rPr lang="en-US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 | Test </a:t>
          </a:r>
          <a:r>
            <a:rPr lang="ka-GE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დიზაინი</a:t>
          </a:r>
          <a:r>
            <a:rPr lang="en-US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 | Test </a:t>
          </a:r>
          <a:r>
            <a:rPr lang="ka-GE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სტრატეგია</a:t>
          </a:r>
          <a:endParaRPr lang="en-US" dirty="0">
            <a:solidFill>
              <a:schemeClr val="bg1"/>
            </a:solidFill>
            <a:latin typeface="Franklin Gothic Demi Cond" panose="020B0706030402020204" pitchFamily="34" charset="0"/>
          </a:endParaRPr>
        </a:p>
      </dgm:t>
    </dgm:pt>
    <dgm:pt modelId="{1537E4E4-3C3C-4D67-BDBD-44D0483AAB9F}" type="parTrans" cxnId="{F3B530AB-A143-4083-85B5-5BF12EF6ED2E}">
      <dgm:prSet/>
      <dgm:spPr/>
      <dgm:t>
        <a:bodyPr/>
        <a:lstStyle/>
        <a:p>
          <a:endParaRPr lang="en-US"/>
        </a:p>
      </dgm:t>
    </dgm:pt>
    <dgm:pt modelId="{70D14887-E658-4FC4-B98D-D7C2139736F7}" type="sibTrans" cxnId="{F3B530AB-A143-4083-85B5-5BF12EF6ED2E}">
      <dgm:prSet/>
      <dgm:spPr/>
      <dgm:t>
        <a:bodyPr/>
        <a:lstStyle/>
        <a:p>
          <a:endParaRPr lang="en-US"/>
        </a:p>
      </dgm:t>
    </dgm:pt>
    <dgm:pt modelId="{FB627AB8-11BA-4F6E-9863-D5F3DA6A1FE3}">
      <dgm:prSet/>
      <dgm:spPr/>
      <dgm:t>
        <a:bodyPr/>
        <a:lstStyle/>
        <a:p>
          <a:pPr rtl="0"/>
          <a:r>
            <a:rPr lang="ka-GE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ტესტ გარემოს შექმნა</a:t>
          </a:r>
          <a:endParaRPr lang="en-US" dirty="0">
            <a:latin typeface="Franklin Gothic Demi Cond" panose="020B0706030402020204" pitchFamily="34" charset="0"/>
          </a:endParaRPr>
        </a:p>
      </dgm:t>
    </dgm:pt>
    <dgm:pt modelId="{0A6E1CC5-4F84-4190-9D08-72892293EED8}" type="parTrans" cxnId="{242E3E33-9392-4BD8-B351-9751C384538D}">
      <dgm:prSet/>
      <dgm:spPr/>
      <dgm:t>
        <a:bodyPr/>
        <a:lstStyle/>
        <a:p>
          <a:endParaRPr lang="en-US"/>
        </a:p>
      </dgm:t>
    </dgm:pt>
    <dgm:pt modelId="{B6B5AE8E-D309-44AD-B383-C827417ABA6F}" type="sibTrans" cxnId="{242E3E33-9392-4BD8-B351-9751C384538D}">
      <dgm:prSet/>
      <dgm:spPr/>
      <dgm:t>
        <a:bodyPr/>
        <a:lstStyle/>
        <a:p>
          <a:endParaRPr lang="en-US"/>
        </a:p>
      </dgm:t>
    </dgm:pt>
    <dgm:pt modelId="{8B14F6C7-4940-4BA2-A5CD-AC5848CAEE0A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ka-GE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ანალიზი</a:t>
          </a:r>
          <a:r>
            <a:rPr lang="en-US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 | </a:t>
          </a:r>
          <a:r>
            <a:rPr lang="ka-GE" b="1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ტესტ რეპორტის გენერაცია</a:t>
          </a:r>
          <a:endParaRPr lang="en-US" dirty="0">
            <a:latin typeface="Franklin Gothic Demi Cond" panose="020B0706030402020204" pitchFamily="34" charset="0"/>
          </a:endParaRPr>
        </a:p>
      </dgm:t>
    </dgm:pt>
    <dgm:pt modelId="{D1D4DB70-4CC0-447F-94E3-BEBBDEFDB945}" type="parTrans" cxnId="{7286531A-2DB5-4E2B-A251-4D3582016E9A}">
      <dgm:prSet/>
      <dgm:spPr/>
      <dgm:t>
        <a:bodyPr/>
        <a:lstStyle/>
        <a:p>
          <a:endParaRPr lang="en-US"/>
        </a:p>
      </dgm:t>
    </dgm:pt>
    <dgm:pt modelId="{17205FE1-9D88-454E-A6E5-9793E87998BC}" type="sibTrans" cxnId="{7286531A-2DB5-4E2B-A251-4D3582016E9A}">
      <dgm:prSet/>
      <dgm:spPr/>
      <dgm:t>
        <a:bodyPr/>
        <a:lstStyle/>
        <a:p>
          <a:endParaRPr lang="en-US"/>
        </a:p>
      </dgm:t>
    </dgm:pt>
    <dgm:pt modelId="{817048BB-AA61-4C33-85A3-43A8118A26C6}">
      <dgm:prSet/>
      <dgm:spPr>
        <a:solidFill>
          <a:srgbClr val="00B400"/>
        </a:solidFill>
      </dgm:spPr>
      <dgm:t>
        <a:bodyPr/>
        <a:lstStyle/>
        <a:p>
          <a:pPr rtl="0"/>
          <a:r>
            <a:rPr lang="ka-GE" dirty="0" smtClean="0">
              <a:latin typeface="Franklin Gothic Demi Cond" panose="020B0706030402020204" pitchFamily="34" charset="0"/>
            </a:rPr>
            <a:t>ავტომატური ტესტების შექმნა</a:t>
          </a:r>
          <a:r>
            <a:rPr lang="en-US" dirty="0" smtClean="0">
              <a:latin typeface="Franklin Gothic Demi Cond" panose="020B0706030402020204" pitchFamily="34" charset="0"/>
            </a:rPr>
            <a:t>| </a:t>
          </a:r>
          <a:r>
            <a:rPr lang="ka-GE" dirty="0" smtClean="0">
              <a:latin typeface="Franklin Gothic Demi Cond" panose="020B0706030402020204" pitchFamily="34" charset="0"/>
            </a:rPr>
            <a:t>გაშვება</a:t>
          </a:r>
          <a:endParaRPr lang="en-US" dirty="0">
            <a:latin typeface="Franklin Gothic Demi Cond" panose="020B0706030402020204" pitchFamily="34" charset="0"/>
          </a:endParaRPr>
        </a:p>
      </dgm:t>
    </dgm:pt>
    <dgm:pt modelId="{5347DCFF-FE3C-4D56-8F7A-FB4F02A192D1}" type="sibTrans" cxnId="{DB2FF318-8BD7-4BEB-97E7-988194819B52}">
      <dgm:prSet/>
      <dgm:spPr/>
      <dgm:t>
        <a:bodyPr/>
        <a:lstStyle/>
        <a:p>
          <a:endParaRPr lang="en-US"/>
        </a:p>
      </dgm:t>
    </dgm:pt>
    <dgm:pt modelId="{59CD2FBF-D3F6-4C10-BCFC-72217F3D65A2}" type="parTrans" cxnId="{DB2FF318-8BD7-4BEB-97E7-988194819B52}">
      <dgm:prSet/>
      <dgm:spPr/>
      <dgm:t>
        <a:bodyPr/>
        <a:lstStyle/>
        <a:p>
          <a:endParaRPr lang="en-US"/>
        </a:p>
      </dgm:t>
    </dgm:pt>
    <dgm:pt modelId="{57AF8913-FBB9-4BEA-B9F6-D10AD756517B}" type="pres">
      <dgm:prSet presAssocID="{AA757205-0574-40A5-8BAB-17CF75B50A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7DBDD0-6C26-4509-9284-2EE3CA9B0CEA}" type="pres">
      <dgm:prSet presAssocID="{AA757205-0574-40A5-8BAB-17CF75B50AC5}" presName="cycle" presStyleCnt="0"/>
      <dgm:spPr/>
      <dgm:t>
        <a:bodyPr/>
        <a:lstStyle/>
        <a:p>
          <a:endParaRPr lang="en-US"/>
        </a:p>
      </dgm:t>
    </dgm:pt>
    <dgm:pt modelId="{481171A1-BB6B-4B19-8481-3604E00BCEBE}" type="pres">
      <dgm:prSet presAssocID="{2DCE4464-3339-4B04-879E-9E38D997BF62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275F5-FC2E-4548-9650-F25D187E5FA0}" type="pres">
      <dgm:prSet presAssocID="{6E5AE55B-6317-4304-B019-CE7B726C02D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2E231EB-8D43-444F-93F5-3B21BC6A89E6}" type="pres">
      <dgm:prSet presAssocID="{6797A9FB-9535-4B67-93ED-6D567D0CEB54}" presName="nodeFollowingNodes" presStyleLbl="node1" presStyleIdx="1" presStyleCnt="6" custRadScaleRad="105654" custRadScaleInc="12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CA9C9-5F2F-4779-B285-FB4469D2D63D}" type="pres">
      <dgm:prSet presAssocID="{1DE823EF-C861-4482-8197-F965DDEA95BA}" presName="nodeFollowingNodes" presStyleLbl="node1" presStyleIdx="2" presStyleCnt="6" custRadScaleRad="104361" custRadScaleInc="-121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9FEEB-B34E-4665-9AA0-BEF37B790F58}" type="pres">
      <dgm:prSet presAssocID="{FB627AB8-11BA-4F6E-9863-D5F3DA6A1FE3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2EAAA-A982-4644-A339-17930E7BCCF6}" type="pres">
      <dgm:prSet presAssocID="{817048BB-AA61-4C33-85A3-43A8118A26C6}" presName="nodeFollowingNodes" presStyleLbl="node1" presStyleIdx="4" presStyleCnt="6" custRadScaleRad="104742" custRadScaleInc="1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6DE82-52D7-482E-B370-0BD38B96C420}" type="pres">
      <dgm:prSet presAssocID="{8B14F6C7-4940-4BA2-A5CD-AC5848CAEE0A}" presName="nodeFollowingNodes" presStyleLbl="node1" presStyleIdx="5" presStyleCnt="6" custRadScaleRad="104360" custRadScaleInc="-12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86531A-2DB5-4E2B-A251-4D3582016E9A}" srcId="{AA757205-0574-40A5-8BAB-17CF75B50AC5}" destId="{8B14F6C7-4940-4BA2-A5CD-AC5848CAEE0A}" srcOrd="5" destOrd="0" parTransId="{D1D4DB70-4CC0-447F-94E3-BEBBDEFDB945}" sibTransId="{17205FE1-9D88-454E-A6E5-9793E87998BC}"/>
    <dgm:cxn modelId="{C43A593B-0383-405C-8EF4-708A548BCD07}" type="presOf" srcId="{AA757205-0574-40A5-8BAB-17CF75B50AC5}" destId="{57AF8913-FBB9-4BEA-B9F6-D10AD756517B}" srcOrd="0" destOrd="0" presId="urn:microsoft.com/office/officeart/2005/8/layout/cycle3"/>
    <dgm:cxn modelId="{31E142C0-0922-4AA3-B8A7-2BC44304148C}" srcId="{AA757205-0574-40A5-8BAB-17CF75B50AC5}" destId="{2DCE4464-3339-4B04-879E-9E38D997BF62}" srcOrd="0" destOrd="0" parTransId="{37FA8A96-9290-4073-AC0E-4CE5622BA288}" sibTransId="{6E5AE55B-6317-4304-B019-CE7B726C02D9}"/>
    <dgm:cxn modelId="{9086E890-C268-40A2-8787-16FF84E1AF84}" type="presOf" srcId="{6797A9FB-9535-4B67-93ED-6D567D0CEB54}" destId="{F2E231EB-8D43-444F-93F5-3B21BC6A89E6}" srcOrd="0" destOrd="0" presId="urn:microsoft.com/office/officeart/2005/8/layout/cycle3"/>
    <dgm:cxn modelId="{05C8A0DB-C884-46E3-802D-68781FCB5BF3}" type="presOf" srcId="{6E5AE55B-6317-4304-B019-CE7B726C02D9}" destId="{DCF275F5-FC2E-4548-9650-F25D187E5FA0}" srcOrd="0" destOrd="0" presId="urn:microsoft.com/office/officeart/2005/8/layout/cycle3"/>
    <dgm:cxn modelId="{65163E55-D857-4E77-9133-EA4160A419DB}" type="presOf" srcId="{2DCE4464-3339-4B04-879E-9E38D997BF62}" destId="{481171A1-BB6B-4B19-8481-3604E00BCEBE}" srcOrd="0" destOrd="0" presId="urn:microsoft.com/office/officeart/2005/8/layout/cycle3"/>
    <dgm:cxn modelId="{F3B530AB-A143-4083-85B5-5BF12EF6ED2E}" srcId="{AA757205-0574-40A5-8BAB-17CF75B50AC5}" destId="{1DE823EF-C861-4482-8197-F965DDEA95BA}" srcOrd="2" destOrd="0" parTransId="{1537E4E4-3C3C-4D67-BDBD-44D0483AAB9F}" sibTransId="{70D14887-E658-4FC4-B98D-D7C2139736F7}"/>
    <dgm:cxn modelId="{71281B2E-E14F-44F6-8E67-8BB66C5A6A79}" srcId="{AA757205-0574-40A5-8BAB-17CF75B50AC5}" destId="{6797A9FB-9535-4B67-93ED-6D567D0CEB54}" srcOrd="1" destOrd="0" parTransId="{70733135-5EAF-40D4-AE0F-A5B25FAD1417}" sibTransId="{A51221AF-ECCE-460E-A59F-9241DF1E81A6}"/>
    <dgm:cxn modelId="{545EE789-E1EB-470B-8B7C-03E180A09C55}" type="presOf" srcId="{817048BB-AA61-4C33-85A3-43A8118A26C6}" destId="{0032EAAA-A982-4644-A339-17930E7BCCF6}" srcOrd="0" destOrd="0" presId="urn:microsoft.com/office/officeart/2005/8/layout/cycle3"/>
    <dgm:cxn modelId="{59F4DFA3-B355-4343-B029-44179D945EC1}" type="presOf" srcId="{8B14F6C7-4940-4BA2-A5CD-AC5848CAEE0A}" destId="{7DE6DE82-52D7-482E-B370-0BD38B96C420}" srcOrd="0" destOrd="0" presId="urn:microsoft.com/office/officeart/2005/8/layout/cycle3"/>
    <dgm:cxn modelId="{A2E1F763-4344-4031-B937-8C377EB0E3E0}" type="presOf" srcId="{1DE823EF-C861-4482-8197-F965DDEA95BA}" destId="{393CA9C9-5F2F-4779-B285-FB4469D2D63D}" srcOrd="0" destOrd="0" presId="urn:microsoft.com/office/officeart/2005/8/layout/cycle3"/>
    <dgm:cxn modelId="{AF0234F1-28E8-49D9-8814-29DCAD042601}" type="presOf" srcId="{FB627AB8-11BA-4F6E-9863-D5F3DA6A1FE3}" destId="{B9B9FEEB-B34E-4665-9AA0-BEF37B790F58}" srcOrd="0" destOrd="0" presId="urn:microsoft.com/office/officeart/2005/8/layout/cycle3"/>
    <dgm:cxn modelId="{DB2FF318-8BD7-4BEB-97E7-988194819B52}" srcId="{AA757205-0574-40A5-8BAB-17CF75B50AC5}" destId="{817048BB-AA61-4C33-85A3-43A8118A26C6}" srcOrd="4" destOrd="0" parTransId="{59CD2FBF-D3F6-4C10-BCFC-72217F3D65A2}" sibTransId="{5347DCFF-FE3C-4D56-8F7A-FB4F02A192D1}"/>
    <dgm:cxn modelId="{242E3E33-9392-4BD8-B351-9751C384538D}" srcId="{AA757205-0574-40A5-8BAB-17CF75B50AC5}" destId="{FB627AB8-11BA-4F6E-9863-D5F3DA6A1FE3}" srcOrd="3" destOrd="0" parTransId="{0A6E1CC5-4F84-4190-9D08-72892293EED8}" sibTransId="{B6B5AE8E-D309-44AD-B383-C827417ABA6F}"/>
    <dgm:cxn modelId="{6E4EF97F-7E73-4673-88B7-CF26C759D67F}" type="presParOf" srcId="{57AF8913-FBB9-4BEA-B9F6-D10AD756517B}" destId="{9F7DBDD0-6C26-4509-9284-2EE3CA9B0CEA}" srcOrd="0" destOrd="0" presId="urn:microsoft.com/office/officeart/2005/8/layout/cycle3"/>
    <dgm:cxn modelId="{0ECC27EC-8C27-4871-805B-76CBEEE92D07}" type="presParOf" srcId="{9F7DBDD0-6C26-4509-9284-2EE3CA9B0CEA}" destId="{481171A1-BB6B-4B19-8481-3604E00BCEBE}" srcOrd="0" destOrd="0" presId="urn:microsoft.com/office/officeart/2005/8/layout/cycle3"/>
    <dgm:cxn modelId="{67B095FD-62C3-47CB-BD6A-EEB8AD7E1812}" type="presParOf" srcId="{9F7DBDD0-6C26-4509-9284-2EE3CA9B0CEA}" destId="{DCF275F5-FC2E-4548-9650-F25D187E5FA0}" srcOrd="1" destOrd="0" presId="urn:microsoft.com/office/officeart/2005/8/layout/cycle3"/>
    <dgm:cxn modelId="{B1814579-13F1-4434-84CA-251D07E119FC}" type="presParOf" srcId="{9F7DBDD0-6C26-4509-9284-2EE3CA9B0CEA}" destId="{F2E231EB-8D43-444F-93F5-3B21BC6A89E6}" srcOrd="2" destOrd="0" presId="urn:microsoft.com/office/officeart/2005/8/layout/cycle3"/>
    <dgm:cxn modelId="{65883EDE-90A0-472E-89B7-7D587BFCF01E}" type="presParOf" srcId="{9F7DBDD0-6C26-4509-9284-2EE3CA9B0CEA}" destId="{393CA9C9-5F2F-4779-B285-FB4469D2D63D}" srcOrd="3" destOrd="0" presId="urn:microsoft.com/office/officeart/2005/8/layout/cycle3"/>
    <dgm:cxn modelId="{46AAC552-DA8D-4631-8EFE-48B42F4FB7F4}" type="presParOf" srcId="{9F7DBDD0-6C26-4509-9284-2EE3CA9B0CEA}" destId="{B9B9FEEB-B34E-4665-9AA0-BEF37B790F58}" srcOrd="4" destOrd="0" presId="urn:microsoft.com/office/officeart/2005/8/layout/cycle3"/>
    <dgm:cxn modelId="{6618980D-BA3E-4FD1-A5D4-CBD1454903A3}" type="presParOf" srcId="{9F7DBDD0-6C26-4509-9284-2EE3CA9B0CEA}" destId="{0032EAAA-A982-4644-A339-17930E7BCCF6}" srcOrd="5" destOrd="0" presId="urn:microsoft.com/office/officeart/2005/8/layout/cycle3"/>
    <dgm:cxn modelId="{85613892-34DB-4B70-8DB0-17926E87902C}" type="presParOf" srcId="{9F7DBDD0-6C26-4509-9284-2EE3CA9B0CEA}" destId="{7DE6DE82-52D7-482E-B370-0BD38B96C420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275F5-FC2E-4548-9650-F25D187E5FA0}">
      <dsp:nvSpPr>
        <dsp:cNvPr id="0" name=""/>
        <dsp:cNvSpPr/>
      </dsp:nvSpPr>
      <dsp:spPr>
        <a:xfrm>
          <a:off x="3871523" y="-3065"/>
          <a:ext cx="4943908" cy="4943908"/>
        </a:xfrm>
        <a:prstGeom prst="circularArrow">
          <a:avLst>
            <a:gd name="adj1" fmla="val 5274"/>
            <a:gd name="adj2" fmla="val 312630"/>
            <a:gd name="adj3" fmla="val 14186855"/>
            <a:gd name="adj4" fmla="val 17151213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1171A1-BB6B-4B19-8481-3604E00BCEBE}">
      <dsp:nvSpPr>
        <dsp:cNvPr id="0" name=""/>
        <dsp:cNvSpPr/>
      </dsp:nvSpPr>
      <dsp:spPr>
        <a:xfrm>
          <a:off x="5381734" y="2469"/>
          <a:ext cx="1923486" cy="961743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ტესტირების ავტომატიზაციის  მიზნის განსაზღვრა</a:t>
          </a:r>
          <a:endParaRPr lang="en-US" sz="1300" kern="1200" dirty="0">
            <a:latin typeface="Franklin Gothic Demi Cond" panose="020B0706030402020204" pitchFamily="34" charset="0"/>
          </a:endParaRPr>
        </a:p>
      </dsp:txBody>
      <dsp:txXfrm>
        <a:off x="5428682" y="49417"/>
        <a:ext cx="1829590" cy="867847"/>
      </dsp:txXfrm>
    </dsp:sp>
    <dsp:sp modelId="{F2E231EB-8D43-444F-93F5-3B21BC6A89E6}">
      <dsp:nvSpPr>
        <dsp:cNvPr id="0" name=""/>
        <dsp:cNvSpPr/>
      </dsp:nvSpPr>
      <dsp:spPr>
        <a:xfrm>
          <a:off x="7326061" y="1165538"/>
          <a:ext cx="1923486" cy="961743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ავტომატიზაციისთვის სწორი ინსტრუმენტის შერჩევა</a:t>
          </a:r>
          <a:endParaRPr lang="en-US" sz="1300" kern="1200" dirty="0">
            <a:latin typeface="Franklin Gothic Demi Cond" panose="020B0706030402020204" pitchFamily="34" charset="0"/>
          </a:endParaRPr>
        </a:p>
      </dsp:txBody>
      <dsp:txXfrm>
        <a:off x="7373009" y="1212486"/>
        <a:ext cx="1829590" cy="867847"/>
      </dsp:txXfrm>
    </dsp:sp>
    <dsp:sp modelId="{393CA9C9-5F2F-4779-B285-FB4469D2D63D}">
      <dsp:nvSpPr>
        <dsp:cNvPr id="0" name=""/>
        <dsp:cNvSpPr/>
      </dsp:nvSpPr>
      <dsp:spPr>
        <a:xfrm>
          <a:off x="7297771" y="2850670"/>
          <a:ext cx="1923486" cy="961743"/>
        </a:xfrm>
        <a:prstGeom prst="roundRect">
          <a:avLst/>
        </a:prstGeom>
        <a:solidFill>
          <a:schemeClr val="accent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Test </a:t>
          </a:r>
          <a:r>
            <a:rPr lang="ka-GE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გეგმა</a:t>
          </a:r>
          <a:r>
            <a:rPr lang="en-US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 | Test </a:t>
          </a:r>
          <a:r>
            <a:rPr lang="ka-GE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დიზაინი</a:t>
          </a:r>
          <a:r>
            <a:rPr lang="en-US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 | Test </a:t>
          </a:r>
          <a:r>
            <a:rPr lang="ka-GE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სტრატეგია</a:t>
          </a:r>
          <a:endParaRPr lang="en-US" sz="1300" kern="1200" dirty="0">
            <a:solidFill>
              <a:schemeClr val="bg1"/>
            </a:solidFill>
            <a:latin typeface="Franklin Gothic Demi Cond" panose="020B0706030402020204" pitchFamily="34" charset="0"/>
          </a:endParaRPr>
        </a:p>
      </dsp:txBody>
      <dsp:txXfrm>
        <a:off x="7344719" y="2897618"/>
        <a:ext cx="1829590" cy="867847"/>
      </dsp:txXfrm>
    </dsp:sp>
    <dsp:sp modelId="{B9B9FEEB-B34E-4665-9AA0-BEF37B790F58}">
      <dsp:nvSpPr>
        <dsp:cNvPr id="0" name=""/>
        <dsp:cNvSpPr/>
      </dsp:nvSpPr>
      <dsp:spPr>
        <a:xfrm>
          <a:off x="5381734" y="4013754"/>
          <a:ext cx="1923486" cy="9617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ტესტ გარემოს შექმნა</a:t>
          </a:r>
          <a:endParaRPr lang="en-US" sz="1300" kern="1200" dirty="0">
            <a:latin typeface="Franklin Gothic Demi Cond" panose="020B0706030402020204" pitchFamily="34" charset="0"/>
          </a:endParaRPr>
        </a:p>
      </dsp:txBody>
      <dsp:txXfrm>
        <a:off x="5428682" y="4060702"/>
        <a:ext cx="1829590" cy="867847"/>
      </dsp:txXfrm>
    </dsp:sp>
    <dsp:sp modelId="{0032EAAA-A982-4644-A339-17930E7BCCF6}">
      <dsp:nvSpPr>
        <dsp:cNvPr id="0" name=""/>
        <dsp:cNvSpPr/>
      </dsp:nvSpPr>
      <dsp:spPr>
        <a:xfrm>
          <a:off x="3465720" y="2869529"/>
          <a:ext cx="1923486" cy="961743"/>
        </a:xfrm>
        <a:prstGeom prst="roundRect">
          <a:avLst/>
        </a:prstGeom>
        <a:solidFill>
          <a:srgbClr val="00B4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300" kern="1200" dirty="0" smtClean="0">
              <a:latin typeface="Franklin Gothic Demi Cond" panose="020B0706030402020204" pitchFamily="34" charset="0"/>
            </a:rPr>
            <a:t>ავტომატური ტესტების შექმნა</a:t>
          </a:r>
          <a:r>
            <a:rPr lang="en-US" sz="1300" kern="1200" dirty="0" smtClean="0">
              <a:latin typeface="Franklin Gothic Demi Cond" panose="020B0706030402020204" pitchFamily="34" charset="0"/>
            </a:rPr>
            <a:t>| </a:t>
          </a:r>
          <a:r>
            <a:rPr lang="ka-GE" sz="1300" kern="1200" dirty="0" smtClean="0">
              <a:latin typeface="Franklin Gothic Demi Cond" panose="020B0706030402020204" pitchFamily="34" charset="0"/>
            </a:rPr>
            <a:t>გაშვება</a:t>
          </a:r>
          <a:endParaRPr lang="en-US" sz="1300" kern="1200" dirty="0">
            <a:latin typeface="Franklin Gothic Demi Cond" panose="020B0706030402020204" pitchFamily="34" charset="0"/>
          </a:endParaRPr>
        </a:p>
      </dsp:txBody>
      <dsp:txXfrm>
        <a:off x="3512668" y="2916477"/>
        <a:ext cx="1829590" cy="867847"/>
      </dsp:txXfrm>
    </dsp:sp>
    <dsp:sp modelId="{7DE6DE82-52D7-482E-B370-0BD38B96C420}">
      <dsp:nvSpPr>
        <dsp:cNvPr id="0" name=""/>
        <dsp:cNvSpPr/>
      </dsp:nvSpPr>
      <dsp:spPr>
        <a:xfrm>
          <a:off x="3465723" y="1165544"/>
          <a:ext cx="1923486" cy="961743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ანალიზი</a:t>
          </a:r>
          <a:r>
            <a:rPr lang="en-US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 | </a:t>
          </a:r>
          <a:r>
            <a:rPr lang="ka-GE" sz="1300" b="1" kern="1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rPr>
            <a:t>ტესტ რეპორტის გენერაცია</a:t>
          </a:r>
          <a:endParaRPr lang="en-US" sz="1300" kern="1200" dirty="0">
            <a:latin typeface="Franklin Gothic Demi Cond" panose="020B0706030402020204" pitchFamily="34" charset="0"/>
          </a:endParaRPr>
        </a:p>
      </dsp:txBody>
      <dsp:txXfrm>
        <a:off x="3512671" y="1212492"/>
        <a:ext cx="1829590" cy="867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BD257-D4B8-4240-A176-BCCADAB11E9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E8729-CC75-418A-988C-6C740281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E8729-CC75-418A-988C-6C7402818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1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CBD0-5333-458A-8BC1-DAF5E49893E2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9A8B-536A-4E31-AEDD-8881B48C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5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okvadzetako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mbdatest.com/blog/all-you-need-to-know-about-automation-testing-life-cycle/#:~:text=The%20structured%20automation%20testing%20life,handle%20test%20data%20and%20environment" TargetMode="External"/><Relationship Id="rId2" Type="http://schemas.openxmlformats.org/officeDocument/2006/relationships/hyperlink" Target="https://www.testim.io/blog/what-is-test-autom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236" y="1307091"/>
            <a:ext cx="9144000" cy="2387600"/>
          </a:xfrm>
        </p:spPr>
        <p:txBody>
          <a:bodyPr>
            <a:normAutofit/>
          </a:bodyPr>
          <a:lstStyle/>
          <a:p>
            <a:r>
              <a:rPr lang="ka-GE" sz="4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საფუძვლები</a:t>
            </a:r>
            <a:endParaRPr lang="en-US" sz="48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3" name="image1.png" descr="A close up of a logo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274" y="180110"/>
            <a:ext cx="2949993" cy="9468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484254" y="4424218"/>
            <a:ext cx="3241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32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თაკო დოკვაძე</a:t>
            </a:r>
            <a:endParaRPr lang="en-US" sz="32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0973" y="3948906"/>
            <a:ext cx="8389100" cy="59675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36" y="336640"/>
            <a:ext cx="6871855" cy="1325563"/>
          </a:xfrm>
        </p:spPr>
        <p:txBody>
          <a:bodyPr>
            <a:noAutofit/>
          </a:bodyPr>
          <a:lstStyle/>
          <a:p>
            <a:pPr algn="ctr"/>
            <a:r>
              <a:rPr lang="ka-GE" sz="36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გამოწვევები</a:t>
            </a:r>
            <a:endParaRPr lang="en-US" sz="36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583" y="2645389"/>
            <a:ext cx="864041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a-GE" sz="2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არასაკმარისი დროითი რესურსი</a:t>
            </a:r>
            <a:endParaRPr lang="en-US" sz="24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არასაკმარისი ადამიანური რესურსი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გარემოს კონფიგურაცია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მეტი ავტომატიზაციის ექსპერტის საჭიროება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ინსტრუმენტები</a:t>
            </a:r>
            <a:endParaRPr lang="en-US" sz="24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10</a:t>
            </a:r>
            <a:endParaRPr lang="en-US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931256" y="2429395"/>
            <a:ext cx="4904508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/>
          </a:bodyPr>
          <a:lstStyle/>
          <a:p>
            <a:r>
              <a:rPr lang="ka-GE" sz="40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რომელი ტესტ ქეისები ავტომატიზირდება?</a:t>
            </a:r>
            <a:endParaRPr lang="en-US" sz="40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276"/>
            <a:ext cx="10515600" cy="35667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ქეისები, რომლებიც სრულდება განმეორებით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>
              <a:lnSpc>
                <a:spcPct val="100000"/>
              </a:lnSpc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ქეისები, რომლებიც არის ძალიან შრომატევადი, ხანგრძლივი და რთულია მანუალურად გატესტვა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>
              <a:lnSpc>
                <a:spcPct val="100000"/>
              </a:lnSpc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ქეისები, რომლებიც დიდ დროს მოითხოვს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>
              <a:lnSpc>
                <a:spcPct val="100000"/>
              </a:lnSpc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მაღალი რისკების ბიზნესის კრიტიკული ტესტ ქეისები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11</a:t>
            </a:r>
            <a:endParaRPr lang="en-US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135"/>
            <a:ext cx="10935274" cy="1325563"/>
          </a:xfrm>
        </p:spPr>
        <p:txBody>
          <a:bodyPr>
            <a:noAutofit/>
          </a:bodyPr>
          <a:lstStyle/>
          <a:p>
            <a:r>
              <a:rPr lang="ka-GE" sz="36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ქეისები, რომლებიც არაა შესაფერისი ავტომატიზაციისთვის</a:t>
            </a:r>
            <a:endParaRPr lang="en-US" sz="36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7377"/>
            <a:ext cx="10515600" cy="4351338"/>
          </a:xfrm>
        </p:spPr>
        <p:txBody>
          <a:bodyPr>
            <a:normAutofit/>
          </a:bodyPr>
          <a:lstStyle/>
          <a:p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ქეისები, რომლებიც ახალი შექმნილია და არაა მანუალურად გატესტილი ერთხელ მაინც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0" indent="0">
              <a:buNone/>
            </a:pPr>
            <a:endParaRPr lang="ka-GE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ქეისები, რომელთა მოთხოვნები იცვლება ხშირად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0" indent="0">
              <a:buNone/>
            </a:pPr>
            <a:endParaRPr lang="ka-GE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ქეისები, რომლებიც სრულდება </a:t>
            </a:r>
            <a:r>
              <a:rPr lang="en-US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on ad</a:t>
            </a: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</a:t>
            </a:r>
            <a:r>
              <a:rPr lang="en-US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hoc basis</a:t>
            </a:r>
            <a:endParaRPr lang="ka-GE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12</a:t>
            </a:r>
            <a:endParaRPr lang="en-US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98410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4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ATLC – </a:t>
            </a:r>
            <a:r>
              <a:rPr lang="ka-GE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სასიცოცხლო ციკლი</a:t>
            </a:r>
            <a:endParaRPr lang="en-US" sz="32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945271"/>
              </p:ext>
            </p:extLst>
          </p:nvPr>
        </p:nvGraphicFramePr>
        <p:xfrm>
          <a:off x="1668544" y="1693978"/>
          <a:ext cx="12686955" cy="497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38199" y="2595572"/>
            <a:ext cx="38280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ATLC </a:t>
            </a:r>
            <a:r>
              <a:rPr lang="ka-GE" sz="28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მეთოდოლოგიის </a:t>
            </a:r>
            <a:r>
              <a:rPr lang="en-US" sz="28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6 </a:t>
            </a:r>
            <a:r>
              <a:rPr lang="ka-GE" sz="28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ეტაპი</a:t>
            </a:r>
            <a:r>
              <a:rPr lang="en-US" sz="28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endParaRPr lang="en-US" sz="28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13</a:t>
            </a:r>
            <a:endParaRPr lang="en-US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904189" y="1393699"/>
            <a:ext cx="4591639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113"/>
            <a:ext cx="10845800" cy="13255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2800" b="1" dirty="0" smtClean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</a:t>
            </a:r>
            <a:r>
              <a:rPr lang="ka-GE" sz="2800" b="1" dirty="0" smtClean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2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 მიზნის განსაზღვრა</a:t>
            </a:r>
            <a:endParaRPr lang="en-US" sz="28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ამ </a:t>
            </a:r>
            <a:r>
              <a:rPr lang="ka-GE" sz="2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ეტაპის მიზანია ავტომატიზაციის მიზანშეწონილობის დადგენა. მიზანშეწონილობის ანალიზისას უნდა იქნას გათვალისწინებული ყველა ასპექტი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ამ კონკრეტულ ეტაპზე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,</a:t>
            </a: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უნდა გავითვალისწინოთ შემდეგი:</a:t>
            </a:r>
            <a:r>
              <a:rPr lang="ka-GE" sz="2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/>
            </a:r>
            <a:br>
              <a:rPr lang="ka-GE" sz="2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</a:br>
            <a:endParaRPr lang="ka-GE" sz="20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აპლიკაციების რომელი მოდულები შეიძლება გაავტომატურდეს და რომელი არა?</a:t>
            </a:r>
          </a:p>
          <a:p>
            <a:pPr marL="914400" lvl="1" indent="-457200">
              <a:buFont typeface="+mj-lt"/>
              <a:buAutoNum type="arabicPeriod"/>
            </a:pP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რომელი ტესტები შეიძლება გაავტომატურდეს და როგორ გავაავტომატუროთ ისინი?</a:t>
            </a:r>
          </a:p>
          <a:p>
            <a:pPr marL="914400" lvl="1" indent="-457200">
              <a:buFont typeface="+mj-lt"/>
              <a:buAutoNum type="arabicPeriod"/>
            </a:pP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გასათვალისწინებელი ფაქტორები, როგორებიცაა ბიუჯეტი, გუნდის ზომა და ექსპერტიზა</a:t>
            </a:r>
            <a:endParaRPr lang="en-US" sz="20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07777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14</a:t>
            </a:r>
            <a:endParaRPr lang="en-US" sz="14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52" y="30210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2800" b="1" dirty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</a:t>
            </a:r>
            <a:r>
              <a:rPr lang="en-US" sz="2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2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ავტომატიზაციისთვის სწორი ინსტრუმენტის შერჩევა</a:t>
            </a:r>
            <a:endParaRPr lang="en-US" sz="28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0207"/>
            <a:ext cx="10515600" cy="4351338"/>
          </a:xfrm>
        </p:spPr>
        <p:txBody>
          <a:bodyPr>
            <a:normAutofit/>
          </a:bodyPr>
          <a:lstStyle/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ავტომატიზაცია ინსტრუმენტებზეა მნიშვნელოვნად დამოკიდებული.  სწორედ ამიტომ, სწორი ინსტრუმენტის პოვნა არის კრიტიკულად მნიშვნელოვანი ტესტირების საციცოცხლო ციკლში. როცა ეძებ ავტომატიზაციის ინსტრუმენტს, უნდა გაითვალისწინო შემდეგი:</a:t>
            </a:r>
            <a:b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</a:b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ბიუჯეტი 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ტექნოლოგიები, რომელსაც იყენებენ პროექტში 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ინსტრუმენტის ცნობადობა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ინტუიტურობა</a:t>
            </a:r>
            <a:endParaRPr lang="en-US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მოქნილობა და სხვა.</a:t>
            </a:r>
            <a:endParaRPr lang="en-US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15</a:t>
            </a:r>
            <a:endParaRPr lang="en-US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3200" b="1" dirty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Test </a:t>
            </a:r>
            <a:r>
              <a:rPr lang="ka-GE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გეგმა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3200" b="1" dirty="0" smtClean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|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Test </a:t>
            </a:r>
            <a:r>
              <a:rPr lang="ka-GE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დიზაინი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3200" b="1" dirty="0" smtClean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|</a:t>
            </a:r>
            <a:r>
              <a:rPr lang="en-US" sz="32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Test </a:t>
            </a:r>
            <a:r>
              <a:rPr lang="ka-GE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სტრატეგია</a:t>
            </a:r>
            <a:endParaRPr lang="en-US" sz="32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1116"/>
            <a:ext cx="10515600" cy="4351338"/>
          </a:xfrm>
        </p:spPr>
        <p:txBody>
          <a:bodyPr>
            <a:normAutofit/>
          </a:bodyPr>
          <a:lstStyle/>
          <a:p>
            <a:r>
              <a:rPr lang="ka-GE" sz="32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შეისწავლე შენი პროდუქტი სრულყოფილად, ვიდრე დაიწყებ ტესტირების ავტომატიზაციას</a:t>
            </a:r>
            <a:r>
              <a:rPr lang="en-US" sz="32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.</a:t>
            </a:r>
            <a:endParaRPr lang="ka-GE" sz="3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32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თუ გსურს გატესტო ვებ აპლიკაცია, გაიგე მოძველებული მახასიათებლების შესახებ, რომლებიც შესაძლოა აღარ იყოს მორგებული სხვადასხვა ბრაუზერზე. </a:t>
            </a:r>
            <a:endParaRPr lang="en-US" sz="32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707886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16</a:t>
            </a:r>
            <a:endParaRPr lang="en-US" sz="20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4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3200" b="1" dirty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გარემოს შექმნა</a:t>
            </a:r>
            <a:endParaRPr lang="en-US" sz="32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ციკლის ამ ეტაბზე </a:t>
            </a:r>
            <a:r>
              <a:rPr lang="ka-GE" sz="2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უ</a:t>
            </a: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ნდა შევარჩიოთ როგორ გვსურს ჩვენი ტესტების გაშვება ლოკალურად თუ რიმოუთზე, როგორია ჩვენი მოთხოვნა.</a:t>
            </a: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ყურადღება მისაქცევია რომ თუ გვსურს, რომ იდიალური პროდუქტი შევქმნთ, უნდა გავითვალისწინოთ სხვადასხვა მოწყობილობების არსებობა რომელთა საშუალებითც შეიძლება ჩვენი მომხმარებლები მიწვდნენ ჩვენს პროდუქტს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ქროს ბრაუზერ ტესტინგი არის პროცედურა, სადაც ჩვენ ვტესავთ ვებსაიტს ან ვებ აპლიკაციას სხვადასხვა ბრაუზერის სხვადასხვა ვერსიაში იმისათვის, რომ თითოეულ მომხმარებელს მოვაწოდოთ უნაკლო პროდუქტი.</a:t>
            </a:r>
            <a:endParaRPr lang="en-US" sz="24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17</a:t>
            </a:r>
            <a:endParaRPr lang="en-US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7" y="159574"/>
            <a:ext cx="11443853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E1F"/>
                </a:solidFill>
                <a:latin typeface="DejaVu Sans" panose="020B0603030804020204"/>
              </a:rPr>
              <a:t>5</a:t>
            </a:r>
            <a:r>
              <a:rPr lang="en-US" sz="3200" b="1" dirty="0">
                <a:solidFill>
                  <a:schemeClr val="bg1"/>
                </a:solidFill>
                <a:latin typeface="DejaVu Sans" panose="020B0603030804020204"/>
              </a:rPr>
              <a:t> </a:t>
            </a:r>
            <a:r>
              <a:rPr lang="en-US" sz="3200" b="1" dirty="0">
                <a:solidFill>
                  <a:srgbClr val="FFCE1F"/>
                </a:solidFill>
                <a:latin typeface="DejaVu Sans" panose="020B0603030804020204"/>
              </a:rPr>
              <a:t>–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/>
              </a:rPr>
              <a:t> </a:t>
            </a:r>
            <a:r>
              <a:rPr lang="ka-GE" sz="3200" b="1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ავტომატური ტესტების შექმნა </a:t>
            </a:r>
            <a:r>
              <a:rPr lang="en-US" sz="3200" b="1" dirty="0">
                <a:solidFill>
                  <a:srgbClr val="FFCE1F"/>
                </a:solidFill>
                <a:latin typeface="DejaVu Sans" panose="020B0603030804020204"/>
              </a:rPr>
              <a:t>|</a:t>
            </a:r>
            <a:r>
              <a:rPr lang="ka-GE" sz="3200" b="1" dirty="0">
                <a:solidFill>
                  <a:srgbClr val="FFCE1F"/>
                </a:solidFill>
                <a:latin typeface="Franklin Gothic Demi Cond" panose="020B0706030402020204" pitchFamily="34" charset="0"/>
              </a:rPr>
              <a:t> </a:t>
            </a:r>
            <a:r>
              <a:rPr lang="ka-GE" sz="3200" b="1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გაშვება</a:t>
            </a:r>
            <a:endParaRPr lang="en-US" sz="3200" b="1" dirty="0">
              <a:solidFill>
                <a:schemeClr val="bg1"/>
              </a:solidFill>
              <a:latin typeface="DejaVu Sans" panose="020B0603030804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1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/>
              </a:rPr>
              <a:t>მოამზადე ტესტი რეალური მოთხოვნების შესაბამისად</a:t>
            </a:r>
          </a:p>
          <a:p>
            <a:pPr marL="514350" indent="-514350">
              <a:buFont typeface="+mj-lt"/>
              <a:buAutoNum type="arabicPeriod"/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/>
              </a:rPr>
              <a:t>გამოიყენე საერთო მეთოდები ისეთები, რომლებსაც შემდეგ სხვაგანაც გამოიყენებ</a:t>
            </a:r>
          </a:p>
          <a:p>
            <a:pPr marL="514350" indent="-514350">
              <a:buFont typeface="+mj-lt"/>
              <a:buAutoNum type="arabicPeriod"/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/>
              </a:rPr>
              <a:t>დარწმუნდი რომ წერ ისეთ ტესტს, რომელიც იქნება მრავალჯერ გამოყებადი, მესამე პირისთვი ადვილად აღსაქმელი და გასააზრებელი</a:t>
            </a:r>
          </a:p>
          <a:p>
            <a:pPr marL="514350" indent="-514350">
              <a:buFont typeface="+mj-lt"/>
              <a:buAutoNum type="arabicPeriod"/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/>
              </a:rPr>
              <a:t>გააკეთე კოდის გადახედვა, რადგან დარწმუნდე ტესტის მაღალ ხარისხში</a:t>
            </a:r>
          </a:p>
          <a:p>
            <a:pPr marL="514350" indent="-514350">
              <a:buFont typeface="+mj-lt"/>
              <a:buAutoNum type="arabicPeriod"/>
            </a:pPr>
            <a:r>
              <a:rPr lang="ka-GE" dirty="0" smtClean="0">
                <a:solidFill>
                  <a:schemeClr val="bg1"/>
                </a:solidFill>
                <a:latin typeface="DejaVu Sans" panose="020B0603030804020204"/>
              </a:rPr>
              <a:t>დაწერე ისეთი ტესტი, რომელიც იქნება რეპორტისთვის სწორად აწყობილი</a:t>
            </a:r>
            <a:endParaRPr lang="en-US" dirty="0">
              <a:solidFill>
                <a:schemeClr val="bg1"/>
              </a:solidFill>
              <a:latin typeface="DejaVu Sans" panose="020B0603030804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/>
              </a:rPr>
              <a:t>18</a:t>
            </a:r>
            <a:endParaRPr lang="en-US" b="1" dirty="0">
              <a:solidFill>
                <a:schemeClr val="bg1"/>
              </a:solidFill>
              <a:latin typeface="DejaVu Sans" panose="020B0603030804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DejaVu Sans" panose="020B0603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8175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6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6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3200" b="1" dirty="0" smtClean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ანალიზი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3200" b="1" dirty="0" smtClean="0">
                <a:solidFill>
                  <a:srgbClr val="FFCE1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|</a:t>
            </a:r>
            <a:r>
              <a:rPr lang="en-US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რეპორტის გენერაცია</a:t>
            </a:r>
            <a:endParaRPr lang="en-US" sz="32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931"/>
            <a:ext cx="10515600" cy="4351338"/>
          </a:xfrm>
        </p:spPr>
        <p:txBody>
          <a:bodyPr>
            <a:normAutofit/>
          </a:bodyPr>
          <a:lstStyle/>
          <a:p>
            <a:r>
              <a:rPr lang="ka-GE" sz="25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ანალიზის შედეგი გვეუბნება, საჭიროა თუ არა დამატებითი ტესტირება, არსებობს თუარა ხარვეზები, რამდენად კრიტიკული ხარვზია და ა.შ.</a:t>
            </a:r>
            <a:endParaRPr lang="en-US" sz="25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5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რეპორტში დეტალურადაა აღწერილი ხარვეზები, შესაძლებელია დეტალურად ნახვა თუ რა მომენტში დახარვეზდა ტესტი, ასევე შეგვძლია სქრინშოტის სახით ვნახოთ სად დახარვეზდა ჩვენი ტესტი და რა მიზეით.</a:t>
            </a:r>
            <a:endParaRPr lang="en-US" sz="25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5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ეს არის ტესტირების ავტომატიზაციის საციცხლო ციკლის ბოლო ეტაპი და ამ ეტაპზე, ტესტ რეპორტები უზიარდებათ პროექტში ჩართულ ყველა მხარეს.</a:t>
            </a:r>
            <a:endParaRPr lang="en-US" sz="25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19</a:t>
            </a:r>
            <a:endParaRPr lang="en-US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164" y="1865745"/>
            <a:ext cx="4276436" cy="2272145"/>
          </a:xfrm>
          <a:ln w="184150">
            <a:solidFill>
              <a:srgbClr val="FFCE1F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ჩ</a:t>
            </a:r>
            <a:r>
              <a:rPr lang="ka-GE" sz="60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ემ</a:t>
            </a:r>
            <a:r>
              <a:rPr lang="ka-GE" sz="60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</a:t>
            </a:r>
            <a:r>
              <a:rPr lang="ka-GE" sz="60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შესახებ</a:t>
            </a:r>
            <a:endParaRPr lang="en-US" sz="60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234" y="5680469"/>
            <a:ext cx="378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ejaVu Sans" panose="020B0603030804020204"/>
              </a:rPr>
              <a:t>Email: </a:t>
            </a:r>
            <a:r>
              <a:rPr lang="en-US" dirty="0" smtClean="0">
                <a:solidFill>
                  <a:schemeClr val="bg1"/>
                </a:solidFill>
                <a:latin typeface="DejaVu Sans" panose="020B0603030804020204"/>
                <a:hlinkClick r:id="rId2"/>
              </a:rPr>
              <a:t>dokvadzetako@gmail.com</a:t>
            </a:r>
            <a:endParaRPr lang="en-US" dirty="0" smtClean="0">
              <a:solidFill>
                <a:schemeClr val="bg1"/>
              </a:solidFill>
              <a:latin typeface="DejaVu Sans" panose="020B0603030804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DejaVu Sans" panose="020B0603030804020204"/>
              </a:rPr>
              <a:t>Phone: 568 81 89 98</a:t>
            </a:r>
            <a:endParaRPr lang="en-US" dirty="0">
              <a:solidFill>
                <a:schemeClr val="bg1"/>
              </a:solidFill>
              <a:latin typeface="DejaVu Sans" panose="020B0603030804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5486862"/>
            <a:ext cx="4304144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 flipV="1">
            <a:off x="3985489" y="5782197"/>
            <a:ext cx="63731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46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189"/>
            <a:ext cx="10515600" cy="1325563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მიმართულებები</a:t>
            </a:r>
            <a:endParaRPr lang="en-US" sz="32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7696" l="9914" r="89224">
                        <a14:foregroundMark x1="51293" y1="14286" x2="51293" y2="14286"/>
                        <a14:foregroundMark x1="50431" y1="88479" x2="50431" y2="88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84" y="4692073"/>
            <a:ext cx="1962827" cy="1835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56" b="90000" l="5300" r="95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69" y="4608946"/>
            <a:ext cx="2082457" cy="2249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62141" y="4239614"/>
            <a:ext cx="269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PERFORMANCE</a:t>
            </a:r>
            <a:endParaRPr lang="en-US" sz="20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7622" y="4239614"/>
            <a:ext cx="2094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MOBILE</a:t>
            </a:r>
            <a:endParaRPr lang="en-US" sz="20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129" y="1938265"/>
            <a:ext cx="1791421" cy="17914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89405" y="1539966"/>
            <a:ext cx="148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WEB</a:t>
            </a:r>
          </a:p>
          <a:p>
            <a:endParaRPr lang="en-US" sz="20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35" y="2066904"/>
            <a:ext cx="1682376" cy="16627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0561" y="1543430"/>
            <a:ext cx="115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9412" y="1543430"/>
            <a:ext cx="126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DESKTOP</a:t>
            </a:r>
            <a:endParaRPr lang="en-US" sz="20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56" y="1783458"/>
            <a:ext cx="2101033" cy="21010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20</a:t>
            </a:r>
            <a:endParaRPr lang="en-US" b="1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1263934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1" y="288408"/>
            <a:ext cx="10515600" cy="1325563"/>
          </a:xfrm>
        </p:spPr>
        <p:txBody>
          <a:bodyPr>
            <a:normAutofit/>
          </a:bodyPr>
          <a:lstStyle/>
          <a:p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ინსტრუმენტების მიმოხილვა</a:t>
            </a:r>
            <a:endParaRPr lang="en-US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91" y="1874981"/>
            <a:ext cx="5084244" cy="1149512"/>
          </a:xfrm>
        </p:spPr>
      </p:pic>
      <p:grpSp>
        <p:nvGrpSpPr>
          <p:cNvPr id="12" name="Group 11"/>
          <p:cNvGrpSpPr/>
          <p:nvPr/>
        </p:nvGrpSpPr>
        <p:grpSpPr>
          <a:xfrm>
            <a:off x="838200" y="2122209"/>
            <a:ext cx="3835400" cy="943013"/>
            <a:chOff x="838200" y="2122209"/>
            <a:chExt cx="3835400" cy="943013"/>
          </a:xfrm>
        </p:grpSpPr>
        <p:sp>
          <p:nvSpPr>
            <p:cNvPr id="3" name="Rectangle 2"/>
            <p:cNvSpPr/>
            <p:nvPr/>
          </p:nvSpPr>
          <p:spPr>
            <a:xfrm>
              <a:off x="838200" y="2122209"/>
              <a:ext cx="889000" cy="5508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8436" y="2636147"/>
              <a:ext cx="387928" cy="153235"/>
            </a:xfrm>
            <a:prstGeom prst="rect">
              <a:avLst/>
            </a:prstGeom>
            <a:solidFill>
              <a:srgbClr val="00B4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922" y1="31616" x2="3922" y2="31616"/>
                          <a14:foregroundMark x1="7538" y1="22841" x2="14734" y2="10028"/>
                          <a14:foregroundMark x1="15723" y1="73955" x2="15723" y2="73955"/>
                          <a14:foregroundMark x1="30389" y1="39554" x2="30389" y2="39554"/>
                          <a14:foregroundMark x1="36187" y1="72006" x2="36187" y2="72006"/>
                          <a14:foregroundMark x1="31617" y1="29666" x2="31617" y2="29666"/>
                          <a14:foregroundMark x1="40041" y1="58217" x2="40041" y2="58217"/>
                          <a14:foregroundMark x1="49898" y1="41504" x2="49898" y2="41504"/>
                          <a14:foregroundMark x1="56651" y1="59192" x2="56651" y2="59192"/>
                          <a14:foregroundMark x1="53752" y1="58217" x2="53752" y2="58217"/>
                          <a14:foregroundMark x1="63165" y1="46379" x2="63165" y2="46379"/>
                          <a14:foregroundMark x1="69645" y1="46379" x2="69645" y2="46379"/>
                          <a14:foregroundMark x1="73499" y1="53203" x2="73499" y2="53203"/>
                          <a14:foregroundMark x1="73738" y1="30641" x2="73738" y2="30641"/>
                          <a14:foregroundMark x1="77831" y1="53203" x2="77831" y2="53203"/>
                          <a14:foregroundMark x1="88438" y1="56267" x2="88438" y2="56267"/>
                          <a14:foregroundMark x1="93724" y1="49304" x2="93724" y2="49304"/>
                          <a14:backgroundMark x1="29673" y1="17827" x2="42701" y2="22841"/>
                          <a14:backgroundMark x1="57606" y1="19777" x2="90143" y2="10028"/>
                          <a14:backgroundMark x1="57128" y1="52228" x2="57128" y2="52228"/>
                          <a14:backgroundMark x1="42701" y1="48329" x2="42701" y2="483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125994"/>
              <a:ext cx="3835400" cy="939228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372856"/>
            <a:ext cx="4294909" cy="1715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648" b="97010" l="1429" r="100000">
                        <a14:foregroundMark x1="25119" y1="50166" x2="25119" y2="50166"/>
                        <a14:foregroundMark x1="17143" y1="16944" x2="17143" y2="16944"/>
                        <a14:foregroundMark x1="19048" y1="90365" x2="19048" y2="90365"/>
                        <a14:foregroundMark x1="41190" y1="44186" x2="41190" y2="44186"/>
                        <a14:foregroundMark x1="51429" y1="51827" x2="51429" y2="51827"/>
                        <a14:foregroundMark x1="60476" y1="50166" x2="60476" y2="50166"/>
                        <a14:foregroundMark x1="70952" y1="55814" x2="70952" y2="55814"/>
                        <a14:foregroundMark x1="81190" y1="51163" x2="81190" y2="51163"/>
                        <a14:foregroundMark x1="95000" y1="51163" x2="95000" y2="51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92" y="3374471"/>
            <a:ext cx="4139046" cy="1483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7" y="4116050"/>
            <a:ext cx="4772693" cy="3579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21</a:t>
            </a:r>
            <a:endParaRPr lang="en-US" b="1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16" y="5178306"/>
            <a:ext cx="4352819" cy="13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799" y="1610392"/>
            <a:ext cx="7809346" cy="1903124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Thanks </a:t>
            </a:r>
            <a:r>
              <a:rPr lang="en-US" sz="7200" dirty="0" smtClean="0">
                <a:solidFill>
                  <a:srgbClr val="FFCE1F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</a:t>
            </a:r>
            <a:r>
              <a:rPr lang="en-US" sz="7200" dirty="0" smtClean="0">
                <a:solidFill>
                  <a:schemeClr val="bg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 </a:t>
            </a:r>
            <a:endParaRPr lang="en-US" sz="7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4229968"/>
            <a:ext cx="10515600" cy="702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a-GE" sz="32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კითხვები?</a:t>
            </a:r>
            <a:endParaRPr lang="en-US" sz="32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22</a:t>
            </a:r>
            <a:endParaRPr lang="en-US" b="1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978" y="3620341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48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სასარგებლო რესურსები</a:t>
            </a:r>
            <a:endParaRPr lang="en-US" sz="48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340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Franklin Gothic Demi Cond" panose="020B0706030402020204" pitchFamily="34" charset="0"/>
                <a:hlinkClick r:id="rId2"/>
              </a:rPr>
              <a:t>https://www.smartsheet.com/automation-testing-software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Franklin Gothic Demi Cond" panose="020B0706030402020204" pitchFamily="34" charset="0"/>
                <a:hlinkClick r:id="rId2"/>
              </a:rPr>
              <a:t>https://www.testim.io/blog/what-is-test-automation/</a:t>
            </a:r>
            <a:endParaRPr lang="en-US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Franklin Gothic Demi Cond" panose="020B0706030402020204" pitchFamily="34" charset="0"/>
                <a:hlinkClick r:id="rId3"/>
              </a:rPr>
              <a:t>https://www.lambdatest.com/blog/all-you-need-to-know-about-automation-testing-life-cycle/#:~:text=The%20structured%20automation%20testing%20life,handle%20test%20data%20and%20environment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23</a:t>
            </a:r>
            <a:endParaRPr lang="en-US" b="1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9779"/>
            <a:ext cx="10515600" cy="1325563"/>
          </a:xfrm>
        </p:spPr>
        <p:txBody>
          <a:bodyPr>
            <a:noAutofit/>
          </a:bodyPr>
          <a:lstStyle/>
          <a:p>
            <a:r>
              <a:rPr lang="ka-G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jaVu Sans" panose="020B0603030804020204" pitchFamily="34" charset="0"/>
                <a:ea typeface="DejaVu Sans" panose="020B0603030804020204" pitchFamily="34" charset="0"/>
              </a:rPr>
              <a:t>კურსის მიმოხილვა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3200" b="1" dirty="0" smtClean="0">
                <a:solidFill>
                  <a:srgbClr val="FFCE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jaVu Sans" panose="020B0603030804020204" pitchFamily="34" charset="0"/>
                <a:ea typeface="DejaVu Sans" panose="020B0603030804020204" pitchFamily="34" charset="0"/>
              </a:rPr>
              <a:t>|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jaVu Sans" panose="020B0603030804020204" pitchFamily="34" charset="0"/>
                <a:ea typeface="DejaVu Sans" panose="020B0603030804020204" pitchFamily="34" charset="0"/>
              </a:rPr>
              <a:t>როგორ შეგვიძლია გამოვიყენოთ ტესტირების ავტომატიზაცია რეალურ ცხოვრებაში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498"/>
            <a:ext cx="10515600" cy="3939551"/>
          </a:xfrm>
        </p:spPr>
        <p:txBody>
          <a:bodyPr>
            <a:normAutofit/>
          </a:bodyPr>
          <a:lstStyle/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პროგრამული უზრუნველყოფის ტესტირებაში ორი სახეობის ტესტირებას გამოყოფენ: მანუალური და ავტომატური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ტოპ ბენეფიტებია: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lvl="1"/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ეფექტურობის გაზრდა</a:t>
            </a:r>
            <a:endParaRPr lang="en-US" sz="20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lvl="1"/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დაფარვის გაუმჯობესება</a:t>
            </a:r>
            <a:endParaRPr lang="en-US" sz="20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lvl="1"/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შეცდომებისგან თავისუფალი ტესტ ქეისები</a:t>
            </a:r>
            <a:endParaRPr lang="en-US" sz="20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lvl="1"/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ავტომატიზებული რეპორტები</a:t>
            </a:r>
            <a:endParaRPr lang="en-US" sz="20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910472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/>
              </a:rPr>
              <a:t>3</a:t>
            </a:r>
            <a:endParaRPr lang="en-US" b="1" dirty="0">
              <a:solidFill>
                <a:schemeClr val="bg1"/>
              </a:solidFill>
              <a:latin typeface="DejaVu Sans" panose="020B0603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9543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4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კურსის მიზნები</a:t>
            </a:r>
            <a:endParaRPr lang="en-US" sz="48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2970964"/>
          </a:xfrm>
        </p:spPr>
        <p:txBody>
          <a:bodyPr>
            <a:normAutofit lnSpcReduction="10000"/>
          </a:bodyPr>
          <a:lstStyle/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საფუძვლების კურსი გასწავლის ყველა ტექნიკას, რომელიც დაგჭირდება პროგრამული უზრუნველყოფის ბაზარზე მიწოდების დროის შემცირებასა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 შენი პროდუქტის ხარისხის გაუმჯობესებაში.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ისწავლი როგორ გატესტო ვებ აპლიკაციები</a:t>
            </a:r>
            <a:r>
              <a:rPr lang="ka-GE" sz="2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Selenide/Selenium</a:t>
            </a: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-ით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, </a:t>
            </a: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 როგორ დაწერო, გაავტომატიზირო და გაუშვა ტესტი</a:t>
            </a:r>
            <a:r>
              <a:rPr lang="en-US" sz="24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Selenium </a:t>
            </a:r>
            <a:r>
              <a:rPr lang="en-US" sz="24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WebDriver</a:t>
            </a:r>
            <a:r>
              <a:rPr lang="ka-GE" sz="24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-ით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41024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4</a:t>
            </a:r>
            <a:endParaRPr lang="en-US" b="1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05" y="127720"/>
            <a:ext cx="10515600" cy="1325563"/>
          </a:xfrm>
        </p:spPr>
        <p:txBody>
          <a:bodyPr>
            <a:normAutofit/>
          </a:bodyPr>
          <a:lstStyle/>
          <a:p>
            <a:r>
              <a:rPr lang="ka-GE" sz="4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სილაბუსი</a:t>
            </a:r>
            <a:endParaRPr lang="en-US" sz="4800" b="1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42" y="1864183"/>
            <a:ext cx="2807606" cy="66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</a:t>
            </a:r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ლექცია </a:t>
            </a:r>
            <a:r>
              <a:rPr lang="en-US" b="1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1 - 6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1127776" y="2318168"/>
            <a:ext cx="2040297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905" y="2372501"/>
            <a:ext cx="4570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ტესტირების ავტომატიზაციის შესახებ</a:t>
            </a: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ინსტრუმენტების მიმოხილვა</a:t>
            </a: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Java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პროგრამირების საწყისები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endParaRPr lang="en-US" dirty="0"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25235" y="3709926"/>
            <a:ext cx="5562600" cy="340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 smtClean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pPr marL="0" indent="0">
              <a:buNone/>
            </a:pPr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ლექცია</a:t>
            </a:r>
            <a:r>
              <a:rPr lang="en-US" b="1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7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1127776" y="4610629"/>
            <a:ext cx="2040297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8824" y="4591345"/>
            <a:ext cx="3892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შუალედური გამოცდა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endParaRPr lang="en-US" sz="2000" dirty="0"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25878" y="1864183"/>
            <a:ext cx="2659096" cy="666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 </a:t>
            </a:r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ლექცია </a:t>
            </a:r>
            <a:r>
              <a:rPr lang="en-US" b="1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8 - 9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6616912" y="2318168"/>
            <a:ext cx="2040297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4205" y="2403943"/>
            <a:ext cx="3892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Html/CSS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საწყისები</a:t>
            </a: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Git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/GitHub</a:t>
            </a: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514371" y="3709926"/>
            <a:ext cx="5562600" cy="340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 smtClean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pPr marL="0" indent="0">
              <a:buNone/>
            </a:pPr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ლექცია</a:t>
            </a:r>
            <a:r>
              <a:rPr lang="en-US" b="1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10 - 16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0800000" flipV="1">
            <a:off x="6616912" y="4610629"/>
            <a:ext cx="2040297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8871" y="4604620"/>
            <a:ext cx="44711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ავტომატური ტესტების შექმნა</a:t>
            </a: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ავტომატური ტესტების ატრიბუტები</a:t>
            </a: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DejaVu Sans" panose="020B0603030804020204"/>
                <a:ea typeface="DejaVu Sans" panose="020B0603030804020204" pitchFamily="34" charset="0"/>
              </a:rPr>
              <a:t>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 რეპორტების გენერაცია</a:t>
            </a: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ფინალური პროექტი</a:t>
            </a:r>
            <a:endParaRPr lang="en-US" sz="2000" dirty="0">
              <a:solidFill>
                <a:schemeClr val="bg1"/>
              </a:solidFill>
              <a:latin typeface="DejaVu Sans" panose="020B0603030804020204"/>
              <a:ea typeface="DejaVu Sans" panose="020B0603030804020204" pitchFamily="34" charset="0"/>
            </a:endParaRPr>
          </a:p>
          <a:p>
            <a:endParaRPr lang="en-US" sz="2400" dirty="0">
              <a:latin typeface="DejaVu Sans" panose="020B0603030804020204"/>
              <a:ea typeface="DejaVu Sans" panose="020B06030308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7052" y="1253556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58"/>
            <a:ext cx="10515600" cy="1325563"/>
          </a:xfrm>
        </p:spPr>
        <p:txBody>
          <a:bodyPr>
            <a:normAutofit/>
          </a:bodyPr>
          <a:lstStyle/>
          <a:p>
            <a:r>
              <a:rPr lang="ka-GE" sz="4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შეფასების კრიტერიუმები</a:t>
            </a:r>
            <a:endParaRPr lang="en-US" sz="48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287"/>
            <a:ext cx="10515600" cy="4196766"/>
          </a:xfrm>
        </p:spPr>
        <p:txBody>
          <a:bodyPr>
            <a:normAutofit/>
          </a:bodyPr>
          <a:lstStyle/>
          <a:p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დასწრება და აქტივობა 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 10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ქულა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(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კურსის განმავლობაში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)</a:t>
            </a:r>
          </a:p>
          <a:p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საშინაო დავალება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– 30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ქულა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(6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დავალება თითო 5 ქულა)</a:t>
            </a:r>
            <a:endParaRPr lang="en-US" sz="20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შუალედური გამოცდა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– 20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ქულა</a:t>
            </a:r>
            <a:endParaRPr lang="en-US" sz="20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ფინალური პროექტი 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 40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ქულა</a:t>
            </a:r>
            <a:endParaRPr lang="en-US" sz="20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0" indent="0">
              <a:buNone/>
            </a:pP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ორენოვანი სერტიფიკატი 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მინიმუმ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70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ქულა</a:t>
            </a:r>
            <a:endParaRPr lang="en-US" sz="20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0" indent="0">
              <a:buNone/>
            </a:pP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ორენოვანი სერტიფიკატი და ლექტორის რეკომენდაცია 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მინიმუმ </a:t>
            </a:r>
            <a:r>
              <a:rPr lang="en-US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90 </a:t>
            </a:r>
            <a:r>
              <a:rPr lang="ka-GE" sz="20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ქულა</a:t>
            </a:r>
            <a:endParaRPr lang="en-US" sz="20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6</a:t>
            </a:r>
            <a:endParaRPr lang="en-US" b="1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365125"/>
            <a:ext cx="10661073" cy="1325563"/>
          </a:xfrm>
        </p:spPr>
        <p:txBody>
          <a:bodyPr>
            <a:normAutofit/>
          </a:bodyPr>
          <a:lstStyle/>
          <a:p>
            <a:r>
              <a:rPr lang="ka-GE" sz="36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კურსის განმავლობაში მოიცავთ შემდეგ საკითხებს</a:t>
            </a:r>
            <a:endParaRPr lang="en-US" sz="36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Java Basics</a:t>
            </a: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- ჯავას საწყისები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HTML/CSS </a:t>
            </a: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საფუძვლები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ვერსიების კონტროლის სისტემა 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Git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Build Automation Tool - Maven</a:t>
            </a: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ფრეიმვორქი 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 Selenide/Selenium</a:t>
            </a: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ფრეიმვორქი 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TestNG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რეპორტინგის ინსტრუმენტი 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– Allure Framework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IDE for Java - </a:t>
            </a:r>
            <a:r>
              <a:rPr lang="en-US" sz="2400" dirty="0" err="1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Intellij</a:t>
            </a: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Idea</a:t>
            </a: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ავტომატური ტესტის შექმნა</a:t>
            </a:r>
            <a:endParaRPr lang="en-US" sz="24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978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965" y="2028324"/>
            <a:ext cx="2967182" cy="895488"/>
          </a:xfrm>
        </p:spPr>
        <p:txBody>
          <a:bodyPr>
            <a:normAutofit/>
          </a:bodyPr>
          <a:lstStyle/>
          <a:p>
            <a:r>
              <a:rPr lang="ka-GE" sz="4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ლექცია </a:t>
            </a:r>
            <a:r>
              <a:rPr lang="en-US" sz="4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694" y="3059403"/>
            <a:ext cx="7209905" cy="184121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ავტომატიზაციის მიმოხილვა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ATLC </a:t>
            </a: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მეთოდოლოგია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ავტომატიზაციის ინსტრუმენტების მიმოხილვა</a:t>
            </a:r>
            <a:endParaRPr lang="en-US" sz="24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8</a:t>
            </a:r>
            <a:endParaRPr lang="en-US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-200774" y="2269721"/>
            <a:ext cx="4608947" cy="69502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>
            <a:off x="2068948" y="4608945"/>
            <a:ext cx="2798616" cy="83127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4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ტესტირების ავტომატიზაცია</a:t>
            </a:r>
            <a:endParaRPr lang="en-US" sz="48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a-GE" altLang="en-US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ტესტების </a:t>
            </a:r>
            <a:r>
              <a:rPr lang="ka-GE" altLang="en-US" sz="2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შესრულების სიჩქარის გაზრდა</a:t>
            </a:r>
            <a:r>
              <a:rPr lang="ka-GE" altLang="en-US" sz="14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fontAlgn="base"/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ტესტების სანდოობის გაუმჯობესება</a:t>
            </a:r>
            <a:endParaRPr lang="en-US" sz="24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მრავალჯერადი გამოყენება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fontAlgn="base"/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პროგრამული ტესტების სიზუსტის გაუმჯობესება</a:t>
            </a:r>
            <a:endParaRPr lang="en-US" sz="2400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დროის და ფინანსების დაზოგვა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ადამიანის მიერ დაშვებული შეცდომების შემცირება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მხარს უჭერს განმეორებითი ტესტ ქეისების აღსრულებას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sz="2400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არ მოითხოვს ადამიანის ჩარევას. შენ შეგიძლია ავტომატური ტესტი გაუშვა ღამით, დაუსწრებლად.</a:t>
            </a:r>
            <a:endParaRPr lang="en-US" sz="2400" dirty="0" smtClean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2652" y="6184049"/>
            <a:ext cx="506839" cy="369332"/>
          </a:xfrm>
          <a:prstGeom prst="rect">
            <a:avLst/>
          </a:prstGeom>
          <a:noFill/>
          <a:ln w="28575">
            <a:solidFill>
              <a:srgbClr val="FFCE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439418"/>
            <a:ext cx="10515600" cy="45719"/>
          </a:xfrm>
          <a:prstGeom prst="rect">
            <a:avLst/>
          </a:prstGeom>
          <a:solidFill>
            <a:srgbClr val="FFC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a-GE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833</Words>
  <Application>Microsoft Office PowerPoint</Application>
  <PresentationFormat>Widescreen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DejaVu Sans</vt:lpstr>
      <vt:lpstr>Franklin Gothic Demi Cond</vt:lpstr>
      <vt:lpstr>Wingdings</vt:lpstr>
      <vt:lpstr>Office Theme</vt:lpstr>
      <vt:lpstr>ტესტირების ავტომატიზაციის საფუძვლები</vt:lpstr>
      <vt:lpstr>ჩემს შესახებ</vt:lpstr>
      <vt:lpstr>კურსის მიმოხილვა | როგორ შეგვიძლია გამოვიყენოთ ტესტირების ავტომატიზაცია რეალურ ცხოვრებაში</vt:lpstr>
      <vt:lpstr>კურსის მიზნები</vt:lpstr>
      <vt:lpstr>სილაბუსი</vt:lpstr>
      <vt:lpstr>შეფასების კრიტერიუმები</vt:lpstr>
      <vt:lpstr>კურსის განმავლობაში მოიცავთ შემდეგ საკითხებს</vt:lpstr>
      <vt:lpstr>ლექცია 1</vt:lpstr>
      <vt:lpstr>ტესტირების ავტომატიზაცია</vt:lpstr>
      <vt:lpstr>ტესტირების ავტომატიზაციის გამოწვევები</vt:lpstr>
      <vt:lpstr>რომელი ტესტ ქეისები ავტომატიზირდება?</vt:lpstr>
      <vt:lpstr>ტესტ ქეისები, რომლებიც არაა შესაფერისი ავტომატიზაციისთვის</vt:lpstr>
      <vt:lpstr>ATLC – ტესტირების ავტომატიზაციის სასიცოცხლო ციკლი</vt:lpstr>
      <vt:lpstr>1 – ტესტირების ავტომატიზაციის  მიზნის განსაზღვრა</vt:lpstr>
      <vt:lpstr>2 – ავტომატიზაციისთვის სწორი ინსტრუმენტის შერჩევა</vt:lpstr>
      <vt:lpstr>3 – Test გეგმა | Test დიზაინი | Test სტრატეგია</vt:lpstr>
      <vt:lpstr>4 – ტესტ გარემოს შექმნა</vt:lpstr>
      <vt:lpstr>5 – ავტომატური ტესტების შექმნა | გაშვება</vt:lpstr>
      <vt:lpstr>6 – ანალიზი | ტესტ რეპორტის გენერაცია</vt:lpstr>
      <vt:lpstr>ტესტირების ავტომატიზაციის მიმართულებები</vt:lpstr>
      <vt:lpstr>ინსტრუმენტების მიმოხილვა</vt:lpstr>
      <vt:lpstr>Thanks  </vt:lpstr>
      <vt:lpstr>სასარგებლო რესურსები</vt:lpstr>
    </vt:vector>
  </TitlesOfParts>
  <Company>JSC TBC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ტესტირების ავტომატიზაციის საფუძვლები</dc:title>
  <dc:creator>Tamar Dokvadze</dc:creator>
  <cp:lastModifiedBy>Tamar Dokvadze</cp:lastModifiedBy>
  <cp:revision>267</cp:revision>
  <dcterms:created xsi:type="dcterms:W3CDTF">2020-10-17T08:30:34Z</dcterms:created>
  <dcterms:modified xsi:type="dcterms:W3CDTF">2021-03-13T09:44:17Z</dcterms:modified>
</cp:coreProperties>
</file>