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60" r:id="rId3"/>
    <p:sldId id="259" r:id="rId4"/>
    <p:sldId id="261" r:id="rId5"/>
    <p:sldId id="263" r:id="rId6"/>
    <p:sldId id="262" r:id="rId7"/>
    <p:sldId id="264" r:id="rId8"/>
    <p:sldId id="265" r:id="rId9"/>
    <p:sldId id="266" r:id="rId10"/>
    <p:sldId id="267" r:id="rId11"/>
    <p:sldId id="268" r:id="rId12"/>
    <p:sldId id="277"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ĩnh Phan" initials="LP" lastIdx="0" clrIdx="0">
    <p:extLst>
      <p:ext uri="{19B8F6BF-5375-455C-9EA6-DF929625EA0E}">
        <p15:presenceInfo xmlns:p15="http://schemas.microsoft.com/office/powerpoint/2012/main" userId="a18acf1f26a0ad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67" autoAdjust="0"/>
    <p:restoredTop sz="94660"/>
  </p:normalViewPr>
  <p:slideViewPr>
    <p:cSldViewPr snapToGrid="0">
      <p:cViewPr>
        <p:scale>
          <a:sx n="66" d="100"/>
          <a:sy n="66" d="100"/>
        </p:scale>
        <p:origin x="105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33B14F-2628-4416-89DA-9F044E35C0F8}" type="datetimeFigureOut">
              <a:rPr lang="en-US" smtClean="0"/>
              <a:t>3/24/2018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41C70-B23D-4497-93A7-F380D05C013D}" type="slidenum">
              <a:rPr lang="en-US" smtClean="0"/>
              <a:t>‹#›</a:t>
            </a:fld>
            <a:endParaRPr lang="en-US"/>
          </a:p>
        </p:txBody>
      </p:sp>
    </p:spTree>
    <p:extLst>
      <p:ext uri="{BB962C8B-B14F-4D97-AF65-F5344CB8AC3E}">
        <p14:creationId xmlns:p14="http://schemas.microsoft.com/office/powerpoint/2010/main" val="3126140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341C70-B23D-4497-93A7-F380D05C013D}" type="slidenum">
              <a:rPr lang="en-US" smtClean="0"/>
              <a:t>1</a:t>
            </a:fld>
            <a:endParaRPr lang="en-US"/>
          </a:p>
        </p:txBody>
      </p:sp>
    </p:spTree>
    <p:extLst>
      <p:ext uri="{BB962C8B-B14F-4D97-AF65-F5344CB8AC3E}">
        <p14:creationId xmlns:p14="http://schemas.microsoft.com/office/powerpoint/2010/main" val="2791716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74AF-9F2C-4003-9A04-4AA6BC3E5E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38C4EF-CC5D-4434-9807-01272EA7D0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F663FE-4263-4655-A2AD-DB071F062700}"/>
              </a:ext>
            </a:extLst>
          </p:cNvPr>
          <p:cNvSpPr>
            <a:spLocks noGrp="1"/>
          </p:cNvSpPr>
          <p:nvPr>
            <p:ph type="dt" sz="half" idx="10"/>
          </p:nvPr>
        </p:nvSpPr>
        <p:spPr/>
        <p:txBody>
          <a:bodyPr/>
          <a:lstStyle/>
          <a:p>
            <a:fld id="{09D20B29-F2E3-4AD8-9983-0BA1909886C3}" type="datetime1">
              <a:rPr lang="en-US" smtClean="0"/>
              <a:t>3/24/2018</a:t>
            </a:fld>
            <a:endParaRPr lang="en-US"/>
          </a:p>
        </p:txBody>
      </p:sp>
      <p:sp>
        <p:nvSpPr>
          <p:cNvPr id="5" name="Footer Placeholder 4">
            <a:extLst>
              <a:ext uri="{FF2B5EF4-FFF2-40B4-BE49-F238E27FC236}">
                <a16:creationId xmlns:a16="http://schemas.microsoft.com/office/drawing/2014/main" id="{92E96F44-0351-413D-888A-80E66A00BED8}"/>
              </a:ext>
            </a:extLst>
          </p:cNvPr>
          <p:cNvSpPr>
            <a:spLocks noGrp="1"/>
          </p:cNvSpPr>
          <p:nvPr>
            <p:ph type="ftr" sz="quarter" idx="11"/>
          </p:nvPr>
        </p:nvSpPr>
        <p:spPr/>
        <p:txBody>
          <a:bodyPr/>
          <a:lstStyle/>
          <a:p>
            <a:r>
              <a:rPr lang="en-US"/>
              <a:t>Chapter 4: Join operation</a:t>
            </a:r>
          </a:p>
        </p:txBody>
      </p:sp>
      <p:sp>
        <p:nvSpPr>
          <p:cNvPr id="6" name="Slide Number Placeholder 5">
            <a:extLst>
              <a:ext uri="{FF2B5EF4-FFF2-40B4-BE49-F238E27FC236}">
                <a16:creationId xmlns:a16="http://schemas.microsoft.com/office/drawing/2014/main" id="{B1782CA2-8869-4E28-8AE3-4A70E577FBB6}"/>
              </a:ext>
            </a:extLst>
          </p:cNvPr>
          <p:cNvSpPr>
            <a:spLocks noGrp="1"/>
          </p:cNvSpPr>
          <p:nvPr>
            <p:ph type="sldNum" sz="quarter" idx="12"/>
          </p:nvPr>
        </p:nvSpPr>
        <p:spPr/>
        <p:txBody>
          <a:bodyPr/>
          <a:lstStyle/>
          <a:p>
            <a:fld id="{0CEF03F3-FA98-4564-A889-A9B57048A973}" type="slidenum">
              <a:rPr lang="en-US" smtClean="0"/>
              <a:t>‹#›</a:t>
            </a:fld>
            <a:endParaRPr lang="en-US"/>
          </a:p>
        </p:txBody>
      </p:sp>
    </p:spTree>
    <p:extLst>
      <p:ext uri="{BB962C8B-B14F-4D97-AF65-F5344CB8AC3E}">
        <p14:creationId xmlns:p14="http://schemas.microsoft.com/office/powerpoint/2010/main" val="394626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8B65-3709-40F9-8FC8-27CD3A242C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14C000-CDFC-452E-8618-5EDCAE791A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C6D77-4BBF-4396-A981-A0BACC144E4E}"/>
              </a:ext>
            </a:extLst>
          </p:cNvPr>
          <p:cNvSpPr>
            <a:spLocks noGrp="1"/>
          </p:cNvSpPr>
          <p:nvPr>
            <p:ph type="dt" sz="half" idx="10"/>
          </p:nvPr>
        </p:nvSpPr>
        <p:spPr/>
        <p:txBody>
          <a:bodyPr/>
          <a:lstStyle/>
          <a:p>
            <a:fld id="{A38B9118-26EB-45A4-9482-B7E4AB4A31AE}" type="datetime1">
              <a:rPr lang="en-US" smtClean="0"/>
              <a:t>3/24/2018</a:t>
            </a:fld>
            <a:endParaRPr lang="en-US"/>
          </a:p>
        </p:txBody>
      </p:sp>
      <p:sp>
        <p:nvSpPr>
          <p:cNvPr id="5" name="Footer Placeholder 4">
            <a:extLst>
              <a:ext uri="{FF2B5EF4-FFF2-40B4-BE49-F238E27FC236}">
                <a16:creationId xmlns:a16="http://schemas.microsoft.com/office/drawing/2014/main" id="{C1F84996-C672-461A-8C25-9C94BCC48DE7}"/>
              </a:ext>
            </a:extLst>
          </p:cNvPr>
          <p:cNvSpPr>
            <a:spLocks noGrp="1"/>
          </p:cNvSpPr>
          <p:nvPr>
            <p:ph type="ftr" sz="quarter" idx="11"/>
          </p:nvPr>
        </p:nvSpPr>
        <p:spPr/>
        <p:txBody>
          <a:bodyPr/>
          <a:lstStyle/>
          <a:p>
            <a:r>
              <a:rPr lang="en-US"/>
              <a:t>Chapter 4: Join operation</a:t>
            </a:r>
          </a:p>
        </p:txBody>
      </p:sp>
      <p:sp>
        <p:nvSpPr>
          <p:cNvPr id="6" name="Slide Number Placeholder 5">
            <a:extLst>
              <a:ext uri="{FF2B5EF4-FFF2-40B4-BE49-F238E27FC236}">
                <a16:creationId xmlns:a16="http://schemas.microsoft.com/office/drawing/2014/main" id="{F4B3C0BE-A529-4037-A212-46365DBE6D7E}"/>
              </a:ext>
            </a:extLst>
          </p:cNvPr>
          <p:cNvSpPr>
            <a:spLocks noGrp="1"/>
          </p:cNvSpPr>
          <p:nvPr>
            <p:ph type="sldNum" sz="quarter" idx="12"/>
          </p:nvPr>
        </p:nvSpPr>
        <p:spPr/>
        <p:txBody>
          <a:bodyPr/>
          <a:lstStyle/>
          <a:p>
            <a:fld id="{0CEF03F3-FA98-4564-A889-A9B57048A973}" type="slidenum">
              <a:rPr lang="en-US" smtClean="0"/>
              <a:t>‹#›</a:t>
            </a:fld>
            <a:endParaRPr lang="en-US"/>
          </a:p>
        </p:txBody>
      </p:sp>
    </p:spTree>
    <p:extLst>
      <p:ext uri="{BB962C8B-B14F-4D97-AF65-F5344CB8AC3E}">
        <p14:creationId xmlns:p14="http://schemas.microsoft.com/office/powerpoint/2010/main" val="275505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C57B02-7488-4E26-B7DE-0A30DDC272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FF399-D048-4E2A-9713-D197CF5670F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74A57-10FF-48D2-9F86-6F046EDD75A8}"/>
              </a:ext>
            </a:extLst>
          </p:cNvPr>
          <p:cNvSpPr>
            <a:spLocks noGrp="1"/>
          </p:cNvSpPr>
          <p:nvPr>
            <p:ph type="dt" sz="half" idx="10"/>
          </p:nvPr>
        </p:nvSpPr>
        <p:spPr/>
        <p:txBody>
          <a:bodyPr/>
          <a:lstStyle/>
          <a:p>
            <a:fld id="{3DDDE957-C553-4B50-AC9C-3208338A292C}" type="datetime1">
              <a:rPr lang="en-US" smtClean="0"/>
              <a:t>3/24/2018</a:t>
            </a:fld>
            <a:endParaRPr lang="en-US"/>
          </a:p>
        </p:txBody>
      </p:sp>
      <p:sp>
        <p:nvSpPr>
          <p:cNvPr id="5" name="Footer Placeholder 4">
            <a:extLst>
              <a:ext uri="{FF2B5EF4-FFF2-40B4-BE49-F238E27FC236}">
                <a16:creationId xmlns:a16="http://schemas.microsoft.com/office/drawing/2014/main" id="{58943245-6AFB-4E3B-B911-65461EED0F66}"/>
              </a:ext>
            </a:extLst>
          </p:cNvPr>
          <p:cNvSpPr>
            <a:spLocks noGrp="1"/>
          </p:cNvSpPr>
          <p:nvPr>
            <p:ph type="ftr" sz="quarter" idx="11"/>
          </p:nvPr>
        </p:nvSpPr>
        <p:spPr/>
        <p:txBody>
          <a:bodyPr/>
          <a:lstStyle/>
          <a:p>
            <a:r>
              <a:rPr lang="en-US"/>
              <a:t>Chapter 4: Join operation</a:t>
            </a:r>
          </a:p>
        </p:txBody>
      </p:sp>
      <p:sp>
        <p:nvSpPr>
          <p:cNvPr id="6" name="Slide Number Placeholder 5">
            <a:extLst>
              <a:ext uri="{FF2B5EF4-FFF2-40B4-BE49-F238E27FC236}">
                <a16:creationId xmlns:a16="http://schemas.microsoft.com/office/drawing/2014/main" id="{360092F1-963E-4B13-BAC4-5D55A1AC008A}"/>
              </a:ext>
            </a:extLst>
          </p:cNvPr>
          <p:cNvSpPr>
            <a:spLocks noGrp="1"/>
          </p:cNvSpPr>
          <p:nvPr>
            <p:ph type="sldNum" sz="quarter" idx="12"/>
          </p:nvPr>
        </p:nvSpPr>
        <p:spPr/>
        <p:txBody>
          <a:bodyPr/>
          <a:lstStyle/>
          <a:p>
            <a:fld id="{0CEF03F3-FA98-4564-A889-A9B57048A973}" type="slidenum">
              <a:rPr lang="en-US" smtClean="0"/>
              <a:t>‹#›</a:t>
            </a:fld>
            <a:endParaRPr lang="en-US"/>
          </a:p>
        </p:txBody>
      </p:sp>
    </p:spTree>
    <p:extLst>
      <p:ext uri="{BB962C8B-B14F-4D97-AF65-F5344CB8AC3E}">
        <p14:creationId xmlns:p14="http://schemas.microsoft.com/office/powerpoint/2010/main" val="30135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B2BA-D2DD-48B0-992E-4CE4D7ABD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7C53E9-019E-4412-92D9-5A2F8F7BC9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12DAF-7387-49F8-BB57-66181740683C}"/>
              </a:ext>
            </a:extLst>
          </p:cNvPr>
          <p:cNvSpPr>
            <a:spLocks noGrp="1"/>
          </p:cNvSpPr>
          <p:nvPr>
            <p:ph type="dt" sz="half" idx="10"/>
          </p:nvPr>
        </p:nvSpPr>
        <p:spPr/>
        <p:txBody>
          <a:bodyPr/>
          <a:lstStyle/>
          <a:p>
            <a:fld id="{A4656A03-2334-441F-A239-6F226C4BC431}" type="datetime1">
              <a:rPr lang="en-US" smtClean="0"/>
              <a:t>3/24/2018</a:t>
            </a:fld>
            <a:endParaRPr lang="en-US"/>
          </a:p>
        </p:txBody>
      </p:sp>
      <p:sp>
        <p:nvSpPr>
          <p:cNvPr id="5" name="Footer Placeholder 4">
            <a:extLst>
              <a:ext uri="{FF2B5EF4-FFF2-40B4-BE49-F238E27FC236}">
                <a16:creationId xmlns:a16="http://schemas.microsoft.com/office/drawing/2014/main" id="{29ED155D-59C1-469E-B82D-05EE508D8A68}"/>
              </a:ext>
            </a:extLst>
          </p:cNvPr>
          <p:cNvSpPr>
            <a:spLocks noGrp="1"/>
          </p:cNvSpPr>
          <p:nvPr>
            <p:ph type="ftr" sz="quarter" idx="11"/>
          </p:nvPr>
        </p:nvSpPr>
        <p:spPr/>
        <p:txBody>
          <a:bodyPr/>
          <a:lstStyle/>
          <a:p>
            <a:r>
              <a:rPr lang="en-US"/>
              <a:t>Chapter 4: Join operation</a:t>
            </a:r>
          </a:p>
        </p:txBody>
      </p:sp>
      <p:sp>
        <p:nvSpPr>
          <p:cNvPr id="6" name="Slide Number Placeholder 5">
            <a:extLst>
              <a:ext uri="{FF2B5EF4-FFF2-40B4-BE49-F238E27FC236}">
                <a16:creationId xmlns:a16="http://schemas.microsoft.com/office/drawing/2014/main" id="{9FDC4083-D4B9-45CD-A5E3-BA2597144C0F}"/>
              </a:ext>
            </a:extLst>
          </p:cNvPr>
          <p:cNvSpPr>
            <a:spLocks noGrp="1"/>
          </p:cNvSpPr>
          <p:nvPr>
            <p:ph type="sldNum" sz="quarter" idx="12"/>
          </p:nvPr>
        </p:nvSpPr>
        <p:spPr/>
        <p:txBody>
          <a:bodyPr/>
          <a:lstStyle/>
          <a:p>
            <a:fld id="{0CEF03F3-FA98-4564-A889-A9B57048A973}" type="slidenum">
              <a:rPr lang="en-US" smtClean="0"/>
              <a:t>‹#›</a:t>
            </a:fld>
            <a:endParaRPr lang="en-US"/>
          </a:p>
        </p:txBody>
      </p:sp>
    </p:spTree>
    <p:extLst>
      <p:ext uri="{BB962C8B-B14F-4D97-AF65-F5344CB8AC3E}">
        <p14:creationId xmlns:p14="http://schemas.microsoft.com/office/powerpoint/2010/main" val="1082506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92A6-FC06-402C-8066-4E331EFD88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C1B3AF-08DD-44F5-A16B-12F949F4C5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7184C85-4D2C-4F3C-8C4F-49FFAF1E6C8A}"/>
              </a:ext>
            </a:extLst>
          </p:cNvPr>
          <p:cNvSpPr>
            <a:spLocks noGrp="1"/>
          </p:cNvSpPr>
          <p:nvPr>
            <p:ph type="dt" sz="half" idx="10"/>
          </p:nvPr>
        </p:nvSpPr>
        <p:spPr/>
        <p:txBody>
          <a:bodyPr/>
          <a:lstStyle/>
          <a:p>
            <a:fld id="{756FA1C0-50BB-4CF8-A6D5-8F81A66566F3}" type="datetime1">
              <a:rPr lang="en-US" smtClean="0"/>
              <a:t>3/24/2018</a:t>
            </a:fld>
            <a:endParaRPr lang="en-US"/>
          </a:p>
        </p:txBody>
      </p:sp>
      <p:sp>
        <p:nvSpPr>
          <p:cNvPr id="5" name="Footer Placeholder 4">
            <a:extLst>
              <a:ext uri="{FF2B5EF4-FFF2-40B4-BE49-F238E27FC236}">
                <a16:creationId xmlns:a16="http://schemas.microsoft.com/office/drawing/2014/main" id="{5A2968F0-09D7-40CF-B7A2-428F61C0B236}"/>
              </a:ext>
            </a:extLst>
          </p:cNvPr>
          <p:cNvSpPr>
            <a:spLocks noGrp="1"/>
          </p:cNvSpPr>
          <p:nvPr>
            <p:ph type="ftr" sz="quarter" idx="11"/>
          </p:nvPr>
        </p:nvSpPr>
        <p:spPr/>
        <p:txBody>
          <a:bodyPr/>
          <a:lstStyle/>
          <a:p>
            <a:r>
              <a:rPr lang="en-US"/>
              <a:t>Chapter 4: Join operation</a:t>
            </a:r>
          </a:p>
        </p:txBody>
      </p:sp>
      <p:sp>
        <p:nvSpPr>
          <p:cNvPr id="6" name="Slide Number Placeholder 5">
            <a:extLst>
              <a:ext uri="{FF2B5EF4-FFF2-40B4-BE49-F238E27FC236}">
                <a16:creationId xmlns:a16="http://schemas.microsoft.com/office/drawing/2014/main" id="{4B502C42-3CAB-44AE-AD8F-CBB75B68EF30}"/>
              </a:ext>
            </a:extLst>
          </p:cNvPr>
          <p:cNvSpPr>
            <a:spLocks noGrp="1"/>
          </p:cNvSpPr>
          <p:nvPr>
            <p:ph type="sldNum" sz="quarter" idx="12"/>
          </p:nvPr>
        </p:nvSpPr>
        <p:spPr/>
        <p:txBody>
          <a:bodyPr/>
          <a:lstStyle/>
          <a:p>
            <a:fld id="{0CEF03F3-FA98-4564-A889-A9B57048A973}" type="slidenum">
              <a:rPr lang="en-US" smtClean="0"/>
              <a:t>‹#›</a:t>
            </a:fld>
            <a:endParaRPr lang="en-US"/>
          </a:p>
        </p:txBody>
      </p:sp>
    </p:spTree>
    <p:extLst>
      <p:ext uri="{BB962C8B-B14F-4D97-AF65-F5344CB8AC3E}">
        <p14:creationId xmlns:p14="http://schemas.microsoft.com/office/powerpoint/2010/main" val="154577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B2B4-5056-48E2-B931-609024A13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C3BEFB-FAE9-46C9-B908-31BDCD850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B2C05E-DFC7-4B5F-83E6-1E8FF96891D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405ACD-2B41-4A3F-96AE-38E901EEA72E}"/>
              </a:ext>
            </a:extLst>
          </p:cNvPr>
          <p:cNvSpPr>
            <a:spLocks noGrp="1"/>
          </p:cNvSpPr>
          <p:nvPr>
            <p:ph type="dt" sz="half" idx="10"/>
          </p:nvPr>
        </p:nvSpPr>
        <p:spPr/>
        <p:txBody>
          <a:bodyPr/>
          <a:lstStyle/>
          <a:p>
            <a:fld id="{AFD1D620-0CCC-47E5-B259-A044885E0913}" type="datetime1">
              <a:rPr lang="en-US" smtClean="0"/>
              <a:t>3/24/2018</a:t>
            </a:fld>
            <a:endParaRPr lang="en-US"/>
          </a:p>
        </p:txBody>
      </p:sp>
      <p:sp>
        <p:nvSpPr>
          <p:cNvPr id="6" name="Footer Placeholder 5">
            <a:extLst>
              <a:ext uri="{FF2B5EF4-FFF2-40B4-BE49-F238E27FC236}">
                <a16:creationId xmlns:a16="http://schemas.microsoft.com/office/drawing/2014/main" id="{2FC0E3D3-8234-4BBF-9111-1EE7E7F7508D}"/>
              </a:ext>
            </a:extLst>
          </p:cNvPr>
          <p:cNvSpPr>
            <a:spLocks noGrp="1"/>
          </p:cNvSpPr>
          <p:nvPr>
            <p:ph type="ftr" sz="quarter" idx="11"/>
          </p:nvPr>
        </p:nvSpPr>
        <p:spPr/>
        <p:txBody>
          <a:bodyPr/>
          <a:lstStyle/>
          <a:p>
            <a:r>
              <a:rPr lang="en-US"/>
              <a:t>Chapter 4: Join operation</a:t>
            </a:r>
          </a:p>
        </p:txBody>
      </p:sp>
      <p:sp>
        <p:nvSpPr>
          <p:cNvPr id="7" name="Slide Number Placeholder 6">
            <a:extLst>
              <a:ext uri="{FF2B5EF4-FFF2-40B4-BE49-F238E27FC236}">
                <a16:creationId xmlns:a16="http://schemas.microsoft.com/office/drawing/2014/main" id="{3D482BC6-F60F-4C11-83D5-4ED36190E34C}"/>
              </a:ext>
            </a:extLst>
          </p:cNvPr>
          <p:cNvSpPr>
            <a:spLocks noGrp="1"/>
          </p:cNvSpPr>
          <p:nvPr>
            <p:ph type="sldNum" sz="quarter" idx="12"/>
          </p:nvPr>
        </p:nvSpPr>
        <p:spPr/>
        <p:txBody>
          <a:bodyPr/>
          <a:lstStyle/>
          <a:p>
            <a:fld id="{0CEF03F3-FA98-4564-A889-A9B57048A973}" type="slidenum">
              <a:rPr lang="en-US" smtClean="0"/>
              <a:t>‹#›</a:t>
            </a:fld>
            <a:endParaRPr lang="en-US"/>
          </a:p>
        </p:txBody>
      </p:sp>
    </p:spTree>
    <p:extLst>
      <p:ext uri="{BB962C8B-B14F-4D97-AF65-F5344CB8AC3E}">
        <p14:creationId xmlns:p14="http://schemas.microsoft.com/office/powerpoint/2010/main" val="376719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8D7C6-2D04-4076-ABA6-C448354904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8D4716-1A72-45EB-AB8A-A07D5DEC4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72FDD7D-DD90-4A63-8E3E-CAED96EC61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1E311E-9F75-4EF3-8813-04E5A521A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471759-4A9D-4027-BBC6-BE4B5891928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4F2D50-C5BF-4EBC-9317-8834CBD0EF99}"/>
              </a:ext>
            </a:extLst>
          </p:cNvPr>
          <p:cNvSpPr>
            <a:spLocks noGrp="1"/>
          </p:cNvSpPr>
          <p:nvPr>
            <p:ph type="dt" sz="half" idx="10"/>
          </p:nvPr>
        </p:nvSpPr>
        <p:spPr/>
        <p:txBody>
          <a:bodyPr/>
          <a:lstStyle/>
          <a:p>
            <a:fld id="{A9450B87-4B5C-4349-A0B8-FE65F05D0534}" type="datetime1">
              <a:rPr lang="en-US" smtClean="0"/>
              <a:t>3/24/2018</a:t>
            </a:fld>
            <a:endParaRPr lang="en-US"/>
          </a:p>
        </p:txBody>
      </p:sp>
      <p:sp>
        <p:nvSpPr>
          <p:cNvPr id="8" name="Footer Placeholder 7">
            <a:extLst>
              <a:ext uri="{FF2B5EF4-FFF2-40B4-BE49-F238E27FC236}">
                <a16:creationId xmlns:a16="http://schemas.microsoft.com/office/drawing/2014/main" id="{877C7D3D-8AE1-4442-AE45-7841CE4875D3}"/>
              </a:ext>
            </a:extLst>
          </p:cNvPr>
          <p:cNvSpPr>
            <a:spLocks noGrp="1"/>
          </p:cNvSpPr>
          <p:nvPr>
            <p:ph type="ftr" sz="quarter" idx="11"/>
          </p:nvPr>
        </p:nvSpPr>
        <p:spPr/>
        <p:txBody>
          <a:bodyPr/>
          <a:lstStyle/>
          <a:p>
            <a:r>
              <a:rPr lang="en-US"/>
              <a:t>Chapter 4: Join operation</a:t>
            </a:r>
          </a:p>
        </p:txBody>
      </p:sp>
      <p:sp>
        <p:nvSpPr>
          <p:cNvPr id="9" name="Slide Number Placeholder 8">
            <a:extLst>
              <a:ext uri="{FF2B5EF4-FFF2-40B4-BE49-F238E27FC236}">
                <a16:creationId xmlns:a16="http://schemas.microsoft.com/office/drawing/2014/main" id="{9F81E8BB-188C-496D-8A8C-9607F999FF53}"/>
              </a:ext>
            </a:extLst>
          </p:cNvPr>
          <p:cNvSpPr>
            <a:spLocks noGrp="1"/>
          </p:cNvSpPr>
          <p:nvPr>
            <p:ph type="sldNum" sz="quarter" idx="12"/>
          </p:nvPr>
        </p:nvSpPr>
        <p:spPr/>
        <p:txBody>
          <a:bodyPr/>
          <a:lstStyle/>
          <a:p>
            <a:fld id="{0CEF03F3-FA98-4564-A889-A9B57048A973}" type="slidenum">
              <a:rPr lang="en-US" smtClean="0"/>
              <a:t>‹#›</a:t>
            </a:fld>
            <a:endParaRPr lang="en-US"/>
          </a:p>
        </p:txBody>
      </p:sp>
    </p:spTree>
    <p:extLst>
      <p:ext uri="{BB962C8B-B14F-4D97-AF65-F5344CB8AC3E}">
        <p14:creationId xmlns:p14="http://schemas.microsoft.com/office/powerpoint/2010/main" val="262200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812F-FD25-4AF9-AF85-53970C54A7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A5731E-EAA9-49FB-A65B-CC3AF6FD14EF}"/>
              </a:ext>
            </a:extLst>
          </p:cNvPr>
          <p:cNvSpPr>
            <a:spLocks noGrp="1"/>
          </p:cNvSpPr>
          <p:nvPr>
            <p:ph type="dt" sz="half" idx="10"/>
          </p:nvPr>
        </p:nvSpPr>
        <p:spPr/>
        <p:txBody>
          <a:bodyPr/>
          <a:lstStyle/>
          <a:p>
            <a:fld id="{2BDD8AA2-18CE-4EF0-BA76-26F93A21B478}" type="datetime1">
              <a:rPr lang="en-US" smtClean="0"/>
              <a:t>3/24/2018</a:t>
            </a:fld>
            <a:endParaRPr lang="en-US"/>
          </a:p>
        </p:txBody>
      </p:sp>
      <p:sp>
        <p:nvSpPr>
          <p:cNvPr id="4" name="Footer Placeholder 3">
            <a:extLst>
              <a:ext uri="{FF2B5EF4-FFF2-40B4-BE49-F238E27FC236}">
                <a16:creationId xmlns:a16="http://schemas.microsoft.com/office/drawing/2014/main" id="{8BCB6394-B559-45BF-97D8-FEF5B9E5DFF2}"/>
              </a:ext>
            </a:extLst>
          </p:cNvPr>
          <p:cNvSpPr>
            <a:spLocks noGrp="1"/>
          </p:cNvSpPr>
          <p:nvPr>
            <p:ph type="ftr" sz="quarter" idx="11"/>
          </p:nvPr>
        </p:nvSpPr>
        <p:spPr/>
        <p:txBody>
          <a:bodyPr/>
          <a:lstStyle/>
          <a:p>
            <a:r>
              <a:rPr lang="en-US"/>
              <a:t>Chapter 4: Join operation</a:t>
            </a:r>
          </a:p>
        </p:txBody>
      </p:sp>
      <p:sp>
        <p:nvSpPr>
          <p:cNvPr id="5" name="Slide Number Placeholder 4">
            <a:extLst>
              <a:ext uri="{FF2B5EF4-FFF2-40B4-BE49-F238E27FC236}">
                <a16:creationId xmlns:a16="http://schemas.microsoft.com/office/drawing/2014/main" id="{930C97E0-3423-4A63-9FDF-32B5620A8E6B}"/>
              </a:ext>
            </a:extLst>
          </p:cNvPr>
          <p:cNvSpPr>
            <a:spLocks noGrp="1"/>
          </p:cNvSpPr>
          <p:nvPr>
            <p:ph type="sldNum" sz="quarter" idx="12"/>
          </p:nvPr>
        </p:nvSpPr>
        <p:spPr/>
        <p:txBody>
          <a:bodyPr/>
          <a:lstStyle/>
          <a:p>
            <a:fld id="{0CEF03F3-FA98-4564-A889-A9B57048A973}" type="slidenum">
              <a:rPr lang="en-US" smtClean="0"/>
              <a:t>‹#›</a:t>
            </a:fld>
            <a:endParaRPr lang="en-US"/>
          </a:p>
        </p:txBody>
      </p:sp>
    </p:spTree>
    <p:extLst>
      <p:ext uri="{BB962C8B-B14F-4D97-AF65-F5344CB8AC3E}">
        <p14:creationId xmlns:p14="http://schemas.microsoft.com/office/powerpoint/2010/main" val="61810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241BF-4595-441B-906C-21B510CE0355}"/>
              </a:ext>
            </a:extLst>
          </p:cNvPr>
          <p:cNvSpPr>
            <a:spLocks noGrp="1"/>
          </p:cNvSpPr>
          <p:nvPr>
            <p:ph type="dt" sz="half" idx="10"/>
          </p:nvPr>
        </p:nvSpPr>
        <p:spPr/>
        <p:txBody>
          <a:bodyPr/>
          <a:lstStyle/>
          <a:p>
            <a:fld id="{655BF05B-FB01-409A-A8E1-37BC2B3A8E8F}" type="datetime1">
              <a:rPr lang="en-US" smtClean="0"/>
              <a:t>3/24/2018</a:t>
            </a:fld>
            <a:endParaRPr lang="en-US"/>
          </a:p>
        </p:txBody>
      </p:sp>
      <p:sp>
        <p:nvSpPr>
          <p:cNvPr id="3" name="Footer Placeholder 2">
            <a:extLst>
              <a:ext uri="{FF2B5EF4-FFF2-40B4-BE49-F238E27FC236}">
                <a16:creationId xmlns:a16="http://schemas.microsoft.com/office/drawing/2014/main" id="{4B3C3123-7775-485A-B3C2-7D14CA53D532}"/>
              </a:ext>
            </a:extLst>
          </p:cNvPr>
          <p:cNvSpPr>
            <a:spLocks noGrp="1"/>
          </p:cNvSpPr>
          <p:nvPr>
            <p:ph type="ftr" sz="quarter" idx="11"/>
          </p:nvPr>
        </p:nvSpPr>
        <p:spPr/>
        <p:txBody>
          <a:bodyPr/>
          <a:lstStyle/>
          <a:p>
            <a:r>
              <a:rPr lang="en-US"/>
              <a:t>Chapter 4: Join operation</a:t>
            </a:r>
          </a:p>
        </p:txBody>
      </p:sp>
      <p:sp>
        <p:nvSpPr>
          <p:cNvPr id="4" name="Slide Number Placeholder 3">
            <a:extLst>
              <a:ext uri="{FF2B5EF4-FFF2-40B4-BE49-F238E27FC236}">
                <a16:creationId xmlns:a16="http://schemas.microsoft.com/office/drawing/2014/main" id="{79B20107-DBED-4BFF-BE52-9B1102BDE7D6}"/>
              </a:ext>
            </a:extLst>
          </p:cNvPr>
          <p:cNvSpPr>
            <a:spLocks noGrp="1"/>
          </p:cNvSpPr>
          <p:nvPr>
            <p:ph type="sldNum" sz="quarter" idx="12"/>
          </p:nvPr>
        </p:nvSpPr>
        <p:spPr/>
        <p:txBody>
          <a:bodyPr/>
          <a:lstStyle/>
          <a:p>
            <a:fld id="{0CEF03F3-FA98-4564-A889-A9B57048A973}" type="slidenum">
              <a:rPr lang="en-US" smtClean="0"/>
              <a:t>‹#›</a:t>
            </a:fld>
            <a:endParaRPr lang="en-US"/>
          </a:p>
        </p:txBody>
      </p:sp>
    </p:spTree>
    <p:extLst>
      <p:ext uri="{BB962C8B-B14F-4D97-AF65-F5344CB8AC3E}">
        <p14:creationId xmlns:p14="http://schemas.microsoft.com/office/powerpoint/2010/main" val="3179620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0A01-1CE6-422C-B6F9-933455679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6A0EA6-FB55-4301-A664-9BC2B84E67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C337DB-145B-4F57-AF50-F05326598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3C1D57-BE99-4EE4-9C66-3E382BF4C72B}"/>
              </a:ext>
            </a:extLst>
          </p:cNvPr>
          <p:cNvSpPr>
            <a:spLocks noGrp="1"/>
          </p:cNvSpPr>
          <p:nvPr>
            <p:ph type="dt" sz="half" idx="10"/>
          </p:nvPr>
        </p:nvSpPr>
        <p:spPr/>
        <p:txBody>
          <a:bodyPr/>
          <a:lstStyle/>
          <a:p>
            <a:fld id="{4CB6344B-6958-4A2B-B0CA-90E12147DE8F}" type="datetime1">
              <a:rPr lang="en-US" smtClean="0"/>
              <a:t>3/24/2018</a:t>
            </a:fld>
            <a:endParaRPr lang="en-US"/>
          </a:p>
        </p:txBody>
      </p:sp>
      <p:sp>
        <p:nvSpPr>
          <p:cNvPr id="6" name="Footer Placeholder 5">
            <a:extLst>
              <a:ext uri="{FF2B5EF4-FFF2-40B4-BE49-F238E27FC236}">
                <a16:creationId xmlns:a16="http://schemas.microsoft.com/office/drawing/2014/main" id="{0FDF1512-07B8-4BB9-9C47-2CE049EBA182}"/>
              </a:ext>
            </a:extLst>
          </p:cNvPr>
          <p:cNvSpPr>
            <a:spLocks noGrp="1"/>
          </p:cNvSpPr>
          <p:nvPr>
            <p:ph type="ftr" sz="quarter" idx="11"/>
          </p:nvPr>
        </p:nvSpPr>
        <p:spPr/>
        <p:txBody>
          <a:bodyPr/>
          <a:lstStyle/>
          <a:p>
            <a:r>
              <a:rPr lang="en-US"/>
              <a:t>Chapter 4: Join operation</a:t>
            </a:r>
          </a:p>
        </p:txBody>
      </p:sp>
      <p:sp>
        <p:nvSpPr>
          <p:cNvPr id="7" name="Slide Number Placeholder 6">
            <a:extLst>
              <a:ext uri="{FF2B5EF4-FFF2-40B4-BE49-F238E27FC236}">
                <a16:creationId xmlns:a16="http://schemas.microsoft.com/office/drawing/2014/main" id="{AC03008D-D056-4F2A-9FE0-76A5D72B953F}"/>
              </a:ext>
            </a:extLst>
          </p:cNvPr>
          <p:cNvSpPr>
            <a:spLocks noGrp="1"/>
          </p:cNvSpPr>
          <p:nvPr>
            <p:ph type="sldNum" sz="quarter" idx="12"/>
          </p:nvPr>
        </p:nvSpPr>
        <p:spPr/>
        <p:txBody>
          <a:bodyPr/>
          <a:lstStyle/>
          <a:p>
            <a:fld id="{0CEF03F3-FA98-4564-A889-A9B57048A973}" type="slidenum">
              <a:rPr lang="en-US" smtClean="0"/>
              <a:t>‹#›</a:t>
            </a:fld>
            <a:endParaRPr lang="en-US"/>
          </a:p>
        </p:txBody>
      </p:sp>
    </p:spTree>
    <p:extLst>
      <p:ext uri="{BB962C8B-B14F-4D97-AF65-F5344CB8AC3E}">
        <p14:creationId xmlns:p14="http://schemas.microsoft.com/office/powerpoint/2010/main" val="702880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C845-2A91-4108-8C5E-5831126B8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7FC4E4-9004-479D-8CD8-1F72D50B0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806AED-B103-4CA6-955C-41F7CDD73B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8B2B45-8E99-4566-ADAD-B0941077E018}"/>
              </a:ext>
            </a:extLst>
          </p:cNvPr>
          <p:cNvSpPr>
            <a:spLocks noGrp="1"/>
          </p:cNvSpPr>
          <p:nvPr>
            <p:ph type="dt" sz="half" idx="10"/>
          </p:nvPr>
        </p:nvSpPr>
        <p:spPr/>
        <p:txBody>
          <a:bodyPr/>
          <a:lstStyle/>
          <a:p>
            <a:fld id="{564EF371-47AD-40C4-97DC-0BA1D773117D}" type="datetime1">
              <a:rPr lang="en-US" smtClean="0"/>
              <a:t>3/24/2018</a:t>
            </a:fld>
            <a:endParaRPr lang="en-US"/>
          </a:p>
        </p:txBody>
      </p:sp>
      <p:sp>
        <p:nvSpPr>
          <p:cNvPr id="6" name="Footer Placeholder 5">
            <a:extLst>
              <a:ext uri="{FF2B5EF4-FFF2-40B4-BE49-F238E27FC236}">
                <a16:creationId xmlns:a16="http://schemas.microsoft.com/office/drawing/2014/main" id="{34186BDF-4C9E-48C0-82F9-42AC7C6F0F07}"/>
              </a:ext>
            </a:extLst>
          </p:cNvPr>
          <p:cNvSpPr>
            <a:spLocks noGrp="1"/>
          </p:cNvSpPr>
          <p:nvPr>
            <p:ph type="ftr" sz="quarter" idx="11"/>
          </p:nvPr>
        </p:nvSpPr>
        <p:spPr/>
        <p:txBody>
          <a:bodyPr/>
          <a:lstStyle/>
          <a:p>
            <a:r>
              <a:rPr lang="en-US"/>
              <a:t>Chapter 4: Join operation</a:t>
            </a:r>
          </a:p>
        </p:txBody>
      </p:sp>
      <p:sp>
        <p:nvSpPr>
          <p:cNvPr id="7" name="Slide Number Placeholder 6">
            <a:extLst>
              <a:ext uri="{FF2B5EF4-FFF2-40B4-BE49-F238E27FC236}">
                <a16:creationId xmlns:a16="http://schemas.microsoft.com/office/drawing/2014/main" id="{28BC3517-0190-4B99-BB8C-840549633886}"/>
              </a:ext>
            </a:extLst>
          </p:cNvPr>
          <p:cNvSpPr>
            <a:spLocks noGrp="1"/>
          </p:cNvSpPr>
          <p:nvPr>
            <p:ph type="sldNum" sz="quarter" idx="12"/>
          </p:nvPr>
        </p:nvSpPr>
        <p:spPr/>
        <p:txBody>
          <a:bodyPr/>
          <a:lstStyle/>
          <a:p>
            <a:fld id="{0CEF03F3-FA98-4564-A889-A9B57048A973}" type="slidenum">
              <a:rPr lang="en-US" smtClean="0"/>
              <a:t>‹#›</a:t>
            </a:fld>
            <a:endParaRPr lang="en-US"/>
          </a:p>
        </p:txBody>
      </p:sp>
    </p:spTree>
    <p:extLst>
      <p:ext uri="{BB962C8B-B14F-4D97-AF65-F5344CB8AC3E}">
        <p14:creationId xmlns:p14="http://schemas.microsoft.com/office/powerpoint/2010/main" val="401103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D648A8-7C20-4A05-9F72-A727358725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C1775C-DFB6-4D29-9203-5B80218C6E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3F9DDB-D0B4-4DB9-BD64-C64DD30B10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B9EA01-993F-46C9-9C9E-1A837B4F02FF}" type="datetime1">
              <a:rPr lang="en-US" smtClean="0"/>
              <a:t>3/24/2018</a:t>
            </a:fld>
            <a:endParaRPr lang="en-US"/>
          </a:p>
        </p:txBody>
      </p:sp>
      <p:sp>
        <p:nvSpPr>
          <p:cNvPr id="5" name="Footer Placeholder 4">
            <a:extLst>
              <a:ext uri="{FF2B5EF4-FFF2-40B4-BE49-F238E27FC236}">
                <a16:creationId xmlns:a16="http://schemas.microsoft.com/office/drawing/2014/main" id="{6390278E-0856-4378-B240-856990B00A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4: Join operation</a:t>
            </a:r>
          </a:p>
        </p:txBody>
      </p:sp>
      <p:sp>
        <p:nvSpPr>
          <p:cNvPr id="6" name="Slide Number Placeholder 5">
            <a:extLst>
              <a:ext uri="{FF2B5EF4-FFF2-40B4-BE49-F238E27FC236}">
                <a16:creationId xmlns:a16="http://schemas.microsoft.com/office/drawing/2014/main" id="{9B96DAF4-E4C3-4D05-9ACD-6166B4CDFF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F03F3-FA98-4564-A889-A9B57048A973}" type="slidenum">
              <a:rPr lang="en-US" smtClean="0"/>
              <a:t>‹#›</a:t>
            </a:fld>
            <a:endParaRPr lang="en-US"/>
          </a:p>
        </p:txBody>
      </p:sp>
    </p:spTree>
    <p:extLst>
      <p:ext uri="{BB962C8B-B14F-4D97-AF65-F5344CB8AC3E}">
        <p14:creationId xmlns:p14="http://schemas.microsoft.com/office/powerpoint/2010/main" val="2003846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ED222B-412B-4611-B7C0-EB1CB3D18867}"/>
              </a:ext>
            </a:extLst>
          </p:cNvPr>
          <p:cNvPicPr>
            <a:picLocks noChangeAspect="1"/>
          </p:cNvPicPr>
          <p:nvPr/>
        </p:nvPicPr>
        <p:blipFill>
          <a:blip r:embed="rId3"/>
          <a:stretch>
            <a:fillRect/>
          </a:stretch>
        </p:blipFill>
        <p:spPr>
          <a:xfrm>
            <a:off x="0" y="0"/>
            <a:ext cx="12192000" cy="2017986"/>
          </a:xfrm>
          <a:prstGeom prst="rect">
            <a:avLst/>
          </a:prstGeom>
        </p:spPr>
      </p:pic>
      <p:sp>
        <p:nvSpPr>
          <p:cNvPr id="7" name="Footer Placeholder 6">
            <a:extLst>
              <a:ext uri="{FF2B5EF4-FFF2-40B4-BE49-F238E27FC236}">
                <a16:creationId xmlns:a16="http://schemas.microsoft.com/office/drawing/2014/main" id="{D1AE6B26-EA38-422F-8E7C-25F41728C0A4}"/>
              </a:ext>
            </a:extLst>
          </p:cNvPr>
          <p:cNvSpPr>
            <a:spLocks noGrp="1"/>
          </p:cNvSpPr>
          <p:nvPr>
            <p:ph type="ftr" sz="quarter" idx="11"/>
          </p:nvPr>
        </p:nvSpPr>
        <p:spPr/>
        <p:txBody>
          <a:bodyPr/>
          <a:lstStyle/>
          <a:p>
            <a:r>
              <a:rPr lang="en-US" dirty="0"/>
              <a:t>IT4866</a:t>
            </a:r>
          </a:p>
        </p:txBody>
      </p:sp>
      <p:sp>
        <p:nvSpPr>
          <p:cNvPr id="8" name="Slide Number Placeholder 7">
            <a:extLst>
              <a:ext uri="{FF2B5EF4-FFF2-40B4-BE49-F238E27FC236}">
                <a16:creationId xmlns:a16="http://schemas.microsoft.com/office/drawing/2014/main" id="{C8C35459-F7E2-497D-B9AE-8605851ED775}"/>
              </a:ext>
            </a:extLst>
          </p:cNvPr>
          <p:cNvSpPr>
            <a:spLocks noGrp="1"/>
          </p:cNvSpPr>
          <p:nvPr>
            <p:ph type="sldNum" sz="quarter" idx="12"/>
          </p:nvPr>
        </p:nvSpPr>
        <p:spPr/>
        <p:txBody>
          <a:bodyPr/>
          <a:lstStyle/>
          <a:p>
            <a:fld id="{0CEF03F3-FA98-4564-A889-A9B57048A973}" type="slidenum">
              <a:rPr lang="en-US" smtClean="0"/>
              <a:t>1</a:t>
            </a:fld>
            <a:endParaRPr lang="en-US"/>
          </a:p>
        </p:txBody>
      </p:sp>
      <p:sp>
        <p:nvSpPr>
          <p:cNvPr id="3" name="TextBox 2">
            <a:extLst>
              <a:ext uri="{FF2B5EF4-FFF2-40B4-BE49-F238E27FC236}">
                <a16:creationId xmlns:a16="http://schemas.microsoft.com/office/drawing/2014/main" id="{5D5BC894-A613-42C8-BFDD-56B4776AEFA3}"/>
              </a:ext>
            </a:extLst>
          </p:cNvPr>
          <p:cNvSpPr txBox="1"/>
          <p:nvPr/>
        </p:nvSpPr>
        <p:spPr>
          <a:xfrm>
            <a:off x="3428999" y="2079751"/>
            <a:ext cx="5918201" cy="3693319"/>
          </a:xfrm>
          <a:prstGeom prst="rect">
            <a:avLst/>
          </a:prstGeom>
          <a:noFill/>
        </p:spPr>
        <p:txBody>
          <a:bodyPr wrap="square" rtlCol="0">
            <a:spAutoFit/>
          </a:bodyPr>
          <a:lstStyle/>
          <a:p>
            <a:pPr algn="ctr"/>
            <a:r>
              <a:rPr lang="vi-VN" dirty="0"/>
              <a:t>Báo cáo bài tập lớn </a:t>
            </a:r>
          </a:p>
          <a:p>
            <a:pPr algn="ctr"/>
            <a:r>
              <a:rPr lang="vi-VN" dirty="0"/>
              <a:t>Học máy IT4866</a:t>
            </a:r>
          </a:p>
          <a:p>
            <a:pPr algn="ctr"/>
            <a:r>
              <a:rPr lang="vi-VN" dirty="0"/>
              <a:t>****</a:t>
            </a:r>
          </a:p>
          <a:p>
            <a:pPr algn="ctr"/>
            <a:r>
              <a:rPr lang="vi-VN" b="1" dirty="0"/>
              <a:t>Để tài</a:t>
            </a:r>
          </a:p>
          <a:p>
            <a:pPr algn="ctr"/>
            <a:r>
              <a:rPr lang="vi-VN" b="1" dirty="0"/>
              <a:t>Sử dụng mạng neuron trong nhận diện chữ số viết tay</a:t>
            </a:r>
          </a:p>
          <a:p>
            <a:pPr algn="ctr"/>
            <a:r>
              <a:rPr lang="vi-VN" dirty="0"/>
              <a:t>***</a:t>
            </a:r>
          </a:p>
          <a:p>
            <a:pPr algn="ctr"/>
            <a:r>
              <a:rPr lang="vi-VN" dirty="0"/>
              <a:t>Sinh viên thực hiện</a:t>
            </a:r>
          </a:p>
          <a:p>
            <a:pPr algn="ctr"/>
            <a:r>
              <a:rPr lang="vi-VN" dirty="0"/>
              <a:t>Vũ Công Luật        20142745</a:t>
            </a:r>
          </a:p>
          <a:p>
            <a:pPr algn="ctr"/>
            <a:r>
              <a:rPr lang="vi-VN" dirty="0"/>
              <a:t>Nguyễn Văn Túc   20145070</a:t>
            </a:r>
          </a:p>
          <a:p>
            <a:pPr algn="ctr"/>
            <a:r>
              <a:rPr lang="vi-VN" dirty="0"/>
              <a:t>Hà Văn Quang      20143578</a:t>
            </a:r>
          </a:p>
          <a:p>
            <a:pPr algn="ctr"/>
            <a:r>
              <a:rPr lang="vi-VN" dirty="0"/>
              <a:t>Võ Anh Tuấn         20144963</a:t>
            </a:r>
          </a:p>
          <a:p>
            <a:pPr algn="ctr"/>
            <a:r>
              <a:rPr lang="vi-VN" dirty="0"/>
              <a:t>Giáo viên hướng dẫn: TS. Thân Quang Khoát</a:t>
            </a:r>
          </a:p>
        </p:txBody>
      </p:sp>
    </p:spTree>
    <p:extLst>
      <p:ext uri="{BB962C8B-B14F-4D97-AF65-F5344CB8AC3E}">
        <p14:creationId xmlns:p14="http://schemas.microsoft.com/office/powerpoint/2010/main" val="288871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6A01B-376C-4950-8D6B-76A292BF2998}"/>
              </a:ext>
            </a:extLst>
          </p:cNvPr>
          <p:cNvSpPr>
            <a:spLocks noGrp="1"/>
          </p:cNvSpPr>
          <p:nvPr>
            <p:ph type="title"/>
          </p:nvPr>
        </p:nvSpPr>
        <p:spPr/>
        <p:txBody>
          <a:bodyPr/>
          <a:lstStyle/>
          <a:p>
            <a:r>
              <a:rPr lang="vi-VN" dirty="0"/>
              <a:t>Giải thuật</a:t>
            </a:r>
          </a:p>
        </p:txBody>
      </p:sp>
      <p:sp>
        <p:nvSpPr>
          <p:cNvPr id="4" name="Content Placeholder 3">
            <a:extLst>
              <a:ext uri="{FF2B5EF4-FFF2-40B4-BE49-F238E27FC236}">
                <a16:creationId xmlns:a16="http://schemas.microsoft.com/office/drawing/2014/main" id="{B8BD0630-250C-4693-9100-8CFC207AD9E5}"/>
              </a:ext>
            </a:extLst>
          </p:cNvPr>
          <p:cNvSpPr>
            <a:spLocks noGrp="1"/>
          </p:cNvSpPr>
          <p:nvPr>
            <p:ph sz="half" idx="2"/>
          </p:nvPr>
        </p:nvSpPr>
        <p:spPr>
          <a:xfrm>
            <a:off x="6172200" y="1143000"/>
            <a:ext cx="5181600" cy="5033963"/>
          </a:xfrm>
        </p:spPr>
        <p:txBody>
          <a:bodyPr>
            <a:normAutofit/>
          </a:bodyPr>
          <a:lstStyle/>
          <a:p>
            <a:r>
              <a:rPr lang="vi-VN" sz="1800" dirty="0"/>
              <a:t>Mục tiêu của việc học là đi tối ưu hàm lỗi, khi đó các trọng số </a:t>
            </a:r>
            <a:r>
              <a:rPr lang="vi-VN" sz="1800" b="1" dirty="0"/>
              <a:t>w</a:t>
            </a:r>
            <a:r>
              <a:rPr lang="vi-VN" sz="1800" dirty="0"/>
              <a:t>(weight) và </a:t>
            </a:r>
            <a:r>
              <a:rPr lang="vi-VN" sz="1800" b="1" dirty="0"/>
              <a:t>b</a:t>
            </a:r>
            <a:r>
              <a:rPr lang="vi-VN" sz="1800" dirty="0"/>
              <a:t>(bias) sẽ được học và sau đó sẽ được sử dụng để mạng neuron phán đoán các kết quả trong tương lai.</a:t>
            </a:r>
          </a:p>
          <a:p>
            <a:r>
              <a:rPr lang="vi-VN" sz="1800" dirty="0"/>
              <a:t>Gradient descent là phương pháp phổ biến được sử dụng để tối ưu hàm lỗi. Gradient descent của hàm lỗi C(w, b) là một vector có hướng. </a:t>
            </a:r>
          </a:p>
          <a:p>
            <a:pPr marL="0" indent="0" algn="ctr">
              <a:buNone/>
            </a:pPr>
            <a:r>
              <a:rPr lang="vi-VN" dirty="0"/>
              <a:t>∇C = (∂C/∂w,  ∂C/∂b) </a:t>
            </a:r>
            <a:endParaRPr lang="vi-VN" sz="1800" dirty="0"/>
          </a:p>
          <a:p>
            <a:r>
              <a:rPr lang="vi-VN" sz="1800" dirty="0"/>
              <a:t>Sử dụng Gradient descent để hội tụ hàm lỗi ta lặp đi lặp lại việc cập nhật giá trị các trọng số </a:t>
            </a:r>
            <a:r>
              <a:rPr lang="vi-VN" sz="1800" b="1" dirty="0"/>
              <a:t>w </a:t>
            </a:r>
            <a:r>
              <a:rPr lang="vi-VN" sz="1800" dirty="0"/>
              <a:t>và </a:t>
            </a:r>
            <a:r>
              <a:rPr lang="vi-VN" sz="1800" b="1" dirty="0"/>
              <a:t>b.</a:t>
            </a:r>
          </a:p>
          <a:p>
            <a:endParaRPr lang="vi-VN" sz="1800" dirty="0"/>
          </a:p>
          <a:p>
            <a:endParaRPr lang="vi-VN" sz="1800" dirty="0"/>
          </a:p>
        </p:txBody>
      </p:sp>
      <p:sp>
        <p:nvSpPr>
          <p:cNvPr id="5" name="Footer Placeholder 4">
            <a:extLst>
              <a:ext uri="{FF2B5EF4-FFF2-40B4-BE49-F238E27FC236}">
                <a16:creationId xmlns:a16="http://schemas.microsoft.com/office/drawing/2014/main" id="{40FE8054-C776-4B80-B01B-A7D424A78CC6}"/>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4DF4242F-D262-496A-B8C5-8BB4408EAE1A}"/>
              </a:ext>
            </a:extLst>
          </p:cNvPr>
          <p:cNvSpPr>
            <a:spLocks noGrp="1"/>
          </p:cNvSpPr>
          <p:nvPr>
            <p:ph type="sldNum" sz="quarter" idx="12"/>
          </p:nvPr>
        </p:nvSpPr>
        <p:spPr/>
        <p:txBody>
          <a:bodyPr/>
          <a:lstStyle/>
          <a:p>
            <a:fld id="{0CEF03F3-FA98-4564-A889-A9B57048A973}" type="slidenum">
              <a:rPr lang="en-US" smtClean="0"/>
              <a:t>10</a:t>
            </a:fld>
            <a:endParaRPr lang="en-US"/>
          </a:p>
        </p:txBody>
      </p:sp>
      <p:pic>
        <p:nvPicPr>
          <p:cNvPr id="7" name="Content Placeholder 7">
            <a:extLst>
              <a:ext uri="{FF2B5EF4-FFF2-40B4-BE49-F238E27FC236}">
                <a16:creationId xmlns:a16="http://schemas.microsoft.com/office/drawing/2014/main" id="{CDCFE17F-AD05-41BB-BF9C-D6DDA18280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4"/>
            <a:ext cx="5181600" cy="4351337"/>
          </a:xfrm>
        </p:spPr>
      </p:pic>
      <p:pic>
        <p:nvPicPr>
          <p:cNvPr id="9" name="Picture 8">
            <a:extLst>
              <a:ext uri="{FF2B5EF4-FFF2-40B4-BE49-F238E27FC236}">
                <a16:creationId xmlns:a16="http://schemas.microsoft.com/office/drawing/2014/main" id="{CA1315C1-C4C8-41DA-ADD4-FE3A25EF0E08}"/>
              </a:ext>
            </a:extLst>
          </p:cNvPr>
          <p:cNvPicPr/>
          <p:nvPr/>
        </p:nvPicPr>
        <p:blipFill>
          <a:blip r:embed="rId3"/>
          <a:stretch>
            <a:fillRect/>
          </a:stretch>
        </p:blipFill>
        <p:spPr>
          <a:xfrm>
            <a:off x="6985001" y="4662487"/>
            <a:ext cx="3937000" cy="1514474"/>
          </a:xfrm>
          <a:prstGeom prst="rect">
            <a:avLst/>
          </a:prstGeom>
        </p:spPr>
      </p:pic>
      <p:sp>
        <p:nvSpPr>
          <p:cNvPr id="3" name="Rectangle 2">
            <a:extLst>
              <a:ext uri="{FF2B5EF4-FFF2-40B4-BE49-F238E27FC236}">
                <a16:creationId xmlns:a16="http://schemas.microsoft.com/office/drawing/2014/main" id="{E0BEBCEE-404B-4E90-9FC2-9169ACBE92D9}"/>
              </a:ext>
            </a:extLst>
          </p:cNvPr>
          <p:cNvSpPr/>
          <p:nvPr/>
        </p:nvSpPr>
        <p:spPr>
          <a:xfrm>
            <a:off x="6172202" y="1117600"/>
            <a:ext cx="5181598" cy="505936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670197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06-FAEC-4D44-B41C-8EF39E1016DF}"/>
              </a:ext>
            </a:extLst>
          </p:cNvPr>
          <p:cNvSpPr>
            <a:spLocks noGrp="1"/>
          </p:cNvSpPr>
          <p:nvPr>
            <p:ph type="title"/>
          </p:nvPr>
        </p:nvSpPr>
        <p:spPr/>
        <p:txBody>
          <a:bodyPr/>
          <a:lstStyle/>
          <a:p>
            <a:r>
              <a:rPr lang="vi-VN" dirty="0"/>
              <a:t>Giải thuật</a:t>
            </a:r>
          </a:p>
        </p:txBody>
      </p:sp>
      <p:sp>
        <p:nvSpPr>
          <p:cNvPr id="4" name="Content Placeholder 3">
            <a:extLst>
              <a:ext uri="{FF2B5EF4-FFF2-40B4-BE49-F238E27FC236}">
                <a16:creationId xmlns:a16="http://schemas.microsoft.com/office/drawing/2014/main" id="{E9833B53-09F4-4F0B-B632-BD1927430480}"/>
              </a:ext>
            </a:extLst>
          </p:cNvPr>
          <p:cNvSpPr>
            <a:spLocks noGrp="1"/>
          </p:cNvSpPr>
          <p:nvPr>
            <p:ph sz="half" idx="2"/>
          </p:nvPr>
        </p:nvSpPr>
        <p:spPr/>
        <p:txBody>
          <a:bodyPr>
            <a:normAutofit/>
          </a:bodyPr>
          <a:lstStyle/>
          <a:p>
            <a:r>
              <a:rPr lang="vi-VN" sz="1800" dirty="0">
                <a:solidFill>
                  <a:schemeClr val="accent1"/>
                </a:solidFill>
              </a:rPr>
              <a:t>Lan truyền ngược (back propagation).</a:t>
            </a:r>
          </a:p>
          <a:p>
            <a:r>
              <a:rPr lang="vi-VN" sz="1800" dirty="0"/>
              <a:t>Mục đích của gradient descent là để tính các trọng số </a:t>
            </a:r>
            <a:r>
              <a:rPr lang="vi-VN" sz="1800" b="1" dirty="0"/>
              <a:t>w</a:t>
            </a:r>
            <a:r>
              <a:rPr lang="vi-VN" sz="1800" dirty="0"/>
              <a:t>(weight),</a:t>
            </a:r>
            <a:r>
              <a:rPr lang="vi-VN" sz="1800" b="1" dirty="0"/>
              <a:t> b</a:t>
            </a:r>
            <a:r>
              <a:rPr lang="vi-VN" sz="1800" dirty="0"/>
              <a:t>(bias) qua đó làm hội tụ hàm lỗi. Nếu chỉ dựa vào giải tích để tính đạo hàm của hàm lỗi theo các trọng số thì khối lượng tính toán sẽ là rất lớn, chưa khể một số hàm lỗi còn không thể tính được gradient descent. Lan truyền ngược (back propagation) là phương pháp hiệu quả để giải quyết vấn đề trên.</a:t>
            </a:r>
          </a:p>
          <a:p>
            <a:r>
              <a:rPr lang="vi-VN" sz="1800" dirty="0"/>
              <a:t>Ý tưởng: từ một ví dụ học x có nhãn đúng y sau khi cho lan truyền tiến qua mạng ta thu được đầu ra suy diễn h. Để học được các trọng số w và b thì ta phải làm cho sai số giữa y và h là nhỏ nhất. Sai số này người ta gọi là lỗi (error) và được kí hiệu là δ.</a:t>
            </a:r>
          </a:p>
          <a:p>
            <a:endParaRPr lang="vi-VN" sz="1800" dirty="0"/>
          </a:p>
          <a:p>
            <a:endParaRPr lang="vi-VN" sz="1800" dirty="0"/>
          </a:p>
        </p:txBody>
      </p:sp>
      <p:sp>
        <p:nvSpPr>
          <p:cNvPr id="5" name="Footer Placeholder 4">
            <a:extLst>
              <a:ext uri="{FF2B5EF4-FFF2-40B4-BE49-F238E27FC236}">
                <a16:creationId xmlns:a16="http://schemas.microsoft.com/office/drawing/2014/main" id="{272EB370-AADE-47F0-8468-7BF9BDC0222C}"/>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3CB62354-D6D8-46AD-AAED-DA42F4040B8A}"/>
              </a:ext>
            </a:extLst>
          </p:cNvPr>
          <p:cNvSpPr>
            <a:spLocks noGrp="1"/>
          </p:cNvSpPr>
          <p:nvPr>
            <p:ph type="sldNum" sz="quarter" idx="12"/>
          </p:nvPr>
        </p:nvSpPr>
        <p:spPr/>
        <p:txBody>
          <a:bodyPr/>
          <a:lstStyle/>
          <a:p>
            <a:fld id="{0CEF03F3-FA98-4564-A889-A9B57048A973}" type="slidenum">
              <a:rPr lang="en-US" smtClean="0"/>
              <a:t>11</a:t>
            </a:fld>
            <a:endParaRPr lang="en-US"/>
          </a:p>
        </p:txBody>
      </p:sp>
      <p:pic>
        <p:nvPicPr>
          <p:cNvPr id="15" name="Content Placeholder 14">
            <a:extLst>
              <a:ext uri="{FF2B5EF4-FFF2-40B4-BE49-F238E27FC236}">
                <a16:creationId xmlns:a16="http://schemas.microsoft.com/office/drawing/2014/main" id="{934F54BF-B884-4B9A-AED1-3A29EFDBA09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58194"/>
            <a:ext cx="5181600" cy="3886200"/>
          </a:xfrm>
        </p:spPr>
      </p:pic>
      <p:sp>
        <p:nvSpPr>
          <p:cNvPr id="3" name="Rectangle 2">
            <a:extLst>
              <a:ext uri="{FF2B5EF4-FFF2-40B4-BE49-F238E27FC236}">
                <a16:creationId xmlns:a16="http://schemas.microsoft.com/office/drawing/2014/main" id="{E8299CAA-657D-48FB-B1FD-1DE0D88E9036}"/>
              </a:ext>
            </a:extLst>
          </p:cNvPr>
          <p:cNvSpPr/>
          <p:nvPr/>
        </p:nvSpPr>
        <p:spPr>
          <a:xfrm>
            <a:off x="6172202" y="1799771"/>
            <a:ext cx="5181598" cy="43688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54985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06-FAEC-4D44-B41C-8EF39E1016DF}"/>
              </a:ext>
            </a:extLst>
          </p:cNvPr>
          <p:cNvSpPr>
            <a:spLocks noGrp="1"/>
          </p:cNvSpPr>
          <p:nvPr>
            <p:ph type="title"/>
          </p:nvPr>
        </p:nvSpPr>
        <p:spPr/>
        <p:txBody>
          <a:bodyPr/>
          <a:lstStyle/>
          <a:p>
            <a:r>
              <a:rPr lang="vi-VN" dirty="0"/>
              <a:t>Giải thuật</a:t>
            </a:r>
          </a:p>
        </p:txBody>
      </p:sp>
      <p:sp>
        <p:nvSpPr>
          <p:cNvPr id="4" name="Content Placeholder 3">
            <a:extLst>
              <a:ext uri="{FF2B5EF4-FFF2-40B4-BE49-F238E27FC236}">
                <a16:creationId xmlns:a16="http://schemas.microsoft.com/office/drawing/2014/main" id="{E9833B53-09F4-4F0B-B632-BD1927430480}"/>
              </a:ext>
            </a:extLst>
          </p:cNvPr>
          <p:cNvSpPr>
            <a:spLocks noGrp="1"/>
          </p:cNvSpPr>
          <p:nvPr>
            <p:ph sz="half" idx="2"/>
          </p:nvPr>
        </p:nvSpPr>
        <p:spPr/>
        <p:txBody>
          <a:bodyPr>
            <a:normAutofit/>
          </a:bodyPr>
          <a:lstStyle/>
          <a:p>
            <a:r>
              <a:rPr lang="vi-VN" sz="1800" dirty="0">
                <a:solidFill>
                  <a:schemeClr val="accent1"/>
                </a:solidFill>
              </a:rPr>
              <a:t>Lan truyền ngược (back propagation).</a:t>
            </a:r>
          </a:p>
          <a:p>
            <a:r>
              <a:rPr lang="vi-VN" sz="1800" dirty="0"/>
              <a:t>Lỗi được tính ở mỗi neuron lớp đầu ra bằng công thức đầu tiên. Trong đó C là hàm lỗi, a là kết quả đầu ra suy diễn từ hàm kích hoạt.</a:t>
            </a:r>
          </a:p>
          <a:p>
            <a:r>
              <a:rPr lang="vi-VN" sz="1800" dirty="0"/>
              <a:t>Tại mỗi bước lan truyền ngược, lỗi tầng trước sẽ được tính dựa trên lỗi của tầng sau theo công thức thứ hai.</a:t>
            </a:r>
          </a:p>
          <a:p>
            <a:r>
              <a:rPr lang="vi-VN" sz="1800" dirty="0"/>
              <a:t>Sau khi có được lỗi tại mỗi tầng, ta tiến hành tính gradient descent tại mỗi tầng theo công thức thứ ba và thứ tư.</a:t>
            </a:r>
          </a:p>
          <a:p>
            <a:endParaRPr lang="vi-VN" sz="1800" dirty="0"/>
          </a:p>
        </p:txBody>
      </p:sp>
      <p:sp>
        <p:nvSpPr>
          <p:cNvPr id="5" name="Footer Placeholder 4">
            <a:extLst>
              <a:ext uri="{FF2B5EF4-FFF2-40B4-BE49-F238E27FC236}">
                <a16:creationId xmlns:a16="http://schemas.microsoft.com/office/drawing/2014/main" id="{272EB370-AADE-47F0-8468-7BF9BDC0222C}"/>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3CB62354-D6D8-46AD-AAED-DA42F4040B8A}"/>
              </a:ext>
            </a:extLst>
          </p:cNvPr>
          <p:cNvSpPr>
            <a:spLocks noGrp="1"/>
          </p:cNvSpPr>
          <p:nvPr>
            <p:ph type="sldNum" sz="quarter" idx="12"/>
          </p:nvPr>
        </p:nvSpPr>
        <p:spPr/>
        <p:txBody>
          <a:bodyPr/>
          <a:lstStyle/>
          <a:p>
            <a:fld id="{0CEF03F3-FA98-4564-A889-A9B57048A973}" type="slidenum">
              <a:rPr lang="en-US" smtClean="0"/>
              <a:t>12</a:t>
            </a:fld>
            <a:endParaRPr lang="en-US"/>
          </a:p>
        </p:txBody>
      </p:sp>
      <p:pic>
        <p:nvPicPr>
          <p:cNvPr id="7" name="Content Placeholder 6">
            <a:extLst>
              <a:ext uri="{FF2B5EF4-FFF2-40B4-BE49-F238E27FC236}">
                <a16:creationId xmlns:a16="http://schemas.microsoft.com/office/drawing/2014/main" id="{10211BCA-D0FF-46FF-9D3C-3BF42602103B}"/>
              </a:ext>
            </a:extLst>
          </p:cNvPr>
          <p:cNvPicPr>
            <a:picLocks noGrp="1"/>
          </p:cNvPicPr>
          <p:nvPr>
            <p:ph sz="half" idx="1"/>
          </p:nvPr>
        </p:nvPicPr>
        <p:blipFill>
          <a:blip r:embed="rId2"/>
          <a:stretch>
            <a:fillRect/>
          </a:stretch>
        </p:blipFill>
        <p:spPr>
          <a:xfrm>
            <a:off x="1675764" y="1855787"/>
            <a:ext cx="3302635" cy="955673"/>
          </a:xfrm>
          <a:prstGeom prst="rect">
            <a:avLst/>
          </a:prstGeom>
        </p:spPr>
      </p:pic>
      <p:pic>
        <p:nvPicPr>
          <p:cNvPr id="8" name="Picture 7">
            <a:extLst>
              <a:ext uri="{FF2B5EF4-FFF2-40B4-BE49-F238E27FC236}">
                <a16:creationId xmlns:a16="http://schemas.microsoft.com/office/drawing/2014/main" id="{79190412-FD82-498D-9CF8-BA3CC953286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51000" y="2873374"/>
            <a:ext cx="3416300" cy="722313"/>
          </a:xfrm>
          <a:prstGeom prst="rect">
            <a:avLst/>
          </a:prstGeom>
          <a:noFill/>
          <a:ln>
            <a:noFill/>
          </a:ln>
        </p:spPr>
      </p:pic>
      <p:pic>
        <p:nvPicPr>
          <p:cNvPr id="9" name="Picture 8">
            <a:extLst>
              <a:ext uri="{FF2B5EF4-FFF2-40B4-BE49-F238E27FC236}">
                <a16:creationId xmlns:a16="http://schemas.microsoft.com/office/drawing/2014/main" id="{56855192-BC5C-4E9C-AF51-06689C4AF92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739900" y="3657600"/>
            <a:ext cx="3111500" cy="793750"/>
          </a:xfrm>
          <a:prstGeom prst="rect">
            <a:avLst/>
          </a:prstGeom>
          <a:noFill/>
          <a:ln>
            <a:noFill/>
          </a:ln>
        </p:spPr>
      </p:pic>
      <p:pic>
        <p:nvPicPr>
          <p:cNvPr id="10" name="Picture 9">
            <a:extLst>
              <a:ext uri="{FF2B5EF4-FFF2-40B4-BE49-F238E27FC236}">
                <a16:creationId xmlns:a16="http://schemas.microsoft.com/office/drawing/2014/main" id="{64B94DA6-DE09-4702-953B-11B8C9F11795}"/>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739264" y="4792026"/>
            <a:ext cx="3328036" cy="1011873"/>
          </a:xfrm>
          <a:prstGeom prst="rect">
            <a:avLst/>
          </a:prstGeom>
          <a:noFill/>
          <a:ln>
            <a:noFill/>
          </a:ln>
        </p:spPr>
      </p:pic>
      <p:sp>
        <p:nvSpPr>
          <p:cNvPr id="3" name="Rectangle 2">
            <a:extLst>
              <a:ext uri="{FF2B5EF4-FFF2-40B4-BE49-F238E27FC236}">
                <a16:creationId xmlns:a16="http://schemas.microsoft.com/office/drawing/2014/main" id="{5B99017F-F5D9-41F0-BAEB-F98980245125}"/>
              </a:ext>
            </a:extLst>
          </p:cNvPr>
          <p:cNvSpPr/>
          <p:nvPr/>
        </p:nvSpPr>
        <p:spPr>
          <a:xfrm>
            <a:off x="6096000" y="1855787"/>
            <a:ext cx="5257800" cy="432729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362770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C965-84BA-47CE-8FC0-D8E6474E82B8}"/>
              </a:ext>
            </a:extLst>
          </p:cNvPr>
          <p:cNvSpPr>
            <a:spLocks noGrp="1"/>
          </p:cNvSpPr>
          <p:nvPr>
            <p:ph type="title"/>
          </p:nvPr>
        </p:nvSpPr>
        <p:spPr/>
        <p:txBody>
          <a:bodyPr/>
          <a:lstStyle/>
          <a:p>
            <a:r>
              <a:rPr lang="vi-VN" dirty="0"/>
              <a:t>Giải thuật</a:t>
            </a:r>
          </a:p>
        </p:txBody>
      </p:sp>
      <p:sp>
        <p:nvSpPr>
          <p:cNvPr id="4" name="Content Placeholder 3">
            <a:extLst>
              <a:ext uri="{FF2B5EF4-FFF2-40B4-BE49-F238E27FC236}">
                <a16:creationId xmlns:a16="http://schemas.microsoft.com/office/drawing/2014/main" id="{1046DF92-1095-4F6A-90DD-932CE2D12E71}"/>
              </a:ext>
            </a:extLst>
          </p:cNvPr>
          <p:cNvSpPr>
            <a:spLocks noGrp="1"/>
          </p:cNvSpPr>
          <p:nvPr>
            <p:ph sz="half" idx="2"/>
          </p:nvPr>
        </p:nvSpPr>
        <p:spPr/>
        <p:txBody>
          <a:bodyPr>
            <a:normAutofit/>
          </a:bodyPr>
          <a:lstStyle/>
          <a:p>
            <a:r>
              <a:rPr lang="en-US" sz="1800" dirty="0">
                <a:solidFill>
                  <a:schemeClr val="accent1"/>
                </a:solidFill>
              </a:rPr>
              <a:t>Neuron </a:t>
            </a:r>
            <a:r>
              <a:rPr lang="en-US" sz="1800" dirty="0" err="1">
                <a:solidFill>
                  <a:schemeClr val="accent1"/>
                </a:solidFill>
              </a:rPr>
              <a:t>bão</a:t>
            </a:r>
            <a:r>
              <a:rPr lang="en-US" sz="1800" dirty="0">
                <a:solidFill>
                  <a:schemeClr val="accent1"/>
                </a:solidFill>
              </a:rPr>
              <a:t> </a:t>
            </a:r>
            <a:r>
              <a:rPr lang="en-US" sz="1800" dirty="0" err="1">
                <a:solidFill>
                  <a:schemeClr val="accent1"/>
                </a:solidFill>
              </a:rPr>
              <a:t>hòa</a:t>
            </a:r>
            <a:r>
              <a:rPr lang="en-US" sz="1800" dirty="0">
                <a:solidFill>
                  <a:schemeClr val="accent1"/>
                </a:solidFill>
              </a:rPr>
              <a:t>.</a:t>
            </a:r>
          </a:p>
          <a:p>
            <a:r>
              <a:rPr lang="en-US" sz="1800" dirty="0" err="1"/>
              <a:t>Là</a:t>
            </a:r>
            <a:r>
              <a:rPr lang="en-US" sz="1800" dirty="0"/>
              <a:t> </a:t>
            </a:r>
            <a:r>
              <a:rPr lang="en-US" sz="1800" dirty="0" err="1"/>
              <a:t>hiện</a:t>
            </a:r>
            <a:r>
              <a:rPr lang="en-US" sz="1800" dirty="0"/>
              <a:t> t</a:t>
            </a:r>
            <a:r>
              <a:rPr lang="vi-VN" sz="1800" dirty="0"/>
              <a:t>ượng thường xảy ra khi mỗi neuron đầu ra cho kết quả gần với giá trị lớp nhất hoặc nhỏ nhất trong khi kết quả đúng là ngược lại.</a:t>
            </a:r>
          </a:p>
          <a:p>
            <a:r>
              <a:rPr lang="vi-VN" sz="1800" dirty="0"/>
              <a:t>Các hàm kích hoạt phổ biến hay được sử dụng như hàm sigmoid(), tanh() đồ thị hàm số của các hàm sẽ có độ dốc rất thấp khi đầu ra gần với 0 hoặc 1 đối với hàm sigmoid(), và -1 hoặc 1 đối với hàm tanh() nên giá trị đạo hàm của hàm số theo các biến sẽ nhỏ.</a:t>
            </a:r>
          </a:p>
          <a:p>
            <a:r>
              <a:rPr lang="vi-VN" sz="1800" dirty="0"/>
              <a:t>Dẫn đến tốc độ học </a:t>
            </a:r>
            <a:r>
              <a:rPr lang="vi-VN" sz="1800" b="1" dirty="0"/>
              <a:t>w</a:t>
            </a:r>
            <a:r>
              <a:rPr lang="vi-VN" sz="1800" dirty="0"/>
              <a:t>(weight) và </a:t>
            </a:r>
            <a:r>
              <a:rPr lang="vi-VN" sz="1800" b="1" dirty="0"/>
              <a:t>b</a:t>
            </a:r>
            <a:r>
              <a:rPr lang="vi-VN" sz="1800" dirty="0"/>
              <a:t>(bias) sẽ chậm khi sử dụng gradient descent (do phải tính đạo hàm).</a:t>
            </a:r>
          </a:p>
        </p:txBody>
      </p:sp>
      <p:sp>
        <p:nvSpPr>
          <p:cNvPr id="5" name="Footer Placeholder 4">
            <a:extLst>
              <a:ext uri="{FF2B5EF4-FFF2-40B4-BE49-F238E27FC236}">
                <a16:creationId xmlns:a16="http://schemas.microsoft.com/office/drawing/2014/main" id="{DF73D680-96C6-4876-8B43-C72C11A8BE73}"/>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5511CC7A-B218-4A44-A981-D08A9498FE50}"/>
              </a:ext>
            </a:extLst>
          </p:cNvPr>
          <p:cNvSpPr>
            <a:spLocks noGrp="1"/>
          </p:cNvSpPr>
          <p:nvPr>
            <p:ph type="sldNum" sz="quarter" idx="12"/>
          </p:nvPr>
        </p:nvSpPr>
        <p:spPr/>
        <p:txBody>
          <a:bodyPr/>
          <a:lstStyle/>
          <a:p>
            <a:fld id="{0CEF03F3-FA98-4564-A889-A9B57048A973}" type="slidenum">
              <a:rPr lang="en-US" smtClean="0"/>
              <a:t>13</a:t>
            </a:fld>
            <a:endParaRPr lang="en-US"/>
          </a:p>
        </p:txBody>
      </p:sp>
      <p:pic>
        <p:nvPicPr>
          <p:cNvPr id="7" name="Content Placeholder 6">
            <a:extLst>
              <a:ext uri="{FF2B5EF4-FFF2-40B4-BE49-F238E27FC236}">
                <a16:creationId xmlns:a16="http://schemas.microsoft.com/office/drawing/2014/main" id="{CDE0C609-38A3-4B2F-B60E-D469DE7D2CDA}"/>
              </a:ext>
            </a:extLst>
          </p:cNvPr>
          <p:cNvPicPr>
            <a:picLocks noGrp="1"/>
          </p:cNvPicPr>
          <p:nvPr>
            <p:ph sz="half" idx="1"/>
          </p:nvPr>
        </p:nvPicPr>
        <p:blipFill>
          <a:blip r:embed="rId2"/>
          <a:stretch>
            <a:fillRect/>
          </a:stretch>
        </p:blipFill>
        <p:spPr>
          <a:xfrm>
            <a:off x="838200" y="2587079"/>
            <a:ext cx="5181600" cy="2341757"/>
          </a:xfrm>
          <a:prstGeom prst="rect">
            <a:avLst/>
          </a:prstGeom>
        </p:spPr>
      </p:pic>
      <p:sp>
        <p:nvSpPr>
          <p:cNvPr id="8" name="Rectangle 7">
            <a:extLst>
              <a:ext uri="{FF2B5EF4-FFF2-40B4-BE49-F238E27FC236}">
                <a16:creationId xmlns:a16="http://schemas.microsoft.com/office/drawing/2014/main" id="{CF8D9FD3-2642-4893-B53A-88E6A72C623B}"/>
              </a:ext>
            </a:extLst>
          </p:cNvPr>
          <p:cNvSpPr/>
          <p:nvPr/>
        </p:nvSpPr>
        <p:spPr>
          <a:xfrm>
            <a:off x="6172200" y="1825625"/>
            <a:ext cx="5181600" cy="435133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093184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B6C6-7A16-40DC-B8AC-EACA319126E3}"/>
              </a:ext>
            </a:extLst>
          </p:cNvPr>
          <p:cNvSpPr>
            <a:spLocks noGrp="1"/>
          </p:cNvSpPr>
          <p:nvPr>
            <p:ph type="title"/>
          </p:nvPr>
        </p:nvSpPr>
        <p:spPr/>
        <p:txBody>
          <a:bodyPr/>
          <a:lstStyle/>
          <a:p>
            <a:r>
              <a:rPr lang="vi-VN" dirty="0"/>
              <a:t>Giải thuật</a:t>
            </a:r>
          </a:p>
        </p:txBody>
      </p:sp>
      <p:sp>
        <p:nvSpPr>
          <p:cNvPr id="4" name="Content Placeholder 3">
            <a:extLst>
              <a:ext uri="{FF2B5EF4-FFF2-40B4-BE49-F238E27FC236}">
                <a16:creationId xmlns:a16="http://schemas.microsoft.com/office/drawing/2014/main" id="{16327400-7E52-4E42-B710-61B062941C93}"/>
              </a:ext>
            </a:extLst>
          </p:cNvPr>
          <p:cNvSpPr>
            <a:spLocks noGrp="1"/>
          </p:cNvSpPr>
          <p:nvPr>
            <p:ph sz="half" idx="2"/>
          </p:nvPr>
        </p:nvSpPr>
        <p:spPr/>
        <p:txBody>
          <a:bodyPr>
            <a:normAutofit/>
          </a:bodyPr>
          <a:lstStyle/>
          <a:p>
            <a:r>
              <a:rPr lang="vi-VN" sz="1800" dirty="0">
                <a:solidFill>
                  <a:schemeClr val="accent1"/>
                </a:solidFill>
              </a:rPr>
              <a:t>Neuron bão hòa.</a:t>
            </a:r>
          </a:p>
          <a:p>
            <a:r>
              <a:rPr lang="vi-VN" sz="1800" dirty="0"/>
              <a:t>Khi sử dụng hàm kích hoạt là sigmoid() và hàm lỗi Quadratic Loss Function. Để tính gradient descent ta gặp phải một vấn đề đó là trong biểu thức tồn tại σ’(z) liên hệ với đồ thị hàm sigmoid(), khi giá trị xấp xỉ 0 hoặc 1 thì đạo hàm của nó sẽ rất nhỏ, dẫn tới mạng học các trọng số sẽ rất chậm. </a:t>
            </a:r>
          </a:p>
          <a:p>
            <a:r>
              <a:rPr lang="vi-VN" sz="1800" dirty="0"/>
              <a:t>Để giải quyết vấn đề này có một phương pháp thay thế hàm lỗi Quadratic thành hàm Cross- Entropy.</a:t>
            </a:r>
          </a:p>
        </p:txBody>
      </p:sp>
      <p:sp>
        <p:nvSpPr>
          <p:cNvPr id="5" name="Footer Placeholder 4">
            <a:extLst>
              <a:ext uri="{FF2B5EF4-FFF2-40B4-BE49-F238E27FC236}">
                <a16:creationId xmlns:a16="http://schemas.microsoft.com/office/drawing/2014/main" id="{33F05E42-96F8-457F-A6BC-905A2B06CF3D}"/>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61C59497-9476-480A-A438-4C5860317BC9}"/>
              </a:ext>
            </a:extLst>
          </p:cNvPr>
          <p:cNvSpPr>
            <a:spLocks noGrp="1"/>
          </p:cNvSpPr>
          <p:nvPr>
            <p:ph type="sldNum" sz="quarter" idx="12"/>
          </p:nvPr>
        </p:nvSpPr>
        <p:spPr/>
        <p:txBody>
          <a:bodyPr/>
          <a:lstStyle/>
          <a:p>
            <a:fld id="{0CEF03F3-FA98-4564-A889-A9B57048A973}" type="slidenum">
              <a:rPr lang="en-US" smtClean="0"/>
              <a:t>14</a:t>
            </a:fld>
            <a:endParaRPr lang="en-US"/>
          </a:p>
        </p:txBody>
      </p:sp>
      <p:pic>
        <p:nvPicPr>
          <p:cNvPr id="7" name="Content Placeholder 6">
            <a:extLst>
              <a:ext uri="{FF2B5EF4-FFF2-40B4-BE49-F238E27FC236}">
                <a16:creationId xmlns:a16="http://schemas.microsoft.com/office/drawing/2014/main" id="{E3E532BA-FD02-4480-B85E-841AACD90B17}"/>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780658" y="3616324"/>
            <a:ext cx="2962851" cy="636361"/>
          </a:xfrm>
          <a:prstGeom prst="rect">
            <a:avLst/>
          </a:prstGeom>
          <a:noFill/>
          <a:ln>
            <a:noFill/>
          </a:ln>
        </p:spPr>
      </p:pic>
      <p:pic>
        <p:nvPicPr>
          <p:cNvPr id="8" name="Picture 7">
            <a:extLst>
              <a:ext uri="{FF2B5EF4-FFF2-40B4-BE49-F238E27FC236}">
                <a16:creationId xmlns:a16="http://schemas.microsoft.com/office/drawing/2014/main" id="{8286AEB3-2F91-4772-8601-F64AF8B5925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80658" y="4498250"/>
            <a:ext cx="2834885" cy="1481636"/>
          </a:xfrm>
          <a:prstGeom prst="rect">
            <a:avLst/>
          </a:prstGeom>
          <a:noFill/>
          <a:ln>
            <a:noFill/>
          </a:ln>
        </p:spPr>
      </p:pic>
      <p:pic>
        <p:nvPicPr>
          <p:cNvPr id="11" name="Picture 10">
            <a:extLst>
              <a:ext uri="{FF2B5EF4-FFF2-40B4-BE49-F238E27FC236}">
                <a16:creationId xmlns:a16="http://schemas.microsoft.com/office/drawing/2014/main" id="{508A3594-CE12-46E2-9C1E-8758E0A050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371" y="1436914"/>
            <a:ext cx="3599543" cy="2179410"/>
          </a:xfrm>
          <a:prstGeom prst="rect">
            <a:avLst/>
          </a:prstGeom>
        </p:spPr>
      </p:pic>
      <p:sp>
        <p:nvSpPr>
          <p:cNvPr id="3" name="Rectangle 2">
            <a:extLst>
              <a:ext uri="{FF2B5EF4-FFF2-40B4-BE49-F238E27FC236}">
                <a16:creationId xmlns:a16="http://schemas.microsoft.com/office/drawing/2014/main" id="{F7B6CD5B-6CB4-419B-A7BA-40291F024162}"/>
              </a:ext>
            </a:extLst>
          </p:cNvPr>
          <p:cNvSpPr/>
          <p:nvPr/>
        </p:nvSpPr>
        <p:spPr>
          <a:xfrm>
            <a:off x="6096000" y="1690688"/>
            <a:ext cx="5257800" cy="450691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991530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0EDB-28E2-47BE-A4D7-A512FE6E82DC}"/>
              </a:ext>
            </a:extLst>
          </p:cNvPr>
          <p:cNvSpPr>
            <a:spLocks noGrp="1"/>
          </p:cNvSpPr>
          <p:nvPr>
            <p:ph type="title"/>
          </p:nvPr>
        </p:nvSpPr>
        <p:spPr/>
        <p:txBody>
          <a:bodyPr/>
          <a:lstStyle/>
          <a:p>
            <a:r>
              <a:rPr lang="vi-VN" dirty="0"/>
              <a:t>Giải thuật</a:t>
            </a:r>
          </a:p>
        </p:txBody>
      </p:sp>
      <p:sp>
        <p:nvSpPr>
          <p:cNvPr id="4" name="Content Placeholder 3">
            <a:extLst>
              <a:ext uri="{FF2B5EF4-FFF2-40B4-BE49-F238E27FC236}">
                <a16:creationId xmlns:a16="http://schemas.microsoft.com/office/drawing/2014/main" id="{362F2C3C-92E6-4C25-83C3-A8A0608698FD}"/>
              </a:ext>
            </a:extLst>
          </p:cNvPr>
          <p:cNvSpPr>
            <a:spLocks noGrp="1"/>
          </p:cNvSpPr>
          <p:nvPr>
            <p:ph sz="half" idx="2"/>
          </p:nvPr>
        </p:nvSpPr>
        <p:spPr/>
        <p:txBody>
          <a:bodyPr>
            <a:normAutofit/>
          </a:bodyPr>
          <a:lstStyle/>
          <a:p>
            <a:r>
              <a:rPr lang="vi-VN" sz="1800" dirty="0">
                <a:solidFill>
                  <a:schemeClr val="accent1"/>
                </a:solidFill>
              </a:rPr>
              <a:t>Neuron bão hòa</a:t>
            </a:r>
          </a:p>
          <a:p>
            <a:r>
              <a:rPr lang="vi-VN" sz="1800" dirty="0"/>
              <a:t>Đạo hàm của Cross Entropy theo </a:t>
            </a:r>
            <a:r>
              <a:rPr lang="vi-VN" sz="1800" b="1" dirty="0"/>
              <a:t>w</a:t>
            </a:r>
            <a:r>
              <a:rPr lang="vi-VN" sz="1800" dirty="0"/>
              <a:t>(weight) và</a:t>
            </a:r>
            <a:r>
              <a:rPr lang="vi-VN" sz="1800" b="1" dirty="0"/>
              <a:t> b</a:t>
            </a:r>
            <a:r>
              <a:rPr lang="vi-VN" sz="1800" dirty="0"/>
              <a:t>(bias) loại bỏ được σ’(z) ra khỏi biểu thức, giúp ngăn ngừa hiện tượng neuron bão hòa ở lớp đầu ra.</a:t>
            </a:r>
          </a:p>
        </p:txBody>
      </p:sp>
      <p:sp>
        <p:nvSpPr>
          <p:cNvPr id="5" name="Footer Placeholder 4">
            <a:extLst>
              <a:ext uri="{FF2B5EF4-FFF2-40B4-BE49-F238E27FC236}">
                <a16:creationId xmlns:a16="http://schemas.microsoft.com/office/drawing/2014/main" id="{374CE48E-7B2B-4642-8E59-872FEC3D07BC}"/>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6DD94241-9763-43F2-98BA-1D4E3F9EF4D1}"/>
              </a:ext>
            </a:extLst>
          </p:cNvPr>
          <p:cNvSpPr>
            <a:spLocks noGrp="1"/>
          </p:cNvSpPr>
          <p:nvPr>
            <p:ph type="sldNum" sz="quarter" idx="12"/>
          </p:nvPr>
        </p:nvSpPr>
        <p:spPr/>
        <p:txBody>
          <a:bodyPr/>
          <a:lstStyle/>
          <a:p>
            <a:fld id="{0CEF03F3-FA98-4564-A889-A9B57048A973}" type="slidenum">
              <a:rPr lang="en-US" smtClean="0"/>
              <a:t>15</a:t>
            </a:fld>
            <a:endParaRPr lang="en-US"/>
          </a:p>
        </p:txBody>
      </p:sp>
      <p:pic>
        <p:nvPicPr>
          <p:cNvPr id="7" name="Content Placeholder 6">
            <a:extLst>
              <a:ext uri="{FF2B5EF4-FFF2-40B4-BE49-F238E27FC236}">
                <a16:creationId xmlns:a16="http://schemas.microsoft.com/office/drawing/2014/main" id="{65796806-1548-464C-BCE5-F1CBAC4EBA31}"/>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40541" y="1850470"/>
            <a:ext cx="3425371" cy="1008844"/>
          </a:xfrm>
          <a:prstGeom prst="rect">
            <a:avLst/>
          </a:prstGeom>
          <a:noFill/>
          <a:ln>
            <a:noFill/>
          </a:ln>
        </p:spPr>
      </p:pic>
      <p:pic>
        <p:nvPicPr>
          <p:cNvPr id="8" name="Picture 7">
            <a:extLst>
              <a:ext uri="{FF2B5EF4-FFF2-40B4-BE49-F238E27FC236}">
                <a16:creationId xmlns:a16="http://schemas.microsoft.com/office/drawing/2014/main" id="{8BACE6F2-EC9A-4C81-9A2C-8F69C1DE76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40541" y="3077201"/>
            <a:ext cx="3425371" cy="2235027"/>
          </a:xfrm>
          <a:prstGeom prst="rect">
            <a:avLst/>
          </a:prstGeom>
          <a:noFill/>
          <a:ln>
            <a:noFill/>
          </a:ln>
        </p:spPr>
      </p:pic>
      <p:sp>
        <p:nvSpPr>
          <p:cNvPr id="3" name="Rectangle 2">
            <a:extLst>
              <a:ext uri="{FF2B5EF4-FFF2-40B4-BE49-F238E27FC236}">
                <a16:creationId xmlns:a16="http://schemas.microsoft.com/office/drawing/2014/main" id="{F984CB90-2267-464E-86A6-DB4B516A370F}"/>
              </a:ext>
            </a:extLst>
          </p:cNvPr>
          <p:cNvSpPr/>
          <p:nvPr/>
        </p:nvSpPr>
        <p:spPr>
          <a:xfrm>
            <a:off x="6096000" y="1850470"/>
            <a:ext cx="5257800" cy="157853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832489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D7637-F0F7-4F29-8B0D-9383063D14E8}"/>
              </a:ext>
            </a:extLst>
          </p:cNvPr>
          <p:cNvSpPr>
            <a:spLocks noGrp="1"/>
          </p:cNvSpPr>
          <p:nvPr>
            <p:ph type="title"/>
          </p:nvPr>
        </p:nvSpPr>
        <p:spPr/>
        <p:txBody>
          <a:bodyPr/>
          <a:lstStyle/>
          <a:p>
            <a:r>
              <a:rPr lang="vi-VN" dirty="0"/>
              <a:t>Giải thuật</a:t>
            </a:r>
          </a:p>
        </p:txBody>
      </p:sp>
      <p:sp>
        <p:nvSpPr>
          <p:cNvPr id="4" name="Content Placeholder 3">
            <a:extLst>
              <a:ext uri="{FF2B5EF4-FFF2-40B4-BE49-F238E27FC236}">
                <a16:creationId xmlns:a16="http://schemas.microsoft.com/office/drawing/2014/main" id="{CED05DEA-18E5-4248-919E-25FAFDDECEB6}"/>
              </a:ext>
            </a:extLst>
          </p:cNvPr>
          <p:cNvSpPr>
            <a:spLocks noGrp="1"/>
          </p:cNvSpPr>
          <p:nvPr>
            <p:ph sz="half" idx="2"/>
          </p:nvPr>
        </p:nvSpPr>
        <p:spPr/>
        <p:txBody>
          <a:bodyPr>
            <a:normAutofit/>
          </a:bodyPr>
          <a:lstStyle/>
          <a:p>
            <a:r>
              <a:rPr lang="vi-VN" sz="1800" dirty="0">
                <a:solidFill>
                  <a:schemeClr val="accent1"/>
                </a:solidFill>
              </a:rPr>
              <a:t>Neuron bão hòa</a:t>
            </a:r>
          </a:p>
          <a:p>
            <a:r>
              <a:rPr lang="vi-VN" sz="1800" dirty="0"/>
              <a:t>Tuy nhiên sử dụng Cross Entropy chỉ giúp mô hình giải quyết được vấn đề ở neuron lớp đầu ra, mà lại gần như không có tác dụng đối với neuron ở các lớp ẩn (hidden layer). Lý do là bởi vì trong quá trình học mạng neuron cần phải thực hiện bước lan truyền ngược lại lỗi để tính gradient descent ở các tầng trước. Tại mỗi lớp lỗi được tính từ lỗi của tầng sau liền kề với nó theo công thức thứ nhất.</a:t>
            </a:r>
          </a:p>
          <a:p>
            <a:r>
              <a:rPr lang="vi-VN" sz="1800" dirty="0"/>
              <a:t>Công thức tính lỗi ở mỗi lớp ẩn trong mạng neuron trên tồn tại σ’(z) nên không thể tránh được neuron ở các tầng ần gặp phải hiện tượng bão hòa, khi hàm sigmoid() có giá trị gần với 0 hoặc 1.</a:t>
            </a:r>
          </a:p>
        </p:txBody>
      </p:sp>
      <p:sp>
        <p:nvSpPr>
          <p:cNvPr id="5" name="Footer Placeholder 4">
            <a:extLst>
              <a:ext uri="{FF2B5EF4-FFF2-40B4-BE49-F238E27FC236}">
                <a16:creationId xmlns:a16="http://schemas.microsoft.com/office/drawing/2014/main" id="{927C7E8C-FBC9-4E98-B795-4D71E5156E0E}"/>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E8250EDE-0525-406F-A5DC-9BFE120D703E}"/>
              </a:ext>
            </a:extLst>
          </p:cNvPr>
          <p:cNvSpPr>
            <a:spLocks noGrp="1"/>
          </p:cNvSpPr>
          <p:nvPr>
            <p:ph type="sldNum" sz="quarter" idx="12"/>
          </p:nvPr>
        </p:nvSpPr>
        <p:spPr/>
        <p:txBody>
          <a:bodyPr/>
          <a:lstStyle/>
          <a:p>
            <a:fld id="{0CEF03F3-FA98-4564-A889-A9B57048A973}" type="slidenum">
              <a:rPr lang="en-US" smtClean="0"/>
              <a:t>16</a:t>
            </a:fld>
            <a:endParaRPr lang="en-US"/>
          </a:p>
        </p:txBody>
      </p:sp>
      <p:pic>
        <p:nvPicPr>
          <p:cNvPr id="7" name="Content Placeholder 6">
            <a:extLst>
              <a:ext uri="{FF2B5EF4-FFF2-40B4-BE49-F238E27FC236}">
                <a16:creationId xmlns:a16="http://schemas.microsoft.com/office/drawing/2014/main" id="{3307EDC0-A934-4326-B9A4-FA763ADFC9FB}"/>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23533" y="1870075"/>
            <a:ext cx="3393124" cy="709438"/>
          </a:xfrm>
          <a:prstGeom prst="rect">
            <a:avLst/>
          </a:prstGeom>
          <a:noFill/>
          <a:ln>
            <a:noFill/>
          </a:ln>
        </p:spPr>
      </p:pic>
      <p:pic>
        <p:nvPicPr>
          <p:cNvPr id="8" name="Picture 7">
            <a:extLst>
              <a:ext uri="{FF2B5EF4-FFF2-40B4-BE49-F238E27FC236}">
                <a16:creationId xmlns:a16="http://schemas.microsoft.com/office/drawing/2014/main" id="{F20D00F0-0CF9-4569-9F14-3B55BD080AD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90918" y="2859110"/>
            <a:ext cx="3258355" cy="1133341"/>
          </a:xfrm>
          <a:prstGeom prst="rect">
            <a:avLst/>
          </a:prstGeom>
          <a:noFill/>
          <a:ln>
            <a:noFill/>
          </a:ln>
        </p:spPr>
      </p:pic>
      <p:pic>
        <p:nvPicPr>
          <p:cNvPr id="9" name="Picture 8">
            <a:extLst>
              <a:ext uri="{FF2B5EF4-FFF2-40B4-BE49-F238E27FC236}">
                <a16:creationId xmlns:a16="http://schemas.microsoft.com/office/drawing/2014/main" id="{78E6AE55-6572-42A4-9F72-6418CB954CD1}"/>
              </a:ext>
            </a:extLst>
          </p:cNvPr>
          <p:cNvPicPr/>
          <p:nvPr/>
        </p:nvPicPr>
        <p:blipFill>
          <a:blip r:embed="rId4"/>
          <a:stretch>
            <a:fillRect/>
          </a:stretch>
        </p:blipFill>
        <p:spPr>
          <a:xfrm>
            <a:off x="2043983" y="4414546"/>
            <a:ext cx="1952223" cy="759854"/>
          </a:xfrm>
          <a:prstGeom prst="rect">
            <a:avLst/>
          </a:prstGeom>
        </p:spPr>
      </p:pic>
      <p:sp>
        <p:nvSpPr>
          <p:cNvPr id="3" name="Rectangle 2">
            <a:extLst>
              <a:ext uri="{FF2B5EF4-FFF2-40B4-BE49-F238E27FC236}">
                <a16:creationId xmlns:a16="http://schemas.microsoft.com/office/drawing/2014/main" id="{10E00ACE-CF60-401A-95EB-082A7794DFDC}"/>
              </a:ext>
            </a:extLst>
          </p:cNvPr>
          <p:cNvSpPr/>
          <p:nvPr/>
        </p:nvSpPr>
        <p:spPr>
          <a:xfrm>
            <a:off x="6096000" y="1690688"/>
            <a:ext cx="5257800" cy="447788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566343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9E5B-3A3E-4F69-BF57-9BF8647761D2}"/>
              </a:ext>
            </a:extLst>
          </p:cNvPr>
          <p:cNvSpPr>
            <a:spLocks noGrp="1"/>
          </p:cNvSpPr>
          <p:nvPr>
            <p:ph type="title"/>
          </p:nvPr>
        </p:nvSpPr>
        <p:spPr/>
        <p:txBody>
          <a:bodyPr/>
          <a:lstStyle/>
          <a:p>
            <a:r>
              <a:rPr lang="vi-VN" dirty="0"/>
              <a:t>Giải thuật</a:t>
            </a:r>
          </a:p>
        </p:txBody>
      </p:sp>
      <p:sp>
        <p:nvSpPr>
          <p:cNvPr id="4" name="Content Placeholder 3">
            <a:extLst>
              <a:ext uri="{FF2B5EF4-FFF2-40B4-BE49-F238E27FC236}">
                <a16:creationId xmlns:a16="http://schemas.microsoft.com/office/drawing/2014/main" id="{036B8347-F956-4F47-9337-2E8DBFF4301B}"/>
              </a:ext>
            </a:extLst>
          </p:cNvPr>
          <p:cNvSpPr>
            <a:spLocks noGrp="1"/>
          </p:cNvSpPr>
          <p:nvPr>
            <p:ph sz="half" idx="2"/>
          </p:nvPr>
        </p:nvSpPr>
        <p:spPr>
          <a:xfrm>
            <a:off x="6172200" y="1690688"/>
            <a:ext cx="5181600" cy="3766683"/>
          </a:xfrm>
        </p:spPr>
        <p:txBody>
          <a:bodyPr>
            <a:normAutofit/>
          </a:bodyPr>
          <a:lstStyle/>
          <a:p>
            <a:r>
              <a:rPr lang="vi-VN" sz="1800" dirty="0">
                <a:solidFill>
                  <a:schemeClr val="accent1"/>
                </a:solidFill>
              </a:rPr>
              <a:t>Neuron bão hòa</a:t>
            </a:r>
          </a:p>
          <a:p>
            <a:r>
              <a:rPr lang="vi-VN" sz="1800" dirty="0"/>
              <a:t>Tuy nhiên có một kĩ thuật có thể khắc phục trong trường hợp này. Khi ta nhìn vào hàm sigmoid().</a:t>
            </a:r>
          </a:p>
          <a:p>
            <a:r>
              <a:rPr lang="vi-VN" sz="1800" dirty="0"/>
              <a:t>Ta sẽ thấy hàm nhận các giá trị là 0 hoặc 1 khi Z tiến dần tới âm vô cùng hoặc dương vô cùng, nên để hàm sigmoid() không có giá trị gần với 0 hoặc 1 ta chỉ cần làm cho giá trị của z không quá lớn cũng như không quá bé bằng cách khởi tạo cho các trọng số </a:t>
            </a:r>
            <a:r>
              <a:rPr lang="vi-VN" sz="1800" b="1" dirty="0"/>
              <a:t>w</a:t>
            </a:r>
            <a:r>
              <a:rPr lang="vi-VN" sz="1800" dirty="0"/>
              <a:t>(weight) các giá trị nhỏ (tiệm cận 0) sẽ giúp cho giá trị của z gần 0, đồng thời sẽ ngăn cho hàm sigmoid() gần 0 hoặc 1.</a:t>
            </a:r>
          </a:p>
        </p:txBody>
      </p:sp>
      <p:sp>
        <p:nvSpPr>
          <p:cNvPr id="5" name="Footer Placeholder 4">
            <a:extLst>
              <a:ext uri="{FF2B5EF4-FFF2-40B4-BE49-F238E27FC236}">
                <a16:creationId xmlns:a16="http://schemas.microsoft.com/office/drawing/2014/main" id="{5600A3EC-42D0-4337-99C2-332AFE58B21A}"/>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92A4EDF1-841A-4D01-9397-6806954D6F26}"/>
              </a:ext>
            </a:extLst>
          </p:cNvPr>
          <p:cNvSpPr>
            <a:spLocks noGrp="1"/>
          </p:cNvSpPr>
          <p:nvPr>
            <p:ph type="sldNum" sz="quarter" idx="12"/>
          </p:nvPr>
        </p:nvSpPr>
        <p:spPr/>
        <p:txBody>
          <a:bodyPr/>
          <a:lstStyle/>
          <a:p>
            <a:fld id="{0CEF03F3-FA98-4564-A889-A9B57048A973}" type="slidenum">
              <a:rPr lang="en-US" smtClean="0"/>
              <a:t>17</a:t>
            </a:fld>
            <a:endParaRPr lang="en-US"/>
          </a:p>
        </p:txBody>
      </p:sp>
      <p:pic>
        <p:nvPicPr>
          <p:cNvPr id="7" name="Content Placeholder 6">
            <a:extLst>
              <a:ext uri="{FF2B5EF4-FFF2-40B4-BE49-F238E27FC236}">
                <a16:creationId xmlns:a16="http://schemas.microsoft.com/office/drawing/2014/main" id="{04D98C27-3891-41BF-8B78-7305335FB81A}"/>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38514" y="1892012"/>
            <a:ext cx="3236686" cy="1536988"/>
          </a:xfrm>
          <a:prstGeom prst="rect">
            <a:avLst/>
          </a:prstGeom>
          <a:noFill/>
          <a:ln>
            <a:noFill/>
          </a:ln>
        </p:spPr>
      </p:pic>
      <p:sp>
        <p:nvSpPr>
          <p:cNvPr id="9" name="TextBox 8">
            <a:extLst>
              <a:ext uri="{FF2B5EF4-FFF2-40B4-BE49-F238E27FC236}">
                <a16:creationId xmlns:a16="http://schemas.microsoft.com/office/drawing/2014/main" id="{915FACA0-4B35-472C-B3D8-9F9952B4AFFE}"/>
              </a:ext>
            </a:extLst>
          </p:cNvPr>
          <p:cNvSpPr txBox="1"/>
          <p:nvPr/>
        </p:nvSpPr>
        <p:spPr>
          <a:xfrm>
            <a:off x="2017485" y="4001294"/>
            <a:ext cx="2278743" cy="769441"/>
          </a:xfrm>
          <a:prstGeom prst="rect">
            <a:avLst/>
          </a:prstGeom>
          <a:noFill/>
        </p:spPr>
        <p:txBody>
          <a:bodyPr wrap="square" rtlCol="0">
            <a:spAutoFit/>
          </a:bodyPr>
          <a:lstStyle/>
          <a:p>
            <a:r>
              <a:rPr lang="vi-VN" sz="2800" dirty="0"/>
              <a:t>Z = </a:t>
            </a:r>
            <a:r>
              <a:rPr lang="el-GR" sz="4400" dirty="0"/>
              <a:t>Σ</a:t>
            </a:r>
            <a:r>
              <a:rPr lang="vi-VN" sz="2800" dirty="0"/>
              <a:t>w</a:t>
            </a:r>
            <a:r>
              <a:rPr lang="vi-VN" sz="2800" baseline="-25000" dirty="0"/>
              <a:t>j</a:t>
            </a:r>
            <a:r>
              <a:rPr lang="vi-VN" sz="2800" dirty="0"/>
              <a:t>x</a:t>
            </a:r>
            <a:r>
              <a:rPr lang="vi-VN" sz="2800" baseline="-25000" dirty="0"/>
              <a:t>j</a:t>
            </a:r>
            <a:r>
              <a:rPr lang="vi-VN" sz="2800" dirty="0"/>
              <a:t> + b</a:t>
            </a:r>
          </a:p>
        </p:txBody>
      </p:sp>
      <p:sp>
        <p:nvSpPr>
          <p:cNvPr id="8" name="Rectangle 7">
            <a:extLst>
              <a:ext uri="{FF2B5EF4-FFF2-40B4-BE49-F238E27FC236}">
                <a16:creationId xmlns:a16="http://schemas.microsoft.com/office/drawing/2014/main" id="{61DB1155-E640-406A-A65D-65F18E2377FD}"/>
              </a:ext>
            </a:extLst>
          </p:cNvPr>
          <p:cNvSpPr/>
          <p:nvPr/>
        </p:nvSpPr>
        <p:spPr>
          <a:xfrm>
            <a:off x="6172200" y="1690688"/>
            <a:ext cx="5181600" cy="3766683"/>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972184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DE5E-8BC3-4826-9F01-A27D3ADF8A80}"/>
              </a:ext>
            </a:extLst>
          </p:cNvPr>
          <p:cNvSpPr>
            <a:spLocks noGrp="1"/>
          </p:cNvSpPr>
          <p:nvPr>
            <p:ph type="title"/>
          </p:nvPr>
        </p:nvSpPr>
        <p:spPr/>
        <p:txBody>
          <a:bodyPr/>
          <a:lstStyle/>
          <a:p>
            <a:r>
              <a:rPr lang="vi-VN" dirty="0"/>
              <a:t>Triển khai</a:t>
            </a:r>
          </a:p>
        </p:txBody>
      </p:sp>
      <p:sp>
        <p:nvSpPr>
          <p:cNvPr id="4" name="Content Placeholder 3">
            <a:extLst>
              <a:ext uri="{FF2B5EF4-FFF2-40B4-BE49-F238E27FC236}">
                <a16:creationId xmlns:a16="http://schemas.microsoft.com/office/drawing/2014/main" id="{C4593E6F-F6B6-467F-8E78-D14D07213448}"/>
              </a:ext>
            </a:extLst>
          </p:cNvPr>
          <p:cNvSpPr>
            <a:spLocks noGrp="1"/>
          </p:cNvSpPr>
          <p:nvPr>
            <p:ph sz="half" idx="2"/>
          </p:nvPr>
        </p:nvSpPr>
        <p:spPr>
          <a:xfrm>
            <a:off x="6172200" y="1825625"/>
            <a:ext cx="5181600" cy="3341686"/>
          </a:xfrm>
        </p:spPr>
        <p:txBody>
          <a:bodyPr>
            <a:normAutofit/>
          </a:bodyPr>
          <a:lstStyle/>
          <a:p>
            <a:r>
              <a:rPr lang="vi-VN" sz="1800" dirty="0">
                <a:solidFill>
                  <a:schemeClr val="accent1"/>
                </a:solidFill>
              </a:rPr>
              <a:t>Thu thập, biểu diễn dữ liệu</a:t>
            </a:r>
          </a:p>
          <a:p>
            <a:r>
              <a:rPr lang="vi-VN" sz="1800" dirty="0"/>
              <a:t>Dữ liệu sử dụng trong bài tập lớn được nhóm thu thập từ tập dữ liệu mẫu </a:t>
            </a:r>
            <a:r>
              <a:rPr lang="vi-VN" sz="1800" dirty="0">
                <a:solidFill>
                  <a:schemeClr val="accent1"/>
                </a:solidFill>
              </a:rPr>
              <a:t>MNIST</a:t>
            </a:r>
            <a:r>
              <a:rPr lang="vi-VN" sz="1800" dirty="0"/>
              <a:t> dữ liệu đã qua tiền xử lý từ trước, bao gồm tập các ảnh 28x28 pixel, và được nhóm biểu diễn thành vector 784 chiều phục vụ cho quá trình huấn luyện mô hình. Từ tập MNIST nhóm chia tập ra làm 3 tập riêng biệt, tập dữ liệu huấn luyện (training dataset) bao gồm 50000 ví dụ, tập dữ liệu tối ưu (validation dataset) bao gồm 10000 ví dụ và tập dữ liệu kiểm thử (test dataset) bao gồm 10000 ví dụ.</a:t>
            </a:r>
          </a:p>
        </p:txBody>
      </p:sp>
      <p:sp>
        <p:nvSpPr>
          <p:cNvPr id="5" name="Footer Placeholder 4">
            <a:extLst>
              <a:ext uri="{FF2B5EF4-FFF2-40B4-BE49-F238E27FC236}">
                <a16:creationId xmlns:a16="http://schemas.microsoft.com/office/drawing/2014/main" id="{DF4D8DD8-CC20-47EF-A1FB-52746039F108}"/>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D5574A16-BA11-405C-8CF7-4E79A571003E}"/>
              </a:ext>
            </a:extLst>
          </p:cNvPr>
          <p:cNvSpPr>
            <a:spLocks noGrp="1"/>
          </p:cNvSpPr>
          <p:nvPr>
            <p:ph type="sldNum" sz="quarter" idx="12"/>
          </p:nvPr>
        </p:nvSpPr>
        <p:spPr/>
        <p:txBody>
          <a:bodyPr/>
          <a:lstStyle/>
          <a:p>
            <a:fld id="{0CEF03F3-FA98-4564-A889-A9B57048A973}" type="slidenum">
              <a:rPr lang="en-US" smtClean="0"/>
              <a:t>18</a:t>
            </a:fld>
            <a:endParaRPr lang="en-US"/>
          </a:p>
        </p:txBody>
      </p:sp>
      <p:pic>
        <p:nvPicPr>
          <p:cNvPr id="7" name="Content Placeholder 14">
            <a:extLst>
              <a:ext uri="{FF2B5EF4-FFF2-40B4-BE49-F238E27FC236}">
                <a16:creationId xmlns:a16="http://schemas.microsoft.com/office/drawing/2014/main" id="{BE684F26-7F5D-4EB0-850F-0A840A85D19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48622"/>
            <a:ext cx="5181600" cy="3905343"/>
          </a:xfrm>
        </p:spPr>
      </p:pic>
      <p:sp>
        <p:nvSpPr>
          <p:cNvPr id="3" name="Rectangle 2">
            <a:extLst>
              <a:ext uri="{FF2B5EF4-FFF2-40B4-BE49-F238E27FC236}">
                <a16:creationId xmlns:a16="http://schemas.microsoft.com/office/drawing/2014/main" id="{44F8A3D5-5FA3-4578-9DC6-9B810421ABF3}"/>
              </a:ext>
            </a:extLst>
          </p:cNvPr>
          <p:cNvSpPr/>
          <p:nvPr/>
        </p:nvSpPr>
        <p:spPr>
          <a:xfrm>
            <a:off x="6172202" y="1690689"/>
            <a:ext cx="5181598" cy="347662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523315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A42F-DFB8-4739-838A-C18779ECA329}"/>
              </a:ext>
            </a:extLst>
          </p:cNvPr>
          <p:cNvSpPr>
            <a:spLocks noGrp="1"/>
          </p:cNvSpPr>
          <p:nvPr>
            <p:ph type="title"/>
          </p:nvPr>
        </p:nvSpPr>
        <p:spPr/>
        <p:txBody>
          <a:bodyPr/>
          <a:lstStyle/>
          <a:p>
            <a:r>
              <a:rPr lang="vi-VN" dirty="0"/>
              <a:t>Triển khai</a:t>
            </a:r>
          </a:p>
        </p:txBody>
      </p:sp>
      <p:sp>
        <p:nvSpPr>
          <p:cNvPr id="4" name="Content Placeholder 3">
            <a:extLst>
              <a:ext uri="{FF2B5EF4-FFF2-40B4-BE49-F238E27FC236}">
                <a16:creationId xmlns:a16="http://schemas.microsoft.com/office/drawing/2014/main" id="{EA386C29-F157-402F-A606-F06783506DCE}"/>
              </a:ext>
            </a:extLst>
          </p:cNvPr>
          <p:cNvSpPr>
            <a:spLocks noGrp="1"/>
          </p:cNvSpPr>
          <p:nvPr>
            <p:ph sz="half" idx="2"/>
          </p:nvPr>
        </p:nvSpPr>
        <p:spPr/>
        <p:txBody>
          <a:bodyPr>
            <a:normAutofit/>
          </a:bodyPr>
          <a:lstStyle/>
          <a:p>
            <a:r>
              <a:rPr lang="vi-VN" sz="1800" dirty="0">
                <a:solidFill>
                  <a:schemeClr val="accent1"/>
                </a:solidFill>
              </a:rPr>
              <a:t>Giai đoạn huấn luyện.</a:t>
            </a:r>
          </a:p>
          <a:p>
            <a:r>
              <a:rPr lang="vi-VN" sz="1800" dirty="0"/>
              <a:t>Nhóm sử dụng mạng neuron 3 lớp: một lớp đầu vào (input layer) có 784 neuron, một lớp ẩn (hidden layer) có 30 neuron, một lớp đầu ra (output layer) có 10 neuron.</a:t>
            </a:r>
          </a:p>
          <a:p>
            <a:r>
              <a:rPr lang="vi-VN" sz="1800" dirty="0"/>
              <a:t>Ban đầu mạng neuron mới khởi tạo, các trọng số </a:t>
            </a:r>
            <a:r>
              <a:rPr lang="vi-VN" sz="1800" b="1" dirty="0"/>
              <a:t>w</a:t>
            </a:r>
            <a:r>
              <a:rPr lang="vi-VN" sz="1800" dirty="0"/>
              <a:t>(weight) và </a:t>
            </a:r>
            <a:r>
              <a:rPr lang="vi-VN" sz="1800" b="1" dirty="0"/>
              <a:t>b</a:t>
            </a:r>
            <a:r>
              <a:rPr lang="vi-VN" sz="1800" dirty="0"/>
              <a:t>(bias) sẽ được khởi tạo mặc định theo phân bố xác suất Gaussian với trung bình là 0 và độ lệch chuẩn là 1. Riêng đối với mỗi </a:t>
            </a:r>
            <a:r>
              <a:rPr lang="vi-VN" sz="1800" b="1" dirty="0"/>
              <a:t>w</a:t>
            </a:r>
            <a:r>
              <a:rPr lang="vi-VN" sz="1800" dirty="0"/>
              <a:t>(weight) trên mỗi neuron sau khi sử dụng Gaussian giá trị thu được sẽ được chia cho căn bậc hai của số lượng các </a:t>
            </a:r>
            <a:r>
              <a:rPr lang="vi-VN" sz="1800" b="1" dirty="0"/>
              <a:t>w</a:t>
            </a:r>
            <a:r>
              <a:rPr lang="vi-VN" sz="1800" dirty="0"/>
              <a:t>(weight) trên mỗi tầng (giúp cho giá trị của </a:t>
            </a:r>
            <a:r>
              <a:rPr lang="vi-VN" sz="1800" b="1" dirty="0"/>
              <a:t>w </a:t>
            </a:r>
            <a:r>
              <a:rPr lang="vi-VN" sz="1800" dirty="0"/>
              <a:t>lúc khởi tạo gần với 0).</a:t>
            </a:r>
          </a:p>
        </p:txBody>
      </p:sp>
      <p:sp>
        <p:nvSpPr>
          <p:cNvPr id="5" name="Footer Placeholder 4">
            <a:extLst>
              <a:ext uri="{FF2B5EF4-FFF2-40B4-BE49-F238E27FC236}">
                <a16:creationId xmlns:a16="http://schemas.microsoft.com/office/drawing/2014/main" id="{68927CBC-9F10-48FD-A3F1-027DC4AF0AEC}"/>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81978C61-0F95-4602-95B8-44716133D769}"/>
              </a:ext>
            </a:extLst>
          </p:cNvPr>
          <p:cNvSpPr>
            <a:spLocks noGrp="1"/>
          </p:cNvSpPr>
          <p:nvPr>
            <p:ph type="sldNum" sz="quarter" idx="12"/>
          </p:nvPr>
        </p:nvSpPr>
        <p:spPr/>
        <p:txBody>
          <a:bodyPr/>
          <a:lstStyle/>
          <a:p>
            <a:fld id="{0CEF03F3-FA98-4564-A889-A9B57048A973}" type="slidenum">
              <a:rPr lang="en-US" smtClean="0"/>
              <a:t>19</a:t>
            </a:fld>
            <a:endParaRPr lang="en-US"/>
          </a:p>
        </p:txBody>
      </p:sp>
      <p:pic>
        <p:nvPicPr>
          <p:cNvPr id="9" name="Content Placeholder 8">
            <a:extLst>
              <a:ext uri="{FF2B5EF4-FFF2-40B4-BE49-F238E27FC236}">
                <a16:creationId xmlns:a16="http://schemas.microsoft.com/office/drawing/2014/main" id="{9DFB1375-8D18-4EF5-886E-F27F31D593FD}"/>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4807857" cy="4351337"/>
          </a:xfrm>
          <a:prstGeom prst="rect">
            <a:avLst/>
          </a:prstGeom>
          <a:noFill/>
          <a:ln>
            <a:noFill/>
          </a:ln>
        </p:spPr>
      </p:pic>
      <p:sp>
        <p:nvSpPr>
          <p:cNvPr id="3" name="Rectangle 2">
            <a:extLst>
              <a:ext uri="{FF2B5EF4-FFF2-40B4-BE49-F238E27FC236}">
                <a16:creationId xmlns:a16="http://schemas.microsoft.com/office/drawing/2014/main" id="{0362AEBB-7057-4342-8EB0-3B2846C8B807}"/>
              </a:ext>
            </a:extLst>
          </p:cNvPr>
          <p:cNvSpPr/>
          <p:nvPr/>
        </p:nvSpPr>
        <p:spPr>
          <a:xfrm>
            <a:off x="6096000" y="1825625"/>
            <a:ext cx="5257800" cy="435133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42440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5EAF-0681-46E4-A57D-5DF8AB055369}"/>
              </a:ext>
            </a:extLst>
          </p:cNvPr>
          <p:cNvSpPr>
            <a:spLocks noGrp="1"/>
          </p:cNvSpPr>
          <p:nvPr>
            <p:ph type="title"/>
          </p:nvPr>
        </p:nvSpPr>
        <p:spPr/>
        <p:txBody>
          <a:bodyPr/>
          <a:lstStyle/>
          <a:p>
            <a:r>
              <a:rPr lang="en-US" dirty="0" err="1"/>
              <a:t>Bài</a:t>
            </a:r>
            <a:r>
              <a:rPr lang="en-US" dirty="0"/>
              <a:t> </a:t>
            </a:r>
            <a:r>
              <a:rPr lang="en-US" dirty="0" err="1"/>
              <a:t>toán</a:t>
            </a:r>
            <a:r>
              <a:rPr lang="en-US" dirty="0"/>
              <a:t> </a:t>
            </a:r>
            <a:r>
              <a:rPr lang="en-US" dirty="0" err="1"/>
              <a:t>thực</a:t>
            </a:r>
            <a:r>
              <a:rPr lang="en-US" dirty="0"/>
              <a:t> </a:t>
            </a:r>
            <a:r>
              <a:rPr lang="en-US" dirty="0" err="1"/>
              <a:t>tế</a:t>
            </a:r>
            <a:endParaRPr lang="vi-VN" dirty="0"/>
          </a:p>
        </p:txBody>
      </p:sp>
      <p:sp>
        <p:nvSpPr>
          <p:cNvPr id="3" name="Content Placeholder 2">
            <a:extLst>
              <a:ext uri="{FF2B5EF4-FFF2-40B4-BE49-F238E27FC236}">
                <a16:creationId xmlns:a16="http://schemas.microsoft.com/office/drawing/2014/main" id="{E78C017A-3B14-4F2B-BFEE-25CF4D43344A}"/>
              </a:ext>
            </a:extLst>
          </p:cNvPr>
          <p:cNvSpPr>
            <a:spLocks noGrp="1"/>
          </p:cNvSpPr>
          <p:nvPr>
            <p:ph idx="1"/>
          </p:nvPr>
        </p:nvSpPr>
        <p:spPr>
          <a:xfrm>
            <a:off x="6619740" y="1480457"/>
            <a:ext cx="4734059" cy="4093029"/>
          </a:xfrm>
        </p:spPr>
        <p:txBody>
          <a:bodyPr>
            <a:noAutofit/>
          </a:bodyPr>
          <a:lstStyle/>
          <a:p>
            <a:r>
              <a:rPr lang="vi-VN" sz="1800" dirty="0"/>
              <a:t>Xuất phát từ thực tế một số lượng lớn các văn bản, thủ tục hành chính vẫn phải viết bằng tay. Nảy sinh nhu cầu cần số hóa số lượng văn bản đó thành dữ liệu lưu trữ trên máy tính.</a:t>
            </a:r>
          </a:p>
          <a:p>
            <a:r>
              <a:rPr lang="vi-VN" sz="1800" dirty="0"/>
              <a:t>Nếu sử dụng tới con người để chuyển số văn bản chữ viết tay sang văn bản đánh máy để lưu trên máy tính, sẽ dẫn đến tốn kém chi phí, thời gian và năng xuất công việc sẽ không cao.</a:t>
            </a:r>
          </a:p>
          <a:p>
            <a:r>
              <a:rPr lang="vi-VN" sz="1800" dirty="0"/>
              <a:t>Do đó việc có được một hệ thống tự động nhận diện chữ viết tay mà không cần can thiệp của con người là rất hữu ích, giúp tiết kiệm công sức và tăng hiệu quả công việc.</a:t>
            </a:r>
          </a:p>
          <a:p>
            <a:endParaRPr lang="vi-VN" sz="1800" dirty="0"/>
          </a:p>
        </p:txBody>
      </p:sp>
      <p:sp>
        <p:nvSpPr>
          <p:cNvPr id="4" name="Footer Placeholder 3">
            <a:extLst>
              <a:ext uri="{FF2B5EF4-FFF2-40B4-BE49-F238E27FC236}">
                <a16:creationId xmlns:a16="http://schemas.microsoft.com/office/drawing/2014/main" id="{55824580-2F8D-4623-8BE3-FB891D02097D}"/>
              </a:ext>
            </a:extLst>
          </p:cNvPr>
          <p:cNvSpPr>
            <a:spLocks noGrp="1"/>
          </p:cNvSpPr>
          <p:nvPr>
            <p:ph type="ftr" sz="quarter" idx="11"/>
          </p:nvPr>
        </p:nvSpPr>
        <p:spPr/>
        <p:txBody>
          <a:bodyPr/>
          <a:lstStyle/>
          <a:p>
            <a:r>
              <a:rPr lang="en-US" dirty="0"/>
              <a:t>IT4866</a:t>
            </a:r>
          </a:p>
        </p:txBody>
      </p:sp>
      <p:sp>
        <p:nvSpPr>
          <p:cNvPr id="5" name="Slide Number Placeholder 4">
            <a:extLst>
              <a:ext uri="{FF2B5EF4-FFF2-40B4-BE49-F238E27FC236}">
                <a16:creationId xmlns:a16="http://schemas.microsoft.com/office/drawing/2014/main" id="{4E9ABBDC-50D6-4C74-96C0-664DC7702A76}"/>
              </a:ext>
            </a:extLst>
          </p:cNvPr>
          <p:cNvSpPr>
            <a:spLocks noGrp="1"/>
          </p:cNvSpPr>
          <p:nvPr>
            <p:ph type="sldNum" sz="quarter" idx="12"/>
          </p:nvPr>
        </p:nvSpPr>
        <p:spPr/>
        <p:txBody>
          <a:bodyPr/>
          <a:lstStyle/>
          <a:p>
            <a:fld id="{0CEF03F3-FA98-4564-A889-A9B57048A973}" type="slidenum">
              <a:rPr lang="en-US" smtClean="0"/>
              <a:t>2</a:t>
            </a:fld>
            <a:endParaRPr lang="en-US" dirty="0"/>
          </a:p>
        </p:txBody>
      </p:sp>
      <p:pic>
        <p:nvPicPr>
          <p:cNvPr id="6" name="Picture 5">
            <a:extLst>
              <a:ext uri="{FF2B5EF4-FFF2-40B4-BE49-F238E27FC236}">
                <a16:creationId xmlns:a16="http://schemas.microsoft.com/office/drawing/2014/main" id="{003E5334-BB7A-46D8-905E-28CC304D3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5474142" cy="3155318"/>
          </a:xfrm>
          <a:prstGeom prst="rect">
            <a:avLst/>
          </a:prstGeom>
        </p:spPr>
      </p:pic>
      <p:sp>
        <p:nvSpPr>
          <p:cNvPr id="9" name="Rectangle 8">
            <a:extLst>
              <a:ext uri="{FF2B5EF4-FFF2-40B4-BE49-F238E27FC236}">
                <a16:creationId xmlns:a16="http://schemas.microsoft.com/office/drawing/2014/main" id="{DF7E5DBA-6CD0-4936-A756-D541BF96D525}"/>
              </a:ext>
            </a:extLst>
          </p:cNvPr>
          <p:cNvSpPr/>
          <p:nvPr/>
        </p:nvSpPr>
        <p:spPr>
          <a:xfrm>
            <a:off x="6589486" y="1422400"/>
            <a:ext cx="4764314" cy="42091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403132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275C-ABF7-4D9C-A525-1067B300068F}"/>
              </a:ext>
            </a:extLst>
          </p:cNvPr>
          <p:cNvSpPr>
            <a:spLocks noGrp="1"/>
          </p:cNvSpPr>
          <p:nvPr>
            <p:ph type="title"/>
          </p:nvPr>
        </p:nvSpPr>
        <p:spPr/>
        <p:txBody>
          <a:bodyPr/>
          <a:lstStyle/>
          <a:p>
            <a:r>
              <a:rPr lang="vi-VN" dirty="0"/>
              <a:t>Triển khai</a:t>
            </a:r>
          </a:p>
        </p:txBody>
      </p:sp>
      <p:sp>
        <p:nvSpPr>
          <p:cNvPr id="4" name="Content Placeholder 3">
            <a:extLst>
              <a:ext uri="{FF2B5EF4-FFF2-40B4-BE49-F238E27FC236}">
                <a16:creationId xmlns:a16="http://schemas.microsoft.com/office/drawing/2014/main" id="{D4805C5E-B8E1-4C2E-BE8F-BEFA8004FD01}"/>
              </a:ext>
            </a:extLst>
          </p:cNvPr>
          <p:cNvSpPr>
            <a:spLocks noGrp="1"/>
          </p:cNvSpPr>
          <p:nvPr>
            <p:ph sz="half" idx="2"/>
          </p:nvPr>
        </p:nvSpPr>
        <p:spPr/>
        <p:txBody>
          <a:bodyPr>
            <a:normAutofit/>
          </a:bodyPr>
          <a:lstStyle/>
          <a:p>
            <a:r>
              <a:rPr lang="vi-VN" sz="1800" dirty="0">
                <a:solidFill>
                  <a:schemeClr val="accent1"/>
                </a:solidFill>
              </a:rPr>
              <a:t>Giai đoạn huấn luyện</a:t>
            </a:r>
          </a:p>
          <a:p>
            <a:r>
              <a:rPr lang="vi-VN" sz="1800" dirty="0"/>
              <a:t>Các giá trị của các tham số khác bao gồm: </a:t>
            </a:r>
          </a:p>
          <a:p>
            <a:r>
              <a:rPr lang="vi-VN" sz="1800" dirty="0"/>
              <a:t>Epoch: 30</a:t>
            </a:r>
          </a:p>
          <a:p>
            <a:r>
              <a:rPr lang="vi-VN" sz="1800" dirty="0"/>
              <a:t>Mini-batch size: 10</a:t>
            </a:r>
          </a:p>
          <a:p>
            <a:r>
              <a:rPr lang="vi-VN" sz="1800" dirty="0"/>
              <a:t>Learning rate: 0.5</a:t>
            </a:r>
          </a:p>
          <a:p>
            <a:r>
              <a:rPr lang="vi-VN" sz="1800" dirty="0"/>
              <a:t>Hệ số lamda: 5.0</a:t>
            </a:r>
          </a:p>
          <a:p>
            <a:r>
              <a:rPr lang="vi-VN" sz="1800" dirty="0"/>
              <a:t>Thay vì huấn luyện mô hình trên toàn bộ tập học cùng một lúc, nhóm sử dụng kĩ thuật mini-batch với kích thước là 10 ví dụ học cho 1 quá trình huấn luyện, đối với một epoch tập dữ liệu học bao gồm 50000 ví dụ sẽ được đảo lộn ngẫu nhiên và chia làm nhiều mini-batch với kích thước 10 ví dụ một để cho vào huấn luyện, quá trình lặp lại từ epoch 1 tới epoch 30</a:t>
            </a:r>
          </a:p>
        </p:txBody>
      </p:sp>
      <p:sp>
        <p:nvSpPr>
          <p:cNvPr id="5" name="Footer Placeholder 4">
            <a:extLst>
              <a:ext uri="{FF2B5EF4-FFF2-40B4-BE49-F238E27FC236}">
                <a16:creationId xmlns:a16="http://schemas.microsoft.com/office/drawing/2014/main" id="{3EFAE40C-D978-42C1-A138-B3BB896F0160}"/>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A42B274A-B217-4DE2-86F0-8E4FD212815A}"/>
              </a:ext>
            </a:extLst>
          </p:cNvPr>
          <p:cNvSpPr>
            <a:spLocks noGrp="1"/>
          </p:cNvSpPr>
          <p:nvPr>
            <p:ph type="sldNum" sz="quarter" idx="12"/>
          </p:nvPr>
        </p:nvSpPr>
        <p:spPr/>
        <p:txBody>
          <a:bodyPr/>
          <a:lstStyle/>
          <a:p>
            <a:fld id="{0CEF03F3-FA98-4564-A889-A9B57048A973}" type="slidenum">
              <a:rPr lang="en-US" smtClean="0"/>
              <a:t>20</a:t>
            </a:fld>
            <a:endParaRPr lang="en-US"/>
          </a:p>
        </p:txBody>
      </p:sp>
      <p:pic>
        <p:nvPicPr>
          <p:cNvPr id="7" name="Content Placeholder 6">
            <a:extLst>
              <a:ext uri="{FF2B5EF4-FFF2-40B4-BE49-F238E27FC236}">
                <a16:creationId xmlns:a16="http://schemas.microsoft.com/office/drawing/2014/main" id="{1EAA2718-8341-4566-8487-45CF872BA851}"/>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4943473" cy="4351337"/>
          </a:xfrm>
          <a:prstGeom prst="rect">
            <a:avLst/>
          </a:prstGeom>
          <a:noFill/>
          <a:ln>
            <a:noFill/>
          </a:ln>
        </p:spPr>
      </p:pic>
      <p:sp>
        <p:nvSpPr>
          <p:cNvPr id="3" name="Rectangle 2">
            <a:extLst>
              <a:ext uri="{FF2B5EF4-FFF2-40B4-BE49-F238E27FC236}">
                <a16:creationId xmlns:a16="http://schemas.microsoft.com/office/drawing/2014/main" id="{741FE6A9-C60B-4B38-BB4E-6264B82A88BC}"/>
              </a:ext>
            </a:extLst>
          </p:cNvPr>
          <p:cNvSpPr/>
          <p:nvPr/>
        </p:nvSpPr>
        <p:spPr>
          <a:xfrm>
            <a:off x="6096000" y="1825625"/>
            <a:ext cx="5257800" cy="435133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425293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8CBC-394F-4958-9F44-9EFF1BB5C696}"/>
              </a:ext>
            </a:extLst>
          </p:cNvPr>
          <p:cNvSpPr>
            <a:spLocks noGrp="1"/>
          </p:cNvSpPr>
          <p:nvPr>
            <p:ph type="title"/>
          </p:nvPr>
        </p:nvSpPr>
        <p:spPr/>
        <p:txBody>
          <a:bodyPr/>
          <a:lstStyle/>
          <a:p>
            <a:r>
              <a:rPr lang="vi-VN" dirty="0"/>
              <a:t>Triển khai</a:t>
            </a:r>
          </a:p>
        </p:txBody>
      </p:sp>
      <p:pic>
        <p:nvPicPr>
          <p:cNvPr id="8" name="Content Placeholder 7">
            <a:extLst>
              <a:ext uri="{FF2B5EF4-FFF2-40B4-BE49-F238E27FC236}">
                <a16:creationId xmlns:a16="http://schemas.microsoft.com/office/drawing/2014/main" id="{712D6EAE-83D6-4227-8F7F-C91509757F7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5029" y="1825625"/>
            <a:ext cx="4557485" cy="4051754"/>
          </a:xfrm>
        </p:spPr>
      </p:pic>
      <p:sp>
        <p:nvSpPr>
          <p:cNvPr id="4" name="Content Placeholder 3">
            <a:extLst>
              <a:ext uri="{FF2B5EF4-FFF2-40B4-BE49-F238E27FC236}">
                <a16:creationId xmlns:a16="http://schemas.microsoft.com/office/drawing/2014/main" id="{0170E9EE-A23F-4B32-A2DC-1E09DEEB1BA8}"/>
              </a:ext>
            </a:extLst>
          </p:cNvPr>
          <p:cNvSpPr>
            <a:spLocks noGrp="1"/>
          </p:cNvSpPr>
          <p:nvPr>
            <p:ph sz="half" idx="2"/>
          </p:nvPr>
        </p:nvSpPr>
        <p:spPr>
          <a:xfrm>
            <a:off x="6172200" y="1825625"/>
            <a:ext cx="5181600" cy="1991632"/>
          </a:xfrm>
        </p:spPr>
        <p:txBody>
          <a:bodyPr>
            <a:normAutofit/>
          </a:bodyPr>
          <a:lstStyle/>
          <a:p>
            <a:r>
              <a:rPr lang="vi-VN" sz="1800" dirty="0">
                <a:solidFill>
                  <a:schemeClr val="accent1"/>
                </a:solidFill>
              </a:rPr>
              <a:t>Giai đoạn phán đoán suy diễn</a:t>
            </a:r>
          </a:p>
          <a:p>
            <a:r>
              <a:rPr lang="vi-VN" sz="1800" dirty="0"/>
              <a:t>Đối với mỗi ví dụ từ tập kiểm thử sau khi đi qua mô hình sẽ cho ra kết quả là một vector 10 chiều, mỗi chiều sẽ có giá trị nằm trọng đoạn [0,1], ví dụ được phân vào nhãn tương ứng với chiều của vector cho giá trị lớn nhất.</a:t>
            </a:r>
          </a:p>
        </p:txBody>
      </p:sp>
      <p:sp>
        <p:nvSpPr>
          <p:cNvPr id="5" name="Footer Placeholder 4">
            <a:extLst>
              <a:ext uri="{FF2B5EF4-FFF2-40B4-BE49-F238E27FC236}">
                <a16:creationId xmlns:a16="http://schemas.microsoft.com/office/drawing/2014/main" id="{49D15FF3-F3E0-47DA-B6F1-A17DC9D19B4E}"/>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43BDE2E0-178C-4FE2-B285-A3610811F265}"/>
              </a:ext>
            </a:extLst>
          </p:cNvPr>
          <p:cNvSpPr>
            <a:spLocks noGrp="1"/>
          </p:cNvSpPr>
          <p:nvPr>
            <p:ph type="sldNum" sz="quarter" idx="12"/>
          </p:nvPr>
        </p:nvSpPr>
        <p:spPr/>
        <p:txBody>
          <a:bodyPr/>
          <a:lstStyle/>
          <a:p>
            <a:fld id="{0CEF03F3-FA98-4564-A889-A9B57048A973}" type="slidenum">
              <a:rPr lang="en-US" smtClean="0"/>
              <a:t>21</a:t>
            </a:fld>
            <a:endParaRPr lang="en-US"/>
          </a:p>
        </p:txBody>
      </p:sp>
      <p:sp>
        <p:nvSpPr>
          <p:cNvPr id="3" name="Rectangle 2">
            <a:extLst>
              <a:ext uri="{FF2B5EF4-FFF2-40B4-BE49-F238E27FC236}">
                <a16:creationId xmlns:a16="http://schemas.microsoft.com/office/drawing/2014/main" id="{D080982A-C7A9-4DC3-9E1A-68013B330C35}"/>
              </a:ext>
            </a:extLst>
          </p:cNvPr>
          <p:cNvSpPr/>
          <p:nvPr/>
        </p:nvSpPr>
        <p:spPr>
          <a:xfrm>
            <a:off x="6096000" y="1825626"/>
            <a:ext cx="5257800" cy="199163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823811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19C9-0246-4C85-9FCA-68FDE0251932}"/>
              </a:ext>
            </a:extLst>
          </p:cNvPr>
          <p:cNvSpPr>
            <a:spLocks noGrp="1"/>
          </p:cNvSpPr>
          <p:nvPr>
            <p:ph type="title"/>
          </p:nvPr>
        </p:nvSpPr>
        <p:spPr/>
        <p:txBody>
          <a:bodyPr/>
          <a:lstStyle/>
          <a:p>
            <a:r>
              <a:rPr lang="vi-VN" dirty="0"/>
              <a:t>Kết quả</a:t>
            </a:r>
          </a:p>
        </p:txBody>
      </p:sp>
      <p:sp>
        <p:nvSpPr>
          <p:cNvPr id="4" name="Content Placeholder 3">
            <a:extLst>
              <a:ext uri="{FF2B5EF4-FFF2-40B4-BE49-F238E27FC236}">
                <a16:creationId xmlns:a16="http://schemas.microsoft.com/office/drawing/2014/main" id="{2E26D4A1-E252-4F2F-82FA-633FDD5AA014}"/>
              </a:ext>
            </a:extLst>
          </p:cNvPr>
          <p:cNvSpPr>
            <a:spLocks noGrp="1"/>
          </p:cNvSpPr>
          <p:nvPr>
            <p:ph sz="half" idx="2"/>
          </p:nvPr>
        </p:nvSpPr>
        <p:spPr/>
        <p:txBody>
          <a:bodyPr>
            <a:normAutofit/>
          </a:bodyPr>
          <a:lstStyle/>
          <a:p>
            <a:r>
              <a:rPr lang="en-US" sz="1800" dirty="0" err="1">
                <a:solidFill>
                  <a:schemeClr val="accent1"/>
                </a:solidFill>
              </a:rPr>
              <a:t>Độ</a:t>
            </a:r>
            <a:r>
              <a:rPr lang="en-US" sz="1800" dirty="0">
                <a:solidFill>
                  <a:schemeClr val="accent1"/>
                </a:solidFill>
              </a:rPr>
              <a:t> </a:t>
            </a:r>
            <a:r>
              <a:rPr lang="en-US" sz="1800" dirty="0" err="1">
                <a:solidFill>
                  <a:schemeClr val="accent1"/>
                </a:solidFill>
              </a:rPr>
              <a:t>chính</a:t>
            </a:r>
            <a:r>
              <a:rPr lang="en-US" sz="1800" dirty="0">
                <a:solidFill>
                  <a:schemeClr val="accent1"/>
                </a:solidFill>
              </a:rPr>
              <a:t> </a:t>
            </a:r>
            <a:r>
              <a:rPr lang="en-US" sz="1800" dirty="0" err="1">
                <a:solidFill>
                  <a:schemeClr val="accent1"/>
                </a:solidFill>
              </a:rPr>
              <a:t>xác</a:t>
            </a:r>
            <a:r>
              <a:rPr lang="en-US" sz="1800" dirty="0">
                <a:solidFill>
                  <a:schemeClr val="accent1"/>
                </a:solidFill>
              </a:rPr>
              <a:t> </a:t>
            </a:r>
            <a:r>
              <a:rPr lang="en-US" sz="1800" dirty="0" err="1">
                <a:solidFill>
                  <a:schemeClr val="accent1"/>
                </a:solidFill>
              </a:rPr>
              <a:t>mà</a:t>
            </a:r>
            <a:r>
              <a:rPr lang="en-US" sz="1800" dirty="0">
                <a:solidFill>
                  <a:schemeClr val="accent1"/>
                </a:solidFill>
              </a:rPr>
              <a:t> </a:t>
            </a:r>
            <a:r>
              <a:rPr lang="en-US" sz="1800" dirty="0" err="1">
                <a:solidFill>
                  <a:schemeClr val="accent1"/>
                </a:solidFill>
              </a:rPr>
              <a:t>hệ</a:t>
            </a:r>
            <a:r>
              <a:rPr lang="en-US" sz="1800" dirty="0">
                <a:solidFill>
                  <a:schemeClr val="accent1"/>
                </a:solidFill>
              </a:rPr>
              <a:t> </a:t>
            </a:r>
            <a:r>
              <a:rPr lang="en-US" sz="1800" dirty="0" err="1">
                <a:solidFill>
                  <a:schemeClr val="accent1"/>
                </a:solidFill>
              </a:rPr>
              <a:t>thống</a:t>
            </a:r>
            <a:r>
              <a:rPr lang="en-US" sz="1800" dirty="0">
                <a:solidFill>
                  <a:schemeClr val="accent1"/>
                </a:solidFill>
              </a:rPr>
              <a:t> </a:t>
            </a:r>
            <a:r>
              <a:rPr lang="en-US" sz="1800" dirty="0" err="1">
                <a:solidFill>
                  <a:schemeClr val="accent1"/>
                </a:solidFill>
              </a:rPr>
              <a:t>đạt</a:t>
            </a:r>
            <a:r>
              <a:rPr lang="en-US" sz="1800" dirty="0">
                <a:solidFill>
                  <a:schemeClr val="accent1"/>
                </a:solidFill>
              </a:rPr>
              <a:t> đ</a:t>
            </a:r>
            <a:r>
              <a:rPr lang="vi-VN" sz="1800" dirty="0">
                <a:solidFill>
                  <a:schemeClr val="accent1"/>
                </a:solidFill>
              </a:rPr>
              <a:t>ược trên các khối lượng tập học khác nhau.</a:t>
            </a:r>
          </a:p>
          <a:p>
            <a:r>
              <a:rPr lang="vi-VN" sz="1800" dirty="0"/>
              <a:t>Khối lượng tập học càng lớn độ chính xác mà hệ thống đạt được càng cao.</a:t>
            </a:r>
          </a:p>
          <a:p>
            <a:r>
              <a:rPr lang="vi-VN" sz="1800" dirty="0"/>
              <a:t>Đối với tập học có khối lượng 50000 độ chính xác của hệ thống lên tới trên 95%.</a:t>
            </a:r>
          </a:p>
          <a:p>
            <a:r>
              <a:rPr lang="vi-VN" sz="1800" dirty="0">
                <a:solidFill>
                  <a:srgbClr val="FF0000"/>
                </a:solidFill>
              </a:rPr>
              <a:t>Lưu ý: độ chính xác của hệ thống được đánh giá trên tập tối ưu (validation dataset)</a:t>
            </a:r>
          </a:p>
          <a:p>
            <a:pPr marL="0" indent="0">
              <a:buNone/>
            </a:pPr>
            <a:endParaRPr lang="vi-VN" sz="1800" dirty="0"/>
          </a:p>
        </p:txBody>
      </p:sp>
      <p:sp>
        <p:nvSpPr>
          <p:cNvPr id="5" name="Footer Placeholder 4">
            <a:extLst>
              <a:ext uri="{FF2B5EF4-FFF2-40B4-BE49-F238E27FC236}">
                <a16:creationId xmlns:a16="http://schemas.microsoft.com/office/drawing/2014/main" id="{1E2DBDD9-FAF5-40BF-B7EF-A28B72535E89}"/>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FEB64E1E-21FA-48F6-A4C5-895475F4E0BF}"/>
              </a:ext>
            </a:extLst>
          </p:cNvPr>
          <p:cNvSpPr>
            <a:spLocks noGrp="1"/>
          </p:cNvSpPr>
          <p:nvPr>
            <p:ph type="sldNum" sz="quarter" idx="12"/>
          </p:nvPr>
        </p:nvSpPr>
        <p:spPr/>
        <p:txBody>
          <a:bodyPr/>
          <a:lstStyle/>
          <a:p>
            <a:fld id="{0CEF03F3-FA98-4564-A889-A9B57048A973}" type="slidenum">
              <a:rPr lang="en-US" smtClean="0"/>
              <a:t>22</a:t>
            </a:fld>
            <a:endParaRPr lang="en-US"/>
          </a:p>
        </p:txBody>
      </p:sp>
      <p:pic>
        <p:nvPicPr>
          <p:cNvPr id="7" name="Content Placeholder 6">
            <a:extLst>
              <a:ext uri="{FF2B5EF4-FFF2-40B4-BE49-F238E27FC236}">
                <a16:creationId xmlns:a16="http://schemas.microsoft.com/office/drawing/2014/main" id="{78B0C3E5-9EA8-44C7-AEBC-0B1C7B46B4D8}"/>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181600" cy="4351338"/>
          </a:xfrm>
          <a:prstGeom prst="rect">
            <a:avLst/>
          </a:prstGeom>
          <a:noFill/>
          <a:ln>
            <a:noFill/>
          </a:ln>
        </p:spPr>
      </p:pic>
      <p:sp>
        <p:nvSpPr>
          <p:cNvPr id="3" name="Rectangle 2">
            <a:extLst>
              <a:ext uri="{FF2B5EF4-FFF2-40B4-BE49-F238E27FC236}">
                <a16:creationId xmlns:a16="http://schemas.microsoft.com/office/drawing/2014/main" id="{B2B4122E-B367-411E-A983-C2AE00CCDD90}"/>
              </a:ext>
            </a:extLst>
          </p:cNvPr>
          <p:cNvSpPr/>
          <p:nvPr/>
        </p:nvSpPr>
        <p:spPr>
          <a:xfrm>
            <a:off x="6172202" y="1825625"/>
            <a:ext cx="5181598" cy="248511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41894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B14A-99E3-4DDF-AD26-5D60CEFBF08A}"/>
              </a:ext>
            </a:extLst>
          </p:cNvPr>
          <p:cNvSpPr>
            <a:spLocks noGrp="1"/>
          </p:cNvSpPr>
          <p:nvPr>
            <p:ph type="title"/>
          </p:nvPr>
        </p:nvSpPr>
        <p:spPr/>
        <p:txBody>
          <a:bodyPr/>
          <a:lstStyle/>
          <a:p>
            <a:r>
              <a:rPr lang="vi-VN" dirty="0"/>
              <a:t>Kết quả</a:t>
            </a:r>
          </a:p>
        </p:txBody>
      </p:sp>
      <p:sp>
        <p:nvSpPr>
          <p:cNvPr id="4" name="Content Placeholder 3">
            <a:extLst>
              <a:ext uri="{FF2B5EF4-FFF2-40B4-BE49-F238E27FC236}">
                <a16:creationId xmlns:a16="http://schemas.microsoft.com/office/drawing/2014/main" id="{37731D37-C78E-4FA9-85E1-4F32300FDFA0}"/>
              </a:ext>
            </a:extLst>
          </p:cNvPr>
          <p:cNvSpPr>
            <a:spLocks noGrp="1"/>
          </p:cNvSpPr>
          <p:nvPr>
            <p:ph sz="half" idx="2"/>
          </p:nvPr>
        </p:nvSpPr>
        <p:spPr>
          <a:xfrm>
            <a:off x="6172200" y="1582057"/>
            <a:ext cx="5181600" cy="4594906"/>
          </a:xfrm>
        </p:spPr>
        <p:txBody>
          <a:bodyPr>
            <a:normAutofit/>
          </a:bodyPr>
          <a:lstStyle/>
          <a:p>
            <a:r>
              <a:rPr lang="vi-VN" sz="1800" dirty="0">
                <a:solidFill>
                  <a:schemeClr val="accent1"/>
                </a:solidFill>
              </a:rPr>
              <a:t>Tốc độ học của mô hình trên các tỉ lệ học khác nhau.</a:t>
            </a:r>
          </a:p>
          <a:p>
            <a:r>
              <a:rPr lang="vi-VN" sz="1800" dirty="0"/>
              <a:t>Tỷ lệ học khác nhau ảnh hưởng tới tốc độ học của mô hình. Nếu tỷ lệ học quá nhỏ mô hình sẽ học chậm, tỷ lệ học cao mô hình học nhanh nhưng nếu quá cao sẽ dẫn đến trường hợp </a:t>
            </a:r>
            <a:r>
              <a:rPr lang="vi-VN" sz="1800" b="1" dirty="0"/>
              <a:t>gradient descent </a:t>
            </a:r>
            <a:r>
              <a:rPr lang="vi-VN" sz="1800" dirty="0"/>
              <a:t>không thể chạm được tới cực tiểu toàn cục, vì vậy giá trị hàm lỗi sẽ không giảm mà chỉ giao động quanh một giá trị nào đó.</a:t>
            </a:r>
          </a:p>
          <a:p>
            <a:r>
              <a:rPr lang="vi-VN" sz="1800" dirty="0"/>
              <a:t>Khi ƞ = 2.5 tỉ lệ học quá lớn, hàm lỗi của mô hình chỉ giao động quanh giá trị 0.8 mà không giảm được.</a:t>
            </a:r>
          </a:p>
          <a:p>
            <a:r>
              <a:rPr lang="vi-VN" sz="1800" dirty="0"/>
              <a:t>ƞ = 0.025 giá trị này là quá nhỏ khiến cho mô hình học chậm.</a:t>
            </a:r>
          </a:p>
          <a:p>
            <a:r>
              <a:rPr lang="vi-VN" sz="1800" dirty="0"/>
              <a:t>ƞ = 0.25 là giá trị thích hợp nhất.</a:t>
            </a:r>
          </a:p>
        </p:txBody>
      </p:sp>
      <p:sp>
        <p:nvSpPr>
          <p:cNvPr id="5" name="Footer Placeholder 4">
            <a:extLst>
              <a:ext uri="{FF2B5EF4-FFF2-40B4-BE49-F238E27FC236}">
                <a16:creationId xmlns:a16="http://schemas.microsoft.com/office/drawing/2014/main" id="{4B2B6C3A-6BAC-4D6D-883F-FCB018DFA443}"/>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C56ECFF1-9CD1-4F23-8814-1164BCA68D48}"/>
              </a:ext>
            </a:extLst>
          </p:cNvPr>
          <p:cNvSpPr>
            <a:spLocks noGrp="1"/>
          </p:cNvSpPr>
          <p:nvPr>
            <p:ph type="sldNum" sz="quarter" idx="12"/>
          </p:nvPr>
        </p:nvSpPr>
        <p:spPr/>
        <p:txBody>
          <a:bodyPr/>
          <a:lstStyle/>
          <a:p>
            <a:fld id="{0CEF03F3-FA98-4564-A889-A9B57048A973}" type="slidenum">
              <a:rPr lang="en-US" smtClean="0"/>
              <a:t>23</a:t>
            </a:fld>
            <a:endParaRPr lang="en-US"/>
          </a:p>
        </p:txBody>
      </p:sp>
      <p:pic>
        <p:nvPicPr>
          <p:cNvPr id="7" name="Content Placeholder 6">
            <a:extLst>
              <a:ext uri="{FF2B5EF4-FFF2-40B4-BE49-F238E27FC236}">
                <a16:creationId xmlns:a16="http://schemas.microsoft.com/office/drawing/2014/main" id="{1D4A30C8-5D5E-4EE7-A355-470187066DE0}"/>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181600" cy="4351338"/>
          </a:xfrm>
          <a:prstGeom prst="rect">
            <a:avLst/>
          </a:prstGeom>
          <a:noFill/>
          <a:ln>
            <a:noFill/>
          </a:ln>
        </p:spPr>
      </p:pic>
      <p:sp>
        <p:nvSpPr>
          <p:cNvPr id="3" name="Rectangle 2">
            <a:extLst>
              <a:ext uri="{FF2B5EF4-FFF2-40B4-BE49-F238E27FC236}">
                <a16:creationId xmlns:a16="http://schemas.microsoft.com/office/drawing/2014/main" id="{673E1E36-5D1B-4D6B-A976-3C4B793CEA43}"/>
              </a:ext>
            </a:extLst>
          </p:cNvPr>
          <p:cNvSpPr/>
          <p:nvPr/>
        </p:nvSpPr>
        <p:spPr>
          <a:xfrm>
            <a:off x="6172202" y="1567543"/>
            <a:ext cx="5181598" cy="46094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080135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2184-FF85-424E-BCF0-CB285A6C7044}"/>
              </a:ext>
            </a:extLst>
          </p:cNvPr>
          <p:cNvSpPr>
            <a:spLocks noGrp="1"/>
          </p:cNvSpPr>
          <p:nvPr>
            <p:ph type="title"/>
          </p:nvPr>
        </p:nvSpPr>
        <p:spPr/>
        <p:txBody>
          <a:bodyPr/>
          <a:lstStyle/>
          <a:p>
            <a:r>
              <a:rPr lang="vi-VN" dirty="0"/>
              <a:t>Kết quả</a:t>
            </a:r>
          </a:p>
        </p:txBody>
      </p:sp>
      <p:sp>
        <p:nvSpPr>
          <p:cNvPr id="4" name="Content Placeholder 3">
            <a:extLst>
              <a:ext uri="{FF2B5EF4-FFF2-40B4-BE49-F238E27FC236}">
                <a16:creationId xmlns:a16="http://schemas.microsoft.com/office/drawing/2014/main" id="{561A88A1-2B2E-4166-90F4-62AAD69767BA}"/>
              </a:ext>
            </a:extLst>
          </p:cNvPr>
          <p:cNvSpPr>
            <a:spLocks noGrp="1"/>
          </p:cNvSpPr>
          <p:nvPr>
            <p:ph sz="half" idx="2"/>
          </p:nvPr>
        </p:nvSpPr>
        <p:spPr>
          <a:xfrm>
            <a:off x="6172200" y="1825625"/>
            <a:ext cx="5181600" cy="2441575"/>
          </a:xfrm>
          <a:ln w="28575">
            <a:solidFill>
              <a:schemeClr val="tx1"/>
            </a:solidFill>
          </a:ln>
        </p:spPr>
        <p:txBody>
          <a:bodyPr>
            <a:normAutofit/>
          </a:bodyPr>
          <a:lstStyle/>
          <a:p>
            <a:r>
              <a:rPr lang="vi-VN" sz="1800" dirty="0">
                <a:solidFill>
                  <a:schemeClr val="accent1"/>
                </a:solidFill>
              </a:rPr>
              <a:t>Tốc độ học của mô hình trên các hàm lỗi</a:t>
            </a:r>
          </a:p>
          <a:p>
            <a:r>
              <a:rPr lang="vi-VN" sz="1800" dirty="0"/>
              <a:t>Hàm lỗi sử dụng để huấn luyện cũng ảnh hưởng một phần không nhỏ tới tộc độ học của mô hình. </a:t>
            </a:r>
          </a:p>
          <a:p>
            <a:r>
              <a:rPr lang="vi-VN" sz="1800" dirty="0"/>
              <a:t>Khi sử dụng hàm Cross-Entropy sẽ cho tốc độ học nhanh hơn hàm Quadratic vì nó trành được hiện tượng neuron ở lớp đầu ra bị bão hòa.</a:t>
            </a:r>
          </a:p>
        </p:txBody>
      </p:sp>
      <p:sp>
        <p:nvSpPr>
          <p:cNvPr id="5" name="Footer Placeholder 4">
            <a:extLst>
              <a:ext uri="{FF2B5EF4-FFF2-40B4-BE49-F238E27FC236}">
                <a16:creationId xmlns:a16="http://schemas.microsoft.com/office/drawing/2014/main" id="{034C94ED-750A-4BB7-99D3-ADD9F5C11093}"/>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A6FF4252-5C5F-4D58-94A4-4A33772C2793}"/>
              </a:ext>
            </a:extLst>
          </p:cNvPr>
          <p:cNvSpPr>
            <a:spLocks noGrp="1"/>
          </p:cNvSpPr>
          <p:nvPr>
            <p:ph type="sldNum" sz="quarter" idx="12"/>
          </p:nvPr>
        </p:nvSpPr>
        <p:spPr/>
        <p:txBody>
          <a:bodyPr/>
          <a:lstStyle/>
          <a:p>
            <a:fld id="{0CEF03F3-FA98-4564-A889-A9B57048A973}" type="slidenum">
              <a:rPr lang="en-US" smtClean="0"/>
              <a:t>24</a:t>
            </a:fld>
            <a:endParaRPr lang="en-US"/>
          </a:p>
        </p:txBody>
      </p:sp>
      <p:pic>
        <p:nvPicPr>
          <p:cNvPr id="7" name="Content Placeholder 6">
            <a:extLst>
              <a:ext uri="{FF2B5EF4-FFF2-40B4-BE49-F238E27FC236}">
                <a16:creationId xmlns:a16="http://schemas.microsoft.com/office/drawing/2014/main" id="{61371A72-9A78-4424-A286-8A01D239158F}"/>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181600" cy="4351338"/>
          </a:xfrm>
          <a:prstGeom prst="rect">
            <a:avLst/>
          </a:prstGeom>
          <a:noFill/>
          <a:ln>
            <a:noFill/>
          </a:ln>
        </p:spPr>
      </p:pic>
      <p:sp>
        <p:nvSpPr>
          <p:cNvPr id="3" name="Rectangle 2">
            <a:extLst>
              <a:ext uri="{FF2B5EF4-FFF2-40B4-BE49-F238E27FC236}">
                <a16:creationId xmlns:a16="http://schemas.microsoft.com/office/drawing/2014/main" id="{83980CB9-E7CB-4272-8DC4-6EEA58D9A8F2}"/>
              </a:ext>
            </a:extLst>
          </p:cNvPr>
          <p:cNvSpPr/>
          <p:nvPr/>
        </p:nvSpPr>
        <p:spPr>
          <a:xfrm>
            <a:off x="6172202" y="1825625"/>
            <a:ext cx="5181598" cy="2441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536110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A7D2-D564-446D-9019-8B3E52E53041}"/>
              </a:ext>
            </a:extLst>
          </p:cNvPr>
          <p:cNvSpPr>
            <a:spLocks noGrp="1"/>
          </p:cNvSpPr>
          <p:nvPr>
            <p:ph type="title"/>
          </p:nvPr>
        </p:nvSpPr>
        <p:spPr/>
        <p:txBody>
          <a:bodyPr/>
          <a:lstStyle/>
          <a:p>
            <a:r>
              <a:rPr lang="vi-VN" dirty="0"/>
              <a:t>Kết quả</a:t>
            </a:r>
          </a:p>
        </p:txBody>
      </p:sp>
      <p:sp>
        <p:nvSpPr>
          <p:cNvPr id="4" name="Content Placeholder 3">
            <a:extLst>
              <a:ext uri="{FF2B5EF4-FFF2-40B4-BE49-F238E27FC236}">
                <a16:creationId xmlns:a16="http://schemas.microsoft.com/office/drawing/2014/main" id="{ED5DD94A-BC38-45ED-805A-F4B6734AF47A}"/>
              </a:ext>
            </a:extLst>
          </p:cNvPr>
          <p:cNvSpPr>
            <a:spLocks noGrp="1"/>
          </p:cNvSpPr>
          <p:nvPr>
            <p:ph sz="half" idx="2"/>
          </p:nvPr>
        </p:nvSpPr>
        <p:spPr/>
        <p:txBody>
          <a:bodyPr>
            <a:normAutofit/>
          </a:bodyPr>
          <a:lstStyle/>
          <a:p>
            <a:r>
              <a:rPr lang="vi-VN" sz="1800" dirty="0">
                <a:solidFill>
                  <a:schemeClr val="accent1"/>
                </a:solidFill>
              </a:rPr>
              <a:t>Kỹ thuật khởi tạo trọng số </a:t>
            </a:r>
            <a:r>
              <a:rPr lang="vi-VN" sz="1800" b="1" dirty="0">
                <a:solidFill>
                  <a:schemeClr val="accent1"/>
                </a:solidFill>
              </a:rPr>
              <a:t>w</a:t>
            </a:r>
            <a:r>
              <a:rPr lang="vi-VN" sz="1800" dirty="0">
                <a:solidFill>
                  <a:schemeClr val="accent1"/>
                </a:solidFill>
              </a:rPr>
              <a:t>(weight)</a:t>
            </a:r>
          </a:p>
          <a:p>
            <a:r>
              <a:rPr lang="vi-VN" sz="1800" dirty="0"/>
              <a:t>Khi sử dụng kĩ thuật khởi tạo giá trị </a:t>
            </a:r>
            <a:r>
              <a:rPr lang="vi-VN" sz="1800" b="1" dirty="0"/>
              <a:t>w</a:t>
            </a:r>
            <a:r>
              <a:rPr lang="vi-VN" sz="1800" dirty="0"/>
              <a:t> ban đầu cho mạng neuron giá trị nhỏ (gần với giá trị 0, cả âm hoặc dương). Mô hình sẽ tránh được hiện tượng neuron bão hòa xảy ra đối với các neuron ở tầng ẩn.</a:t>
            </a:r>
          </a:p>
          <a:p>
            <a:r>
              <a:rPr lang="vi-VN" sz="1800" dirty="0"/>
              <a:t>Mô hình khi sử dụng kĩ thuật khời tạo giá trị với trọng số </a:t>
            </a:r>
            <a:r>
              <a:rPr lang="vi-VN" sz="1800" b="1" dirty="0"/>
              <a:t>w</a:t>
            </a:r>
            <a:r>
              <a:rPr lang="vi-VN" sz="1800" dirty="0"/>
              <a:t>(weight) nhỏ (đường màu vàng) cho tốc độ học nhanh hơn so với việc sử dụng khởi tạo trọng số </a:t>
            </a:r>
            <a:r>
              <a:rPr lang="vi-VN" sz="1800" b="1" dirty="0"/>
              <a:t>w</a:t>
            </a:r>
            <a:r>
              <a:rPr lang="vi-VN" sz="1800" dirty="0"/>
              <a:t> theo phân phối chuẩn Gaussian.</a:t>
            </a:r>
          </a:p>
          <a:p>
            <a:r>
              <a:rPr lang="vi-VN" sz="1800" dirty="0"/>
              <a:t>Khởi tạo </a:t>
            </a:r>
            <a:r>
              <a:rPr lang="vi-VN" sz="1800" b="1" dirty="0"/>
              <a:t>w </a:t>
            </a:r>
            <a:r>
              <a:rPr lang="vi-VN" sz="1800" dirty="0"/>
              <a:t>của mỗi neuron trên mỗi tầng cụ thể bằng cách khởi tạo giá trị theo phân phối chuẩn Gaussian, giá trị thu được chia cho số lượng neuron trên tầng đó.</a:t>
            </a:r>
          </a:p>
        </p:txBody>
      </p:sp>
      <p:sp>
        <p:nvSpPr>
          <p:cNvPr id="5" name="Footer Placeholder 4">
            <a:extLst>
              <a:ext uri="{FF2B5EF4-FFF2-40B4-BE49-F238E27FC236}">
                <a16:creationId xmlns:a16="http://schemas.microsoft.com/office/drawing/2014/main" id="{84AD77C2-7A7D-49AA-BD53-92B3C7234DF3}"/>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67F518B4-A4BF-486C-8C5F-00CC9C6B1ADB}"/>
              </a:ext>
            </a:extLst>
          </p:cNvPr>
          <p:cNvSpPr>
            <a:spLocks noGrp="1"/>
          </p:cNvSpPr>
          <p:nvPr>
            <p:ph type="sldNum" sz="quarter" idx="12"/>
          </p:nvPr>
        </p:nvSpPr>
        <p:spPr/>
        <p:txBody>
          <a:bodyPr/>
          <a:lstStyle/>
          <a:p>
            <a:fld id="{0CEF03F3-FA98-4564-A889-A9B57048A973}" type="slidenum">
              <a:rPr lang="en-US" smtClean="0"/>
              <a:t>25</a:t>
            </a:fld>
            <a:endParaRPr lang="en-US"/>
          </a:p>
        </p:txBody>
      </p:sp>
      <p:pic>
        <p:nvPicPr>
          <p:cNvPr id="7" name="Content Placeholder 6">
            <a:extLst>
              <a:ext uri="{FF2B5EF4-FFF2-40B4-BE49-F238E27FC236}">
                <a16:creationId xmlns:a16="http://schemas.microsoft.com/office/drawing/2014/main" id="{9CFFC42F-FD72-4894-8BE8-EE73D92D2AA0}"/>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181600" cy="4118769"/>
          </a:xfrm>
          <a:prstGeom prst="rect">
            <a:avLst/>
          </a:prstGeom>
          <a:noFill/>
          <a:ln>
            <a:noFill/>
          </a:ln>
        </p:spPr>
      </p:pic>
      <p:sp>
        <p:nvSpPr>
          <p:cNvPr id="8" name="Rectangle 7">
            <a:extLst>
              <a:ext uri="{FF2B5EF4-FFF2-40B4-BE49-F238E27FC236}">
                <a16:creationId xmlns:a16="http://schemas.microsoft.com/office/drawing/2014/main" id="{DC3B7FBF-E0D0-442C-8FF9-27ADBF165C99}"/>
              </a:ext>
            </a:extLst>
          </p:cNvPr>
          <p:cNvSpPr/>
          <p:nvPr/>
        </p:nvSpPr>
        <p:spPr>
          <a:xfrm>
            <a:off x="6172202" y="1825625"/>
            <a:ext cx="5181598" cy="43719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67525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3AE7-FDF0-45D8-AF16-A5083C642C06}"/>
              </a:ext>
            </a:extLst>
          </p:cNvPr>
          <p:cNvSpPr>
            <a:spLocks noGrp="1"/>
          </p:cNvSpPr>
          <p:nvPr>
            <p:ph type="title"/>
          </p:nvPr>
        </p:nvSpPr>
        <p:spPr/>
        <p:txBody>
          <a:bodyPr/>
          <a:lstStyle/>
          <a:p>
            <a:r>
              <a:rPr lang="vi-VN" dirty="0"/>
              <a:t>Kết quả</a:t>
            </a:r>
          </a:p>
        </p:txBody>
      </p:sp>
      <p:sp>
        <p:nvSpPr>
          <p:cNvPr id="4" name="Content Placeholder 3">
            <a:extLst>
              <a:ext uri="{FF2B5EF4-FFF2-40B4-BE49-F238E27FC236}">
                <a16:creationId xmlns:a16="http://schemas.microsoft.com/office/drawing/2014/main" id="{BA975839-A6BB-4594-A00C-9F30FFA6A7A6}"/>
              </a:ext>
            </a:extLst>
          </p:cNvPr>
          <p:cNvSpPr>
            <a:spLocks noGrp="1"/>
          </p:cNvSpPr>
          <p:nvPr>
            <p:ph sz="half" idx="2"/>
          </p:nvPr>
        </p:nvSpPr>
        <p:spPr/>
        <p:txBody>
          <a:bodyPr>
            <a:normAutofit/>
          </a:bodyPr>
          <a:lstStyle/>
          <a:p>
            <a:r>
              <a:rPr lang="vi-VN" sz="1800" dirty="0">
                <a:solidFill>
                  <a:schemeClr val="accent1"/>
                </a:solidFill>
              </a:rPr>
              <a:t>Overfitting</a:t>
            </a:r>
          </a:p>
          <a:p>
            <a:r>
              <a:rPr lang="vi-VN" sz="1800" dirty="0"/>
              <a:t>Khi mô hình không sử dụng chuẩn hóa, với số lượng neuron trong tầng ẩn lên tới hàng trăm neuron mô hình bắt đầu gặp phải vấn đề overfiting.</a:t>
            </a:r>
          </a:p>
          <a:p>
            <a:r>
              <a:rPr lang="vi-VN" sz="1800" dirty="0"/>
              <a:t>Các tham số sử dụng để huấn luyện mô hình khi gặp phải vấn đề overfitting.</a:t>
            </a:r>
          </a:p>
          <a:p>
            <a:r>
              <a:rPr lang="vi-VN" sz="1800" dirty="0"/>
              <a:t>Epoch: 30 </a:t>
            </a:r>
          </a:p>
          <a:p>
            <a:r>
              <a:rPr lang="vi-VN" sz="1800" dirty="0"/>
              <a:t>Mini-batch size: 10</a:t>
            </a:r>
          </a:p>
          <a:p>
            <a:r>
              <a:rPr lang="vi-VN" sz="1800" dirty="0"/>
              <a:t>Learning rate 0.5</a:t>
            </a:r>
          </a:p>
          <a:p>
            <a:r>
              <a:rPr lang="vi-VN" sz="1800" dirty="0"/>
              <a:t>Số tầng ẩn: 1</a:t>
            </a:r>
          </a:p>
          <a:p>
            <a:r>
              <a:rPr lang="vi-VN" sz="1800" dirty="0"/>
              <a:t>Số lượng neuron ở tầng ẩn: 150</a:t>
            </a:r>
          </a:p>
        </p:txBody>
      </p:sp>
      <p:sp>
        <p:nvSpPr>
          <p:cNvPr id="5" name="Footer Placeholder 4">
            <a:extLst>
              <a:ext uri="{FF2B5EF4-FFF2-40B4-BE49-F238E27FC236}">
                <a16:creationId xmlns:a16="http://schemas.microsoft.com/office/drawing/2014/main" id="{A3CC7D25-E981-49DB-9202-49EBDF29AE74}"/>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299A8354-8870-46AA-8D05-C49FB896A11E}"/>
              </a:ext>
            </a:extLst>
          </p:cNvPr>
          <p:cNvSpPr>
            <a:spLocks noGrp="1"/>
          </p:cNvSpPr>
          <p:nvPr>
            <p:ph type="sldNum" sz="quarter" idx="12"/>
          </p:nvPr>
        </p:nvSpPr>
        <p:spPr/>
        <p:txBody>
          <a:bodyPr/>
          <a:lstStyle/>
          <a:p>
            <a:fld id="{0CEF03F3-FA98-4564-A889-A9B57048A973}" type="slidenum">
              <a:rPr lang="en-US" smtClean="0"/>
              <a:t>26</a:t>
            </a:fld>
            <a:endParaRPr lang="en-US"/>
          </a:p>
        </p:txBody>
      </p:sp>
      <p:pic>
        <p:nvPicPr>
          <p:cNvPr id="7" name="Content Placeholder 6">
            <a:extLst>
              <a:ext uri="{FF2B5EF4-FFF2-40B4-BE49-F238E27FC236}">
                <a16:creationId xmlns:a16="http://schemas.microsoft.com/office/drawing/2014/main" id="{6CF8CB89-8725-4A59-BBEC-04B1C0BC23A6}"/>
              </a:ext>
            </a:extLst>
          </p:cNvPr>
          <p:cNvPicPr>
            <a:picLocks noGrp="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518886" y="1385894"/>
            <a:ext cx="2922361" cy="2634569"/>
          </a:xfrm>
          <a:prstGeom prst="rect">
            <a:avLst/>
          </a:prstGeom>
          <a:noFill/>
          <a:ln>
            <a:noFill/>
          </a:ln>
        </p:spPr>
      </p:pic>
      <p:pic>
        <p:nvPicPr>
          <p:cNvPr id="8" name="Picture 7">
            <a:extLst>
              <a:ext uri="{FF2B5EF4-FFF2-40B4-BE49-F238E27FC236}">
                <a16:creationId xmlns:a16="http://schemas.microsoft.com/office/drawing/2014/main" id="{0782790E-F0D3-425E-8D77-C2BBD13F670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41247" y="1385893"/>
            <a:ext cx="2730953" cy="2634569"/>
          </a:xfrm>
          <a:prstGeom prst="rect">
            <a:avLst/>
          </a:prstGeom>
          <a:noFill/>
          <a:ln>
            <a:noFill/>
          </a:ln>
        </p:spPr>
      </p:pic>
      <p:pic>
        <p:nvPicPr>
          <p:cNvPr id="9" name="Picture 8">
            <a:extLst>
              <a:ext uri="{FF2B5EF4-FFF2-40B4-BE49-F238E27FC236}">
                <a16:creationId xmlns:a16="http://schemas.microsoft.com/office/drawing/2014/main" id="{F516485F-230D-482C-983A-46FC0C111C27}"/>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886" y="3854689"/>
            <a:ext cx="2922361" cy="2419350"/>
          </a:xfrm>
          <a:prstGeom prst="rect">
            <a:avLst/>
          </a:prstGeom>
          <a:noFill/>
          <a:ln>
            <a:noFill/>
          </a:ln>
        </p:spPr>
      </p:pic>
      <p:pic>
        <p:nvPicPr>
          <p:cNvPr id="10" name="Picture 9">
            <a:extLst>
              <a:ext uri="{FF2B5EF4-FFF2-40B4-BE49-F238E27FC236}">
                <a16:creationId xmlns:a16="http://schemas.microsoft.com/office/drawing/2014/main" id="{079279FB-343D-4A8C-B2B4-37CB83739E6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41247" y="3827110"/>
            <a:ext cx="2730953" cy="2428240"/>
          </a:xfrm>
          <a:prstGeom prst="rect">
            <a:avLst/>
          </a:prstGeom>
          <a:noFill/>
          <a:ln>
            <a:noFill/>
          </a:ln>
        </p:spPr>
      </p:pic>
      <p:sp>
        <p:nvSpPr>
          <p:cNvPr id="3" name="Rectangle 2">
            <a:extLst>
              <a:ext uri="{FF2B5EF4-FFF2-40B4-BE49-F238E27FC236}">
                <a16:creationId xmlns:a16="http://schemas.microsoft.com/office/drawing/2014/main" id="{A7534F89-525F-45D5-B9DC-E27EB5B3EF01}"/>
              </a:ext>
            </a:extLst>
          </p:cNvPr>
          <p:cNvSpPr/>
          <p:nvPr/>
        </p:nvSpPr>
        <p:spPr>
          <a:xfrm>
            <a:off x="6172200" y="1814286"/>
            <a:ext cx="5181600" cy="40204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900217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7BC5-2711-4EFB-8B10-FCFBABC22FC3}"/>
              </a:ext>
            </a:extLst>
          </p:cNvPr>
          <p:cNvSpPr>
            <a:spLocks noGrp="1"/>
          </p:cNvSpPr>
          <p:nvPr>
            <p:ph type="title"/>
          </p:nvPr>
        </p:nvSpPr>
        <p:spPr/>
        <p:txBody>
          <a:bodyPr/>
          <a:lstStyle/>
          <a:p>
            <a:r>
              <a:rPr lang="vi-VN" dirty="0"/>
              <a:t>Kết quả</a:t>
            </a:r>
          </a:p>
        </p:txBody>
      </p:sp>
      <p:sp>
        <p:nvSpPr>
          <p:cNvPr id="4" name="Content Placeholder 3">
            <a:extLst>
              <a:ext uri="{FF2B5EF4-FFF2-40B4-BE49-F238E27FC236}">
                <a16:creationId xmlns:a16="http://schemas.microsoft.com/office/drawing/2014/main" id="{6C037C99-5F05-4C90-9FA0-BB5C1DE75D36}"/>
              </a:ext>
            </a:extLst>
          </p:cNvPr>
          <p:cNvSpPr>
            <a:spLocks noGrp="1"/>
          </p:cNvSpPr>
          <p:nvPr>
            <p:ph sz="half" idx="2"/>
          </p:nvPr>
        </p:nvSpPr>
        <p:spPr/>
        <p:txBody>
          <a:bodyPr>
            <a:normAutofit/>
          </a:bodyPr>
          <a:lstStyle/>
          <a:p>
            <a:r>
              <a:rPr lang="vi-VN" sz="1800" dirty="0">
                <a:solidFill>
                  <a:schemeClr val="accent1"/>
                </a:solidFill>
              </a:rPr>
              <a:t>Overfitting</a:t>
            </a:r>
          </a:p>
          <a:p>
            <a:r>
              <a:rPr lang="vi-VN" sz="1800" dirty="0"/>
              <a:t>Độ chính xác của mô hình đạt được trên tập học và tập thử nghiệm có sự chệnh lệch lớn.</a:t>
            </a:r>
          </a:p>
          <a:p>
            <a:r>
              <a:rPr lang="vi-VN" sz="1800" dirty="0"/>
              <a:t>Khi mô hình bị overfiting, sẽ dẫn đến hiện tượng mô hình cho kết quả phán đoán đạt độ chính xác cao trên tập học, nhưng trên tập thử nghiệm lại cho kết quả không tốt.</a:t>
            </a:r>
          </a:p>
          <a:p>
            <a:endParaRPr lang="vi-VN" sz="1800" dirty="0"/>
          </a:p>
        </p:txBody>
      </p:sp>
      <p:sp>
        <p:nvSpPr>
          <p:cNvPr id="5" name="Footer Placeholder 4">
            <a:extLst>
              <a:ext uri="{FF2B5EF4-FFF2-40B4-BE49-F238E27FC236}">
                <a16:creationId xmlns:a16="http://schemas.microsoft.com/office/drawing/2014/main" id="{CE39AAD9-33E2-4D9E-888D-8A40E7116B89}"/>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C71A38AB-59AF-4176-91D8-E457246F7B6C}"/>
              </a:ext>
            </a:extLst>
          </p:cNvPr>
          <p:cNvSpPr>
            <a:spLocks noGrp="1"/>
          </p:cNvSpPr>
          <p:nvPr>
            <p:ph type="sldNum" sz="quarter" idx="12"/>
          </p:nvPr>
        </p:nvSpPr>
        <p:spPr/>
        <p:txBody>
          <a:bodyPr/>
          <a:lstStyle/>
          <a:p>
            <a:fld id="{0CEF03F3-FA98-4564-A889-A9B57048A973}" type="slidenum">
              <a:rPr lang="en-US" smtClean="0"/>
              <a:t>27</a:t>
            </a:fld>
            <a:endParaRPr lang="en-US"/>
          </a:p>
        </p:txBody>
      </p:sp>
      <p:pic>
        <p:nvPicPr>
          <p:cNvPr id="7" name="Content Placeholder 6">
            <a:extLst>
              <a:ext uri="{FF2B5EF4-FFF2-40B4-BE49-F238E27FC236}">
                <a16:creationId xmlns:a16="http://schemas.microsoft.com/office/drawing/2014/main" id="{514DB10A-54FE-4FC7-B68A-FFDB9B6FB572}"/>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2046273"/>
            <a:ext cx="5181600" cy="3910041"/>
          </a:xfrm>
          <a:prstGeom prst="rect">
            <a:avLst/>
          </a:prstGeom>
          <a:noFill/>
          <a:ln>
            <a:noFill/>
          </a:ln>
        </p:spPr>
      </p:pic>
      <p:sp>
        <p:nvSpPr>
          <p:cNvPr id="3" name="Rectangle 2">
            <a:extLst>
              <a:ext uri="{FF2B5EF4-FFF2-40B4-BE49-F238E27FC236}">
                <a16:creationId xmlns:a16="http://schemas.microsoft.com/office/drawing/2014/main" id="{B9912817-8F0A-4842-B0FB-0ECCC27436D4}"/>
              </a:ext>
            </a:extLst>
          </p:cNvPr>
          <p:cNvSpPr/>
          <p:nvPr/>
        </p:nvSpPr>
        <p:spPr>
          <a:xfrm>
            <a:off x="6172202" y="1814286"/>
            <a:ext cx="5181598" cy="22787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069470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DAAE-A9A7-401C-8FEB-B268F1FD60B1}"/>
              </a:ext>
            </a:extLst>
          </p:cNvPr>
          <p:cNvSpPr>
            <a:spLocks noGrp="1"/>
          </p:cNvSpPr>
          <p:nvPr>
            <p:ph type="title"/>
          </p:nvPr>
        </p:nvSpPr>
        <p:spPr/>
        <p:txBody>
          <a:bodyPr/>
          <a:lstStyle/>
          <a:p>
            <a:r>
              <a:rPr lang="vi-VN" dirty="0"/>
              <a:t>Kết quả</a:t>
            </a:r>
          </a:p>
        </p:txBody>
      </p:sp>
      <p:sp>
        <p:nvSpPr>
          <p:cNvPr id="4" name="Content Placeholder 3">
            <a:extLst>
              <a:ext uri="{FF2B5EF4-FFF2-40B4-BE49-F238E27FC236}">
                <a16:creationId xmlns:a16="http://schemas.microsoft.com/office/drawing/2014/main" id="{9133C83E-C102-4573-9C91-CF9450B95E73}"/>
              </a:ext>
            </a:extLst>
          </p:cNvPr>
          <p:cNvSpPr>
            <a:spLocks noGrp="1"/>
          </p:cNvSpPr>
          <p:nvPr>
            <p:ph sz="half" idx="2"/>
          </p:nvPr>
        </p:nvSpPr>
        <p:spPr/>
        <p:txBody>
          <a:bodyPr>
            <a:normAutofit/>
          </a:bodyPr>
          <a:lstStyle/>
          <a:p>
            <a:r>
              <a:rPr lang="vi-VN" sz="1800" dirty="0">
                <a:solidFill>
                  <a:schemeClr val="accent1"/>
                </a:solidFill>
              </a:rPr>
              <a:t>Chuẩn hóa (Regularization)</a:t>
            </a:r>
          </a:p>
          <a:p>
            <a:r>
              <a:rPr lang="vi-VN" sz="1800" dirty="0"/>
              <a:t>Khi sử dụng các kĩ thuật để chuẩn hóa mô hình, ta có thể ngăn ngừa được hiện tượng mô hình bị overfitting. Bằng cách thêm vào hàm lỗi một đại lượng phát R.</a:t>
            </a:r>
          </a:p>
          <a:p>
            <a:endParaRPr lang="vi-VN" sz="1800" dirty="0"/>
          </a:p>
          <a:p>
            <a:endParaRPr lang="vi-VN" sz="1800" dirty="0"/>
          </a:p>
          <a:p>
            <a:r>
              <a:rPr lang="vi-VN" sz="1800" dirty="0"/>
              <a:t>Hệ số lamda = 5.0 sử dụng trong mô hình.</a:t>
            </a:r>
          </a:p>
          <a:p>
            <a:r>
              <a:rPr lang="vi-VN" sz="1800" dirty="0"/>
              <a:t>Kết quả thực nghiệm cho ta thấy mô hình đã giảm được đáng kể sự chệnh lệch độ chính xác đạt được giữa tập dữ liệu huấn luyện và tập dữ liệu kiểm thử. Và khi đó ta nói mô hình đã tránh được hiện tượng overfitting.</a:t>
            </a:r>
          </a:p>
          <a:p>
            <a:endParaRPr lang="vi-VN" sz="1800" dirty="0"/>
          </a:p>
        </p:txBody>
      </p:sp>
      <p:sp>
        <p:nvSpPr>
          <p:cNvPr id="5" name="Footer Placeholder 4">
            <a:extLst>
              <a:ext uri="{FF2B5EF4-FFF2-40B4-BE49-F238E27FC236}">
                <a16:creationId xmlns:a16="http://schemas.microsoft.com/office/drawing/2014/main" id="{C2BA2C8E-693D-47EC-828F-36F53366A704}"/>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DDB313D9-0301-48E1-96EB-48496B6C5BA8}"/>
              </a:ext>
            </a:extLst>
          </p:cNvPr>
          <p:cNvSpPr>
            <a:spLocks noGrp="1"/>
          </p:cNvSpPr>
          <p:nvPr>
            <p:ph type="sldNum" sz="quarter" idx="12"/>
          </p:nvPr>
        </p:nvSpPr>
        <p:spPr/>
        <p:txBody>
          <a:bodyPr/>
          <a:lstStyle/>
          <a:p>
            <a:fld id="{0CEF03F3-FA98-4564-A889-A9B57048A973}" type="slidenum">
              <a:rPr lang="en-US" smtClean="0"/>
              <a:t>28</a:t>
            </a:fld>
            <a:endParaRPr lang="en-US"/>
          </a:p>
        </p:txBody>
      </p:sp>
      <p:pic>
        <p:nvPicPr>
          <p:cNvPr id="7" name="Content Placeholder 6">
            <a:extLst>
              <a:ext uri="{FF2B5EF4-FFF2-40B4-BE49-F238E27FC236}">
                <a16:creationId xmlns:a16="http://schemas.microsoft.com/office/drawing/2014/main" id="{DB8966DE-A0D7-487F-AE54-931AC20CA8E7}"/>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72143" y="1353599"/>
            <a:ext cx="2988129" cy="2470731"/>
          </a:xfrm>
          <a:prstGeom prst="rect">
            <a:avLst/>
          </a:prstGeom>
          <a:noFill/>
          <a:ln>
            <a:noFill/>
          </a:ln>
        </p:spPr>
      </p:pic>
      <p:pic>
        <p:nvPicPr>
          <p:cNvPr id="8" name="Picture 7">
            <a:extLst>
              <a:ext uri="{FF2B5EF4-FFF2-40B4-BE49-F238E27FC236}">
                <a16:creationId xmlns:a16="http://schemas.microsoft.com/office/drawing/2014/main" id="{1DA48265-5042-48C4-8C24-3306B1E1FFC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60272" y="1339084"/>
            <a:ext cx="2759528" cy="2470731"/>
          </a:xfrm>
          <a:prstGeom prst="rect">
            <a:avLst/>
          </a:prstGeom>
          <a:noFill/>
          <a:ln>
            <a:noFill/>
          </a:ln>
        </p:spPr>
      </p:pic>
      <p:pic>
        <p:nvPicPr>
          <p:cNvPr id="9" name="Picture 8">
            <a:extLst>
              <a:ext uri="{FF2B5EF4-FFF2-40B4-BE49-F238E27FC236}">
                <a16:creationId xmlns:a16="http://schemas.microsoft.com/office/drawing/2014/main" id="{481ABFBE-8AB9-4016-8E9E-0D48CA56851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654629" y="3809816"/>
            <a:ext cx="3309258" cy="2470730"/>
          </a:xfrm>
          <a:prstGeom prst="rect">
            <a:avLst/>
          </a:prstGeom>
          <a:noFill/>
          <a:ln>
            <a:noFill/>
          </a:ln>
        </p:spPr>
      </p:pic>
      <p:pic>
        <p:nvPicPr>
          <p:cNvPr id="11" name="Picture 10">
            <a:extLst>
              <a:ext uri="{FF2B5EF4-FFF2-40B4-BE49-F238E27FC236}">
                <a16:creationId xmlns:a16="http://schemas.microsoft.com/office/drawing/2014/main" id="{B4BEED98-5F24-4786-A5CA-5CD928D7CD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5443" y="3278532"/>
            <a:ext cx="2476846" cy="799982"/>
          </a:xfrm>
          <a:prstGeom prst="rect">
            <a:avLst/>
          </a:prstGeom>
        </p:spPr>
      </p:pic>
      <p:sp>
        <p:nvSpPr>
          <p:cNvPr id="3" name="Rectangle 2">
            <a:extLst>
              <a:ext uri="{FF2B5EF4-FFF2-40B4-BE49-F238E27FC236}">
                <a16:creationId xmlns:a16="http://schemas.microsoft.com/office/drawing/2014/main" id="{7E6C9339-087C-4504-9D90-6ECC532FF871}"/>
              </a:ext>
            </a:extLst>
          </p:cNvPr>
          <p:cNvSpPr/>
          <p:nvPr/>
        </p:nvSpPr>
        <p:spPr>
          <a:xfrm>
            <a:off x="6172202" y="1828800"/>
            <a:ext cx="5181598" cy="43252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125471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3D75-1732-447F-A767-C68E23370748}"/>
              </a:ext>
            </a:extLst>
          </p:cNvPr>
          <p:cNvSpPr>
            <a:spLocks noGrp="1"/>
          </p:cNvSpPr>
          <p:nvPr>
            <p:ph type="title"/>
          </p:nvPr>
        </p:nvSpPr>
        <p:spPr/>
        <p:txBody>
          <a:bodyPr/>
          <a:lstStyle/>
          <a:p>
            <a:r>
              <a:rPr lang="vi-VN" dirty="0"/>
              <a:t>Kết quả</a:t>
            </a:r>
          </a:p>
        </p:txBody>
      </p:sp>
      <p:sp>
        <p:nvSpPr>
          <p:cNvPr id="4" name="Content Placeholder 3">
            <a:extLst>
              <a:ext uri="{FF2B5EF4-FFF2-40B4-BE49-F238E27FC236}">
                <a16:creationId xmlns:a16="http://schemas.microsoft.com/office/drawing/2014/main" id="{5A7F575D-6B78-4538-A09D-713A3CE1ADDE}"/>
              </a:ext>
            </a:extLst>
          </p:cNvPr>
          <p:cNvSpPr>
            <a:spLocks noGrp="1"/>
          </p:cNvSpPr>
          <p:nvPr>
            <p:ph sz="half" idx="2"/>
          </p:nvPr>
        </p:nvSpPr>
        <p:spPr/>
        <p:txBody>
          <a:bodyPr>
            <a:normAutofit/>
          </a:bodyPr>
          <a:lstStyle/>
          <a:p>
            <a:r>
              <a:rPr lang="vi-VN" sz="1800" dirty="0">
                <a:solidFill>
                  <a:schemeClr val="accent1"/>
                </a:solidFill>
              </a:rPr>
              <a:t>Đánh giá mô hình trên các độ đo khác.</a:t>
            </a:r>
          </a:p>
          <a:p>
            <a:r>
              <a:rPr lang="vi-VN" sz="1800" dirty="0"/>
              <a:t>Precision: là độ đo đánh giá chất lượng của một dự đoán đối với một nhãn cụ thể. Công thức tính:  </a:t>
            </a:r>
            <a:r>
              <a:rPr lang="vi-VN" sz="1800" b="1" i="1" dirty="0"/>
              <a:t>Precision = TP/(TP + FP).</a:t>
            </a:r>
            <a:endParaRPr lang="vi-VN" sz="1800" dirty="0"/>
          </a:p>
          <a:p>
            <a:r>
              <a:rPr lang="vi-VN" sz="1800" dirty="0"/>
              <a:t>Recall: là độ đo đánh giá khả năng tìm thấy một nhãn trong dữ liệu được tính bởi công thức: </a:t>
            </a:r>
            <a:r>
              <a:rPr lang="vi-VN" sz="1800" b="1" i="1" dirty="0"/>
              <a:t>Recall = TP/(TP + FN).</a:t>
            </a:r>
          </a:p>
          <a:p>
            <a:r>
              <a:rPr lang="vi-VN" sz="1800" dirty="0"/>
              <a:t>F1: Trung bình điều hòa, công thức tính: </a:t>
            </a:r>
          </a:p>
          <a:p>
            <a:pPr marL="0" indent="0">
              <a:buNone/>
            </a:pPr>
            <a:r>
              <a:rPr lang="en-US" sz="1800" b="1" i="1" dirty="0"/>
              <a:t>          F1 = 2*precision*recall / (precision + recall)</a:t>
            </a:r>
          </a:p>
          <a:p>
            <a:r>
              <a:rPr lang="en-US" sz="1800" i="1" dirty="0" err="1"/>
              <a:t>Chú</a:t>
            </a:r>
            <a:r>
              <a:rPr lang="en-US" sz="1800" i="1" dirty="0"/>
              <a:t> </a:t>
            </a:r>
            <a:r>
              <a:rPr lang="en-US" sz="1800" i="1" dirty="0" err="1"/>
              <a:t>thích</a:t>
            </a:r>
            <a:r>
              <a:rPr lang="en-US" sz="1800" i="1" dirty="0"/>
              <a:t>: </a:t>
            </a:r>
          </a:p>
          <a:p>
            <a:r>
              <a:rPr lang="en-US" sz="1800" i="1" dirty="0">
                <a:latin typeface="Arial" panose="020B0604020202020204" pitchFamily="34" charset="0"/>
                <a:cs typeface="Arial" panose="020B0604020202020204" pitchFamily="34" charset="0"/>
              </a:rPr>
              <a:t>TP</a:t>
            </a:r>
            <a:r>
              <a:rPr lang="en-US" sz="1800" i="1" dirty="0"/>
              <a:t>: </a:t>
            </a:r>
            <a:r>
              <a:rPr lang="en-US" sz="1800" i="1" dirty="0" err="1"/>
              <a:t>Số</a:t>
            </a:r>
            <a:r>
              <a:rPr lang="en-US" sz="1800" i="1" dirty="0"/>
              <a:t> l</a:t>
            </a:r>
            <a:r>
              <a:rPr lang="vi-VN" sz="1800" i="1" dirty="0"/>
              <a:t>ượng khẳng định đúng</a:t>
            </a:r>
          </a:p>
          <a:p>
            <a:r>
              <a:rPr lang="en-US" sz="1800" i="1" dirty="0">
                <a:latin typeface="Arial" panose="020B0604020202020204" pitchFamily="34" charset="0"/>
                <a:cs typeface="Arial" panose="020B0604020202020204" pitchFamily="34" charset="0"/>
              </a:rPr>
              <a:t>FP</a:t>
            </a:r>
            <a:r>
              <a:rPr lang="en-US" sz="1800" dirty="0"/>
              <a:t>: </a:t>
            </a:r>
            <a:r>
              <a:rPr lang="en-US" sz="1800" dirty="0" err="1"/>
              <a:t>Số</a:t>
            </a:r>
            <a:r>
              <a:rPr lang="en-US" sz="1800" dirty="0"/>
              <a:t> l</a:t>
            </a:r>
            <a:r>
              <a:rPr lang="vi-VN" sz="1800" dirty="0"/>
              <a:t>ượng khẳng định sai.</a:t>
            </a:r>
          </a:p>
          <a:p>
            <a:r>
              <a:rPr lang="vi-VN" sz="1800" i="1" dirty="0"/>
              <a:t>FN</a:t>
            </a:r>
            <a:r>
              <a:rPr lang="vi-VN" sz="1800" dirty="0"/>
              <a:t>: Số lượng phủ định sai.</a:t>
            </a:r>
          </a:p>
          <a:p>
            <a:endParaRPr lang="vi-VN" sz="1800" dirty="0"/>
          </a:p>
          <a:p>
            <a:endParaRPr lang="vi-VN" sz="1800" dirty="0"/>
          </a:p>
          <a:p>
            <a:endParaRPr lang="vi-VN" sz="1800" dirty="0"/>
          </a:p>
        </p:txBody>
      </p:sp>
      <p:sp>
        <p:nvSpPr>
          <p:cNvPr id="5" name="Footer Placeholder 4">
            <a:extLst>
              <a:ext uri="{FF2B5EF4-FFF2-40B4-BE49-F238E27FC236}">
                <a16:creationId xmlns:a16="http://schemas.microsoft.com/office/drawing/2014/main" id="{BC8A5505-8149-4E65-BECF-064258EF9835}"/>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AA3BD50F-E764-44F7-90A5-43C2DA3B11EB}"/>
              </a:ext>
            </a:extLst>
          </p:cNvPr>
          <p:cNvSpPr>
            <a:spLocks noGrp="1"/>
          </p:cNvSpPr>
          <p:nvPr>
            <p:ph type="sldNum" sz="quarter" idx="12"/>
          </p:nvPr>
        </p:nvSpPr>
        <p:spPr/>
        <p:txBody>
          <a:bodyPr/>
          <a:lstStyle/>
          <a:p>
            <a:fld id="{0CEF03F3-FA98-4564-A889-A9B57048A973}" type="slidenum">
              <a:rPr lang="en-US" smtClean="0"/>
              <a:t>29</a:t>
            </a:fld>
            <a:endParaRPr lang="en-US"/>
          </a:p>
        </p:txBody>
      </p:sp>
      <p:pic>
        <p:nvPicPr>
          <p:cNvPr id="7" name="Content Placeholder 6">
            <a:extLst>
              <a:ext uri="{FF2B5EF4-FFF2-40B4-BE49-F238E27FC236}">
                <a16:creationId xmlns:a16="http://schemas.microsoft.com/office/drawing/2014/main" id="{ED146ECD-111D-4201-B38A-F245E4FAC169}"/>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5181600" cy="4486275"/>
          </a:xfrm>
          <a:prstGeom prst="rect">
            <a:avLst/>
          </a:prstGeom>
          <a:noFill/>
          <a:ln>
            <a:noFill/>
          </a:ln>
        </p:spPr>
      </p:pic>
      <p:sp>
        <p:nvSpPr>
          <p:cNvPr id="3" name="Rectangle 2">
            <a:extLst>
              <a:ext uri="{FF2B5EF4-FFF2-40B4-BE49-F238E27FC236}">
                <a16:creationId xmlns:a16="http://schemas.microsoft.com/office/drawing/2014/main" id="{E3FBA10E-7293-495D-B1A1-880990AAE7B9}"/>
              </a:ext>
            </a:extLst>
          </p:cNvPr>
          <p:cNvSpPr/>
          <p:nvPr/>
        </p:nvSpPr>
        <p:spPr>
          <a:xfrm>
            <a:off x="6172202" y="1814286"/>
            <a:ext cx="5181598" cy="436267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68001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B022-CE7A-4F2D-9BCC-7028AC190CE0}"/>
              </a:ext>
            </a:extLst>
          </p:cNvPr>
          <p:cNvSpPr>
            <a:spLocks noGrp="1"/>
          </p:cNvSpPr>
          <p:nvPr>
            <p:ph type="title"/>
          </p:nvPr>
        </p:nvSpPr>
        <p:spPr/>
        <p:txBody>
          <a:bodyPr/>
          <a:lstStyle/>
          <a:p>
            <a:r>
              <a:rPr lang="en-US" dirty="0" err="1"/>
              <a:t>Bài</a:t>
            </a:r>
            <a:r>
              <a:rPr lang="en-US" dirty="0"/>
              <a:t> </a:t>
            </a:r>
            <a:r>
              <a:rPr lang="en-US" dirty="0" err="1"/>
              <a:t>toán</a:t>
            </a:r>
            <a:r>
              <a:rPr lang="en-US" dirty="0"/>
              <a:t> </a:t>
            </a:r>
            <a:r>
              <a:rPr lang="en-US" dirty="0" err="1"/>
              <a:t>thực</a:t>
            </a:r>
            <a:r>
              <a:rPr lang="en-US" dirty="0"/>
              <a:t> </a:t>
            </a:r>
            <a:r>
              <a:rPr lang="en-US" dirty="0" err="1"/>
              <a:t>tế</a:t>
            </a:r>
            <a:endParaRPr lang="vi-VN" dirty="0"/>
          </a:p>
        </p:txBody>
      </p:sp>
      <p:sp>
        <p:nvSpPr>
          <p:cNvPr id="3" name="Content Placeholder 2">
            <a:extLst>
              <a:ext uri="{FF2B5EF4-FFF2-40B4-BE49-F238E27FC236}">
                <a16:creationId xmlns:a16="http://schemas.microsoft.com/office/drawing/2014/main" id="{23144DF8-24B4-4405-83F3-917BFDC9E3EE}"/>
              </a:ext>
            </a:extLst>
          </p:cNvPr>
          <p:cNvSpPr>
            <a:spLocks noGrp="1"/>
          </p:cNvSpPr>
          <p:nvPr>
            <p:ph idx="1"/>
          </p:nvPr>
        </p:nvSpPr>
        <p:spPr>
          <a:xfrm>
            <a:off x="6553200" y="1825625"/>
            <a:ext cx="4800599" cy="4351338"/>
          </a:xfrm>
        </p:spPr>
        <p:txBody>
          <a:bodyPr/>
          <a:lstStyle/>
          <a:p>
            <a:r>
              <a:rPr lang="vi-VN" sz="1800" dirty="0"/>
              <a:t>Một hệ thống nhận diện chữ viết tay trên thực tế được chia thành các lớp nhận diện khác nhau.</a:t>
            </a:r>
          </a:p>
          <a:p>
            <a:r>
              <a:rPr lang="vi-VN" sz="1800" dirty="0"/>
              <a:t>Lớp đầu tiên nhận diện các dòng trong văn bản gốc</a:t>
            </a:r>
          </a:p>
          <a:p>
            <a:r>
              <a:rPr lang="vi-VN" sz="1800" dirty="0"/>
              <a:t>Lớp thứ hai tách ra các từ trong mỗi dòng.</a:t>
            </a:r>
          </a:p>
          <a:p>
            <a:r>
              <a:rPr lang="vi-VN" sz="1800" dirty="0"/>
              <a:t>Lớp tiếp theo tách ra từng kí tự.</a:t>
            </a:r>
          </a:p>
          <a:p>
            <a:r>
              <a:rPr lang="vi-VN" sz="1800" dirty="0"/>
              <a:t>Lớp cuối cùng nhận diện các kí tự tương ứng.</a:t>
            </a:r>
          </a:p>
          <a:p>
            <a:r>
              <a:rPr lang="vi-VN" sz="1800" dirty="0">
                <a:solidFill>
                  <a:srgbClr val="FF0000"/>
                </a:solidFill>
              </a:rPr>
              <a:t>Trong phạm vị bài tập lớn, hệ thống mà nhóm xây dựng sẽ chỉ giới hạn trong việc nhận diện các kí tự, mà cụ thể hệ thống chỉ nhận diện được các kí tự là chữ số từ 0 tới 9.</a:t>
            </a:r>
          </a:p>
        </p:txBody>
      </p:sp>
      <p:sp>
        <p:nvSpPr>
          <p:cNvPr id="4" name="Footer Placeholder 3">
            <a:extLst>
              <a:ext uri="{FF2B5EF4-FFF2-40B4-BE49-F238E27FC236}">
                <a16:creationId xmlns:a16="http://schemas.microsoft.com/office/drawing/2014/main" id="{8F74EA1E-3EED-4FF7-9345-0AA75B3B9840}"/>
              </a:ext>
            </a:extLst>
          </p:cNvPr>
          <p:cNvSpPr>
            <a:spLocks noGrp="1"/>
          </p:cNvSpPr>
          <p:nvPr>
            <p:ph type="ftr" sz="quarter" idx="11"/>
          </p:nvPr>
        </p:nvSpPr>
        <p:spPr/>
        <p:txBody>
          <a:bodyPr/>
          <a:lstStyle/>
          <a:p>
            <a:r>
              <a:rPr lang="en-US" dirty="0"/>
              <a:t>IT4866</a:t>
            </a:r>
          </a:p>
        </p:txBody>
      </p:sp>
      <p:sp>
        <p:nvSpPr>
          <p:cNvPr id="5" name="Slide Number Placeholder 4">
            <a:extLst>
              <a:ext uri="{FF2B5EF4-FFF2-40B4-BE49-F238E27FC236}">
                <a16:creationId xmlns:a16="http://schemas.microsoft.com/office/drawing/2014/main" id="{4E8833D9-25C6-47A8-B48C-01AC330C99B4}"/>
              </a:ext>
            </a:extLst>
          </p:cNvPr>
          <p:cNvSpPr>
            <a:spLocks noGrp="1"/>
          </p:cNvSpPr>
          <p:nvPr>
            <p:ph type="sldNum" sz="quarter" idx="12"/>
          </p:nvPr>
        </p:nvSpPr>
        <p:spPr/>
        <p:txBody>
          <a:bodyPr/>
          <a:lstStyle/>
          <a:p>
            <a:fld id="{0CEF03F3-FA98-4564-A889-A9B57048A973}" type="slidenum">
              <a:rPr lang="en-US" smtClean="0"/>
              <a:t>3</a:t>
            </a:fld>
            <a:endParaRPr lang="en-US" dirty="0"/>
          </a:p>
        </p:txBody>
      </p:sp>
      <p:pic>
        <p:nvPicPr>
          <p:cNvPr id="6" name="Picture 5">
            <a:extLst>
              <a:ext uri="{FF2B5EF4-FFF2-40B4-BE49-F238E27FC236}">
                <a16:creationId xmlns:a16="http://schemas.microsoft.com/office/drawing/2014/main" id="{5C743110-1816-49C6-8E95-D1744F361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5474142" cy="3155318"/>
          </a:xfrm>
          <a:prstGeom prst="rect">
            <a:avLst/>
          </a:prstGeom>
        </p:spPr>
      </p:pic>
      <p:sp>
        <p:nvSpPr>
          <p:cNvPr id="7" name="Rectangle 6">
            <a:extLst>
              <a:ext uri="{FF2B5EF4-FFF2-40B4-BE49-F238E27FC236}">
                <a16:creationId xmlns:a16="http://schemas.microsoft.com/office/drawing/2014/main" id="{C1F1A0DA-CEDA-4E39-91EA-AA209E4844B9}"/>
              </a:ext>
            </a:extLst>
          </p:cNvPr>
          <p:cNvSpPr/>
          <p:nvPr/>
        </p:nvSpPr>
        <p:spPr>
          <a:xfrm>
            <a:off x="6545943" y="1690688"/>
            <a:ext cx="4807857" cy="447788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17909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4EE1-C40F-45F7-B6E0-07292F6942EB}"/>
              </a:ext>
            </a:extLst>
          </p:cNvPr>
          <p:cNvSpPr>
            <a:spLocks noGrp="1"/>
          </p:cNvSpPr>
          <p:nvPr>
            <p:ph type="title"/>
          </p:nvPr>
        </p:nvSpPr>
        <p:spPr/>
        <p:txBody>
          <a:bodyPr/>
          <a:lstStyle/>
          <a:p>
            <a:r>
              <a:rPr lang="vi-VN" dirty="0"/>
              <a:t>Kết luận</a:t>
            </a:r>
          </a:p>
        </p:txBody>
      </p:sp>
      <p:sp>
        <p:nvSpPr>
          <p:cNvPr id="3" name="Content Placeholder 2">
            <a:extLst>
              <a:ext uri="{FF2B5EF4-FFF2-40B4-BE49-F238E27FC236}">
                <a16:creationId xmlns:a16="http://schemas.microsoft.com/office/drawing/2014/main" id="{07E27F4F-3564-4031-A031-C77A60F76C8E}"/>
              </a:ext>
            </a:extLst>
          </p:cNvPr>
          <p:cNvSpPr>
            <a:spLocks noGrp="1"/>
          </p:cNvSpPr>
          <p:nvPr>
            <p:ph sz="half" idx="1"/>
          </p:nvPr>
        </p:nvSpPr>
        <p:spPr>
          <a:ln>
            <a:solidFill>
              <a:schemeClr val="accent1"/>
            </a:solidFill>
          </a:ln>
        </p:spPr>
        <p:txBody>
          <a:bodyPr>
            <a:normAutofit lnSpcReduction="10000"/>
          </a:bodyPr>
          <a:lstStyle/>
          <a:p>
            <a:r>
              <a:rPr lang="vi-VN" sz="1800" dirty="0">
                <a:solidFill>
                  <a:srgbClr val="FF0000"/>
                </a:solidFill>
              </a:rPr>
              <a:t>Khó khăn</a:t>
            </a:r>
          </a:p>
          <a:p>
            <a:r>
              <a:rPr lang="vi-VN" sz="1800" dirty="0"/>
              <a:t>Các thành viên trong nhóm chưa có đủ kiến thức, kinh nghiệm xây dựng một hệ thống học máy.</a:t>
            </a:r>
          </a:p>
          <a:p>
            <a:r>
              <a:rPr lang="vi-VN" sz="1800" dirty="0"/>
              <a:t>Yếu tố thời gian, với thời gian một kì học chỉ vỏn vẹn trong chưa đầy 5 tháng, nhóm phải dành trải cho nhiều bài tập lớn của các môn học khác không cho phép nhóm có đủ thời gian để đầu tư tìm hiểu, tự tay xây dựng và hoàn thiện hết tất cả các pha trong một hệ thống học máy đầy đủ.</a:t>
            </a:r>
          </a:p>
          <a:p>
            <a:endParaRPr lang="vi-VN" sz="1800" dirty="0"/>
          </a:p>
          <a:p>
            <a:endParaRPr lang="vi-VN" sz="1800" dirty="0"/>
          </a:p>
        </p:txBody>
      </p:sp>
      <p:sp>
        <p:nvSpPr>
          <p:cNvPr id="4" name="Content Placeholder 3">
            <a:extLst>
              <a:ext uri="{FF2B5EF4-FFF2-40B4-BE49-F238E27FC236}">
                <a16:creationId xmlns:a16="http://schemas.microsoft.com/office/drawing/2014/main" id="{CCAD9593-3344-49F0-9621-BF9EB367E94B}"/>
              </a:ext>
            </a:extLst>
          </p:cNvPr>
          <p:cNvSpPr>
            <a:spLocks noGrp="1"/>
          </p:cNvSpPr>
          <p:nvPr>
            <p:ph sz="half" idx="2"/>
          </p:nvPr>
        </p:nvSpPr>
        <p:spPr>
          <a:xfrm>
            <a:off x="6172200" y="1825625"/>
            <a:ext cx="5181600" cy="4351338"/>
          </a:xfrm>
          <a:noFill/>
          <a:ln w="28575">
            <a:solidFill>
              <a:schemeClr val="tx1"/>
            </a:solidFill>
          </a:ln>
        </p:spPr>
        <p:txBody>
          <a:bodyPr>
            <a:normAutofit lnSpcReduction="10000"/>
          </a:bodyPr>
          <a:lstStyle/>
          <a:p>
            <a:r>
              <a:rPr lang="vi-VN" sz="1800" dirty="0">
                <a:solidFill>
                  <a:srgbClr val="FF0000"/>
                </a:solidFill>
              </a:rPr>
              <a:t>Hạn chế</a:t>
            </a:r>
          </a:p>
          <a:p>
            <a:r>
              <a:rPr lang="vi-VN" sz="1800" dirty="0"/>
              <a:t>Hệ thống vẫn chưa tự thu thập và tiền xử lý được dữ liệu thực mà vẫn còn phải sử dụng dữ liệu mẫu có sẵn đã qua tiền xử lý từ trước.</a:t>
            </a:r>
          </a:p>
          <a:p>
            <a:r>
              <a:rPr lang="vi-VN" sz="1800" dirty="0"/>
              <a:t>Hệ thống mới chỉ gán nhãn được các kí tự là chữ số viết tay, vẫn chưa gán nhãn được hết tất cả các kí tự viết tay.</a:t>
            </a:r>
          </a:p>
          <a:p>
            <a:r>
              <a:rPr lang="vi-VN" sz="1800" dirty="0">
                <a:solidFill>
                  <a:schemeClr val="accent1"/>
                </a:solidFill>
              </a:rPr>
              <a:t>Hướng phát triển</a:t>
            </a:r>
          </a:p>
          <a:p>
            <a:r>
              <a:rPr lang="vi-VN" sz="1800" dirty="0"/>
              <a:t>Từ hệ thống mà nhóm xây dựng, nhóm có thể từ đó phát triển hệ thống, khắc phục các hạn chế đã nêu trên</a:t>
            </a:r>
          </a:p>
          <a:p>
            <a:r>
              <a:rPr lang="vi-VN" sz="1800" dirty="0"/>
              <a:t>Ngoài ra nhóm sẽ áp dụng các kĩ thuật của Deep Learning (sử dụng mang neuron ConvNet) để cái tiến hệ thống, nâng cao độ chính xác.</a:t>
            </a:r>
          </a:p>
        </p:txBody>
      </p:sp>
      <p:sp>
        <p:nvSpPr>
          <p:cNvPr id="5" name="Footer Placeholder 4">
            <a:extLst>
              <a:ext uri="{FF2B5EF4-FFF2-40B4-BE49-F238E27FC236}">
                <a16:creationId xmlns:a16="http://schemas.microsoft.com/office/drawing/2014/main" id="{50E95A21-C5FF-4151-964D-A6BAB106A260}"/>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B91DFC73-08C7-432A-B7BE-22DA2ACBD15A}"/>
              </a:ext>
            </a:extLst>
          </p:cNvPr>
          <p:cNvSpPr>
            <a:spLocks noGrp="1"/>
          </p:cNvSpPr>
          <p:nvPr>
            <p:ph type="sldNum" sz="quarter" idx="12"/>
          </p:nvPr>
        </p:nvSpPr>
        <p:spPr/>
        <p:txBody>
          <a:bodyPr/>
          <a:lstStyle/>
          <a:p>
            <a:fld id="{0CEF03F3-FA98-4564-A889-A9B57048A973}" type="slidenum">
              <a:rPr lang="en-US" smtClean="0"/>
              <a:t>30</a:t>
            </a:fld>
            <a:endParaRPr lang="en-US"/>
          </a:p>
        </p:txBody>
      </p:sp>
      <p:sp>
        <p:nvSpPr>
          <p:cNvPr id="7" name="Rectangle 6">
            <a:extLst>
              <a:ext uri="{FF2B5EF4-FFF2-40B4-BE49-F238E27FC236}">
                <a16:creationId xmlns:a16="http://schemas.microsoft.com/office/drawing/2014/main" id="{C3763C0D-8FF1-4732-B144-37C1402534F9}"/>
              </a:ext>
            </a:extLst>
          </p:cNvPr>
          <p:cNvSpPr/>
          <p:nvPr/>
        </p:nvSpPr>
        <p:spPr>
          <a:xfrm>
            <a:off x="838200" y="1825625"/>
            <a:ext cx="5181600" cy="435133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Rectangle 7">
            <a:extLst>
              <a:ext uri="{FF2B5EF4-FFF2-40B4-BE49-F238E27FC236}">
                <a16:creationId xmlns:a16="http://schemas.microsoft.com/office/drawing/2014/main" id="{D8C504D8-64DC-4AFF-BD66-9D881378C4FA}"/>
              </a:ext>
            </a:extLst>
          </p:cNvPr>
          <p:cNvSpPr/>
          <p:nvPr/>
        </p:nvSpPr>
        <p:spPr>
          <a:xfrm>
            <a:off x="6172200" y="1825625"/>
            <a:ext cx="5181600" cy="43513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546525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E16EA6C-F9A7-4EED-926C-2DED99BCA39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5" name="Footer Placeholder 4">
            <a:extLst>
              <a:ext uri="{FF2B5EF4-FFF2-40B4-BE49-F238E27FC236}">
                <a16:creationId xmlns:a16="http://schemas.microsoft.com/office/drawing/2014/main" id="{F0F04D5F-C90A-4DD3-8DE6-F4B07052EE3D}"/>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654703AF-7D89-4A26-A2AF-763838BDC683}"/>
              </a:ext>
            </a:extLst>
          </p:cNvPr>
          <p:cNvSpPr>
            <a:spLocks noGrp="1"/>
          </p:cNvSpPr>
          <p:nvPr>
            <p:ph type="sldNum" sz="quarter" idx="12"/>
          </p:nvPr>
        </p:nvSpPr>
        <p:spPr/>
        <p:txBody>
          <a:bodyPr/>
          <a:lstStyle/>
          <a:p>
            <a:fld id="{0CEF03F3-FA98-4564-A889-A9B57048A973}" type="slidenum">
              <a:rPr lang="en-US" smtClean="0"/>
              <a:t>31</a:t>
            </a:fld>
            <a:endParaRPr lang="en-US"/>
          </a:p>
        </p:txBody>
      </p:sp>
    </p:spTree>
    <p:extLst>
      <p:ext uri="{BB962C8B-B14F-4D97-AF65-F5344CB8AC3E}">
        <p14:creationId xmlns:p14="http://schemas.microsoft.com/office/powerpoint/2010/main" val="73437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0206-BA8E-411C-B9ED-7B49552EEFC1}"/>
              </a:ext>
            </a:extLst>
          </p:cNvPr>
          <p:cNvSpPr>
            <a:spLocks noGrp="1"/>
          </p:cNvSpPr>
          <p:nvPr>
            <p:ph type="title"/>
          </p:nvPr>
        </p:nvSpPr>
        <p:spPr/>
        <p:txBody>
          <a:bodyPr/>
          <a:lstStyle/>
          <a:p>
            <a:r>
              <a:rPr lang="vi-VN" dirty="0"/>
              <a:t>Kịch bàn hoạt động</a:t>
            </a:r>
          </a:p>
        </p:txBody>
      </p:sp>
      <p:pic>
        <p:nvPicPr>
          <p:cNvPr id="15" name="Content Placeholder 14">
            <a:extLst>
              <a:ext uri="{FF2B5EF4-FFF2-40B4-BE49-F238E27FC236}">
                <a16:creationId xmlns:a16="http://schemas.microsoft.com/office/drawing/2014/main" id="{65278ADC-102F-4D91-ADA5-3DBA57A6BD9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81600" cy="4128341"/>
          </a:xfrm>
        </p:spPr>
      </p:pic>
      <p:sp>
        <p:nvSpPr>
          <p:cNvPr id="13" name="Content Placeholder 12">
            <a:extLst>
              <a:ext uri="{FF2B5EF4-FFF2-40B4-BE49-F238E27FC236}">
                <a16:creationId xmlns:a16="http://schemas.microsoft.com/office/drawing/2014/main" id="{F8538D52-7E4B-47D8-917E-09C8A6BD278C}"/>
              </a:ext>
            </a:extLst>
          </p:cNvPr>
          <p:cNvSpPr>
            <a:spLocks noGrp="1"/>
          </p:cNvSpPr>
          <p:nvPr>
            <p:ph sz="half" idx="2"/>
          </p:nvPr>
        </p:nvSpPr>
        <p:spPr/>
        <p:txBody>
          <a:bodyPr>
            <a:normAutofit/>
          </a:bodyPr>
          <a:lstStyle/>
          <a:p>
            <a:r>
              <a:rPr lang="vi-VN" sz="1800" dirty="0">
                <a:solidFill>
                  <a:schemeClr val="accent1"/>
                </a:solidFill>
              </a:rPr>
              <a:t>Hệ thống hoạt động theo 3 giai đoạn</a:t>
            </a:r>
          </a:p>
          <a:p>
            <a:r>
              <a:rPr lang="vi-VN" sz="1800" dirty="0"/>
              <a:t>Giai đoạn thu thập dữ liệu: dữ liệu lấy từ tập MNIST là tập các ảnh 28x28 pixel mỗi ảnh chưa một số có giá trị trong đoạn [0,9]. Tập dữ liệu MNIST là tập đã tiền xử lý sẵn. Chia tập MNIST ra thành 3 tập con (training dataset, validation dataset, test dataset).</a:t>
            </a:r>
          </a:p>
          <a:p>
            <a:r>
              <a:rPr lang="vi-VN" sz="1800" dirty="0"/>
              <a:t>Giai đoạn huấn luyện: với dữ liệu từ tập training data ta tiến hành huấn luyện hệ thống. Chi tiết quá trình huấn luyện sẽ được trình bày cụ thể ở các slide tiếp theo.</a:t>
            </a:r>
          </a:p>
          <a:p>
            <a:r>
              <a:rPr lang="vi-VN" sz="1800" dirty="0"/>
              <a:t>Giai đoạn phán đoán: với mỗi ví dụ trong tập thử nghiệm khi được hệ thống xử lý sẽ được gán nhãn theo các nhãn số có gái trị trong đoạn [0,9] tương ứng.</a:t>
            </a:r>
          </a:p>
        </p:txBody>
      </p:sp>
      <p:sp>
        <p:nvSpPr>
          <p:cNvPr id="4" name="Footer Placeholder 3">
            <a:extLst>
              <a:ext uri="{FF2B5EF4-FFF2-40B4-BE49-F238E27FC236}">
                <a16:creationId xmlns:a16="http://schemas.microsoft.com/office/drawing/2014/main" id="{68CB73EB-AAD7-4D31-83B2-65CB64DF0796}"/>
              </a:ext>
            </a:extLst>
          </p:cNvPr>
          <p:cNvSpPr>
            <a:spLocks noGrp="1"/>
          </p:cNvSpPr>
          <p:nvPr>
            <p:ph type="ftr" sz="quarter" idx="11"/>
          </p:nvPr>
        </p:nvSpPr>
        <p:spPr/>
        <p:txBody>
          <a:bodyPr/>
          <a:lstStyle/>
          <a:p>
            <a:r>
              <a:rPr lang="en-US" dirty="0"/>
              <a:t>IT4866</a:t>
            </a:r>
          </a:p>
        </p:txBody>
      </p:sp>
      <p:sp>
        <p:nvSpPr>
          <p:cNvPr id="5" name="Slide Number Placeholder 4">
            <a:extLst>
              <a:ext uri="{FF2B5EF4-FFF2-40B4-BE49-F238E27FC236}">
                <a16:creationId xmlns:a16="http://schemas.microsoft.com/office/drawing/2014/main" id="{2A8149ED-252D-49A6-9F39-BED0E8FA3DA7}"/>
              </a:ext>
            </a:extLst>
          </p:cNvPr>
          <p:cNvSpPr>
            <a:spLocks noGrp="1"/>
          </p:cNvSpPr>
          <p:nvPr>
            <p:ph type="sldNum" sz="quarter" idx="12"/>
          </p:nvPr>
        </p:nvSpPr>
        <p:spPr/>
        <p:txBody>
          <a:bodyPr/>
          <a:lstStyle/>
          <a:p>
            <a:fld id="{0CEF03F3-FA98-4564-A889-A9B57048A973}" type="slidenum">
              <a:rPr lang="en-US" smtClean="0"/>
              <a:t>4</a:t>
            </a:fld>
            <a:endParaRPr lang="en-US"/>
          </a:p>
        </p:txBody>
      </p:sp>
      <p:sp>
        <p:nvSpPr>
          <p:cNvPr id="6" name="Rectangle 5">
            <a:extLst>
              <a:ext uri="{FF2B5EF4-FFF2-40B4-BE49-F238E27FC236}">
                <a16:creationId xmlns:a16="http://schemas.microsoft.com/office/drawing/2014/main" id="{2B69F806-12D2-4F94-8EF5-5144676D968A}"/>
              </a:ext>
            </a:extLst>
          </p:cNvPr>
          <p:cNvSpPr/>
          <p:nvPr/>
        </p:nvSpPr>
        <p:spPr>
          <a:xfrm>
            <a:off x="6172202" y="1825625"/>
            <a:ext cx="5181598" cy="43719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475443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3601D-A987-43C2-B9D6-2D5B4F3B21FF}"/>
              </a:ext>
            </a:extLst>
          </p:cNvPr>
          <p:cNvSpPr>
            <a:spLocks noGrp="1"/>
          </p:cNvSpPr>
          <p:nvPr>
            <p:ph type="title"/>
          </p:nvPr>
        </p:nvSpPr>
        <p:spPr/>
        <p:txBody>
          <a:bodyPr/>
          <a:lstStyle/>
          <a:p>
            <a:r>
              <a:rPr lang="vi-VN" dirty="0"/>
              <a:t>Giải thuật</a:t>
            </a:r>
          </a:p>
        </p:txBody>
      </p:sp>
      <p:sp>
        <p:nvSpPr>
          <p:cNvPr id="4" name="Content Placeholder 3">
            <a:extLst>
              <a:ext uri="{FF2B5EF4-FFF2-40B4-BE49-F238E27FC236}">
                <a16:creationId xmlns:a16="http://schemas.microsoft.com/office/drawing/2014/main" id="{FF871308-8820-4981-B625-D316ED4232E1}"/>
              </a:ext>
            </a:extLst>
          </p:cNvPr>
          <p:cNvSpPr>
            <a:spLocks noGrp="1"/>
          </p:cNvSpPr>
          <p:nvPr>
            <p:ph sz="half" idx="2"/>
          </p:nvPr>
        </p:nvSpPr>
        <p:spPr/>
        <p:txBody>
          <a:bodyPr>
            <a:normAutofit/>
          </a:bodyPr>
          <a:lstStyle/>
          <a:p>
            <a:r>
              <a:rPr lang="vi-VN" sz="1800" dirty="0"/>
              <a:t>Neuron là đơn vị cơ bản cấu tạo nên hệ thống thần kinh và là một phần qua trong của bộ não người.</a:t>
            </a:r>
          </a:p>
          <a:p>
            <a:r>
              <a:rPr lang="vi-VN" sz="1800" dirty="0"/>
              <a:t>Cấu tạo của mỗi neuron gồm: một thân chứa nhân, các sợi nhánh, sợi trục.</a:t>
            </a:r>
          </a:p>
          <a:p>
            <a:r>
              <a:rPr lang="vi-VN" sz="1800" dirty="0"/>
              <a:t>Bản thân quá trình học của hệ thần kinh là quá trình điều chỉnh kết nối giữa các neuron thần kinh thông qua các trải nghiệm, một số phản ứng được tăng cường và một số khác bị giảm xuống.</a:t>
            </a:r>
          </a:p>
        </p:txBody>
      </p:sp>
      <p:sp>
        <p:nvSpPr>
          <p:cNvPr id="5" name="Footer Placeholder 4">
            <a:extLst>
              <a:ext uri="{FF2B5EF4-FFF2-40B4-BE49-F238E27FC236}">
                <a16:creationId xmlns:a16="http://schemas.microsoft.com/office/drawing/2014/main" id="{3431ADA6-FE83-436E-AECB-3572B08C89B9}"/>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ACCE2FB2-09E0-4362-935C-106DF4D6420B}"/>
              </a:ext>
            </a:extLst>
          </p:cNvPr>
          <p:cNvSpPr>
            <a:spLocks noGrp="1"/>
          </p:cNvSpPr>
          <p:nvPr>
            <p:ph type="sldNum" sz="quarter" idx="12"/>
          </p:nvPr>
        </p:nvSpPr>
        <p:spPr/>
        <p:txBody>
          <a:bodyPr/>
          <a:lstStyle/>
          <a:p>
            <a:fld id="{0CEF03F3-FA98-4564-A889-A9B57048A973}" type="slidenum">
              <a:rPr lang="en-US" smtClean="0"/>
              <a:t>5</a:t>
            </a:fld>
            <a:endParaRPr lang="en-US"/>
          </a:p>
        </p:txBody>
      </p:sp>
      <p:pic>
        <p:nvPicPr>
          <p:cNvPr id="7" name="Content Placeholder 6">
            <a:extLst>
              <a:ext uri="{FF2B5EF4-FFF2-40B4-BE49-F238E27FC236}">
                <a16:creationId xmlns:a16="http://schemas.microsoft.com/office/drawing/2014/main" id="{02BE6D8A-233C-43D0-9FD2-014DD1FD47A3}"/>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181600" cy="4351337"/>
          </a:xfrm>
          <a:prstGeom prst="rect">
            <a:avLst/>
          </a:prstGeom>
          <a:noFill/>
          <a:ln>
            <a:noFill/>
          </a:ln>
        </p:spPr>
      </p:pic>
      <p:sp>
        <p:nvSpPr>
          <p:cNvPr id="3" name="Rectangle 2">
            <a:extLst>
              <a:ext uri="{FF2B5EF4-FFF2-40B4-BE49-F238E27FC236}">
                <a16:creationId xmlns:a16="http://schemas.microsoft.com/office/drawing/2014/main" id="{7B7ADA48-AAD4-436F-AC7E-8702A0941DDC}"/>
              </a:ext>
            </a:extLst>
          </p:cNvPr>
          <p:cNvSpPr/>
          <p:nvPr/>
        </p:nvSpPr>
        <p:spPr>
          <a:xfrm>
            <a:off x="6172202" y="1825625"/>
            <a:ext cx="5181598" cy="435133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41034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9422-0A60-425D-988D-7648CA7221B0}"/>
              </a:ext>
            </a:extLst>
          </p:cNvPr>
          <p:cNvSpPr>
            <a:spLocks noGrp="1"/>
          </p:cNvSpPr>
          <p:nvPr>
            <p:ph type="title"/>
          </p:nvPr>
        </p:nvSpPr>
        <p:spPr/>
        <p:txBody>
          <a:bodyPr/>
          <a:lstStyle/>
          <a:p>
            <a:r>
              <a:rPr lang="vi-VN" dirty="0"/>
              <a:t>Giải thuật</a:t>
            </a:r>
          </a:p>
        </p:txBody>
      </p:sp>
      <p:pic>
        <p:nvPicPr>
          <p:cNvPr id="8" name="Content Placeholder 7">
            <a:extLst>
              <a:ext uri="{FF2B5EF4-FFF2-40B4-BE49-F238E27FC236}">
                <a16:creationId xmlns:a16="http://schemas.microsoft.com/office/drawing/2014/main" id="{BA425F18-2912-48C0-BE23-CC291004F1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81600" cy="4351338"/>
          </a:xfrm>
        </p:spPr>
      </p:pic>
      <p:sp>
        <p:nvSpPr>
          <p:cNvPr id="4" name="Content Placeholder 3">
            <a:extLst>
              <a:ext uri="{FF2B5EF4-FFF2-40B4-BE49-F238E27FC236}">
                <a16:creationId xmlns:a16="http://schemas.microsoft.com/office/drawing/2014/main" id="{9EC42830-EDFF-49A0-9D7A-D4F2F268796B}"/>
              </a:ext>
            </a:extLst>
          </p:cNvPr>
          <p:cNvSpPr>
            <a:spLocks noGrp="1"/>
          </p:cNvSpPr>
          <p:nvPr>
            <p:ph sz="half" idx="2"/>
          </p:nvPr>
        </p:nvSpPr>
        <p:spPr/>
        <p:txBody>
          <a:bodyPr>
            <a:normAutofit/>
          </a:bodyPr>
          <a:lstStyle/>
          <a:p>
            <a:r>
              <a:rPr lang="vi-VN" sz="1800" dirty="0"/>
              <a:t>Tương tự, một neuron nhân tạo cũng là một đơn vị cơ bản cấu tạo lên mạng neuron. Một neoron nhân tạo  nhận đầu vào là các x1, x2,.. Và sử dụng một hàm kích hoạt (phổ biến sigmoid, tanh) để tính toán đưa ra một kết quả đầu ra duy nhất.</a:t>
            </a:r>
          </a:p>
          <a:p>
            <a:r>
              <a:rPr lang="vi-VN" sz="1800" dirty="0"/>
              <a:t>Quá trình học của mạng neuron nhân tạo có nét tương đồng đối với neuron thần kinh. Đó là quá trình điều chỉnh các trọng số </a:t>
            </a:r>
            <a:r>
              <a:rPr lang="vi-VN" sz="1800" b="1" dirty="0"/>
              <a:t>w</a:t>
            </a:r>
            <a:r>
              <a:rPr lang="vi-VN" sz="1800" dirty="0"/>
              <a:t>(weight) và </a:t>
            </a:r>
            <a:r>
              <a:rPr lang="vi-VN" sz="1800" b="1" dirty="0"/>
              <a:t>b</a:t>
            </a:r>
            <a:r>
              <a:rPr lang="vi-VN" sz="1800" dirty="0"/>
              <a:t>(bias), để đưa ra kết quả đầu ra phù hợp.</a:t>
            </a:r>
          </a:p>
        </p:txBody>
      </p:sp>
      <p:sp>
        <p:nvSpPr>
          <p:cNvPr id="5" name="Footer Placeholder 4">
            <a:extLst>
              <a:ext uri="{FF2B5EF4-FFF2-40B4-BE49-F238E27FC236}">
                <a16:creationId xmlns:a16="http://schemas.microsoft.com/office/drawing/2014/main" id="{77A35BB2-023F-46C0-867D-0ACEB0AD3B7C}"/>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99B609C2-27D5-4247-A814-78B462DA5381}"/>
              </a:ext>
            </a:extLst>
          </p:cNvPr>
          <p:cNvSpPr>
            <a:spLocks noGrp="1"/>
          </p:cNvSpPr>
          <p:nvPr>
            <p:ph type="sldNum" sz="quarter" idx="12"/>
          </p:nvPr>
        </p:nvSpPr>
        <p:spPr/>
        <p:txBody>
          <a:bodyPr/>
          <a:lstStyle/>
          <a:p>
            <a:fld id="{0CEF03F3-FA98-4564-A889-A9B57048A973}" type="slidenum">
              <a:rPr lang="en-US" smtClean="0"/>
              <a:t>6</a:t>
            </a:fld>
            <a:endParaRPr lang="en-US"/>
          </a:p>
        </p:txBody>
      </p:sp>
      <p:sp>
        <p:nvSpPr>
          <p:cNvPr id="3" name="Rectangle 2">
            <a:extLst>
              <a:ext uri="{FF2B5EF4-FFF2-40B4-BE49-F238E27FC236}">
                <a16:creationId xmlns:a16="http://schemas.microsoft.com/office/drawing/2014/main" id="{53865CCB-4530-4BCC-998F-642B18F41699}"/>
              </a:ext>
            </a:extLst>
          </p:cNvPr>
          <p:cNvSpPr/>
          <p:nvPr/>
        </p:nvSpPr>
        <p:spPr>
          <a:xfrm>
            <a:off x="6172202" y="1825625"/>
            <a:ext cx="5181598" cy="435133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48005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0F65-2B86-4D5B-B1A1-1CB63CD9F098}"/>
              </a:ext>
            </a:extLst>
          </p:cNvPr>
          <p:cNvSpPr>
            <a:spLocks noGrp="1"/>
          </p:cNvSpPr>
          <p:nvPr>
            <p:ph type="title"/>
          </p:nvPr>
        </p:nvSpPr>
        <p:spPr/>
        <p:txBody>
          <a:bodyPr/>
          <a:lstStyle/>
          <a:p>
            <a:r>
              <a:rPr lang="vi-VN" dirty="0"/>
              <a:t>Giải thuật</a:t>
            </a:r>
          </a:p>
        </p:txBody>
      </p:sp>
      <p:sp>
        <p:nvSpPr>
          <p:cNvPr id="4" name="Content Placeholder 3">
            <a:extLst>
              <a:ext uri="{FF2B5EF4-FFF2-40B4-BE49-F238E27FC236}">
                <a16:creationId xmlns:a16="http://schemas.microsoft.com/office/drawing/2014/main" id="{E40FA34B-F78B-4963-84E1-F7F208703BD9}"/>
              </a:ext>
            </a:extLst>
          </p:cNvPr>
          <p:cNvSpPr>
            <a:spLocks noGrp="1"/>
          </p:cNvSpPr>
          <p:nvPr>
            <p:ph sz="half" idx="2"/>
          </p:nvPr>
        </p:nvSpPr>
        <p:spPr/>
        <p:txBody>
          <a:bodyPr>
            <a:normAutofit/>
          </a:bodyPr>
          <a:lstStyle/>
          <a:p>
            <a:r>
              <a:rPr lang="vi-VN" sz="1800" dirty="0">
                <a:solidFill>
                  <a:schemeClr val="accent1"/>
                </a:solidFill>
              </a:rPr>
              <a:t>Kiến trúc của một mạng neuron</a:t>
            </a:r>
            <a:r>
              <a:rPr lang="vi-VN" sz="1800" dirty="0"/>
              <a:t>: mạng neuron thương được chia thành 3 loại lớp.</a:t>
            </a:r>
          </a:p>
          <a:p>
            <a:r>
              <a:rPr lang="vi-VN" sz="1800" dirty="0"/>
              <a:t>Lớp đầu vào (input layer): là lớp đầu tiên của hệ thống, chứa các gia trị thông tin đầu vào. Số lượng neuron bằng với số lượng các thông số của dữ liệu đưa vào.</a:t>
            </a:r>
          </a:p>
          <a:p>
            <a:r>
              <a:rPr lang="vi-VN" sz="1800" dirty="0"/>
              <a:t>Lớp ẩn (Hiddent layer): nằm giữa lớp đầu vào và lớp đầu ra. Số lượng lớp này là tùy chọn, càng nhiều neuron trong lớp ẩn thì mô hình sẽ có năng lực càng cao, tuy nhiên sẽ làm tăng lên khối lượng tính toán.</a:t>
            </a:r>
          </a:p>
          <a:p>
            <a:r>
              <a:rPr lang="vi-VN" sz="1800" dirty="0"/>
              <a:t>Lớp đầu ra (output layer): dùng thông tin từ lớp ẩn để đưa ra kết luận cuối cùng. Số neuron đầu ra sẽ được lựa chọn theo số nhãn lớp cần phân loại.</a:t>
            </a:r>
          </a:p>
        </p:txBody>
      </p:sp>
      <p:sp>
        <p:nvSpPr>
          <p:cNvPr id="5" name="Footer Placeholder 4">
            <a:extLst>
              <a:ext uri="{FF2B5EF4-FFF2-40B4-BE49-F238E27FC236}">
                <a16:creationId xmlns:a16="http://schemas.microsoft.com/office/drawing/2014/main" id="{3C15E4A4-7071-42C6-A28C-4A46F1496F8E}"/>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9BF36CC0-2439-4C13-874B-AB48F332B234}"/>
              </a:ext>
            </a:extLst>
          </p:cNvPr>
          <p:cNvSpPr>
            <a:spLocks noGrp="1"/>
          </p:cNvSpPr>
          <p:nvPr>
            <p:ph type="sldNum" sz="quarter" idx="12"/>
          </p:nvPr>
        </p:nvSpPr>
        <p:spPr/>
        <p:txBody>
          <a:bodyPr/>
          <a:lstStyle/>
          <a:p>
            <a:fld id="{0CEF03F3-FA98-4564-A889-A9B57048A973}" type="slidenum">
              <a:rPr lang="en-US" smtClean="0"/>
              <a:t>7</a:t>
            </a:fld>
            <a:endParaRPr lang="en-US" dirty="0"/>
          </a:p>
        </p:txBody>
      </p:sp>
      <p:pic>
        <p:nvPicPr>
          <p:cNvPr id="7" name="Content Placeholder 6">
            <a:extLst>
              <a:ext uri="{FF2B5EF4-FFF2-40B4-BE49-F238E27FC236}">
                <a16:creationId xmlns:a16="http://schemas.microsoft.com/office/drawing/2014/main" id="{DF51C8F1-4A1A-40BF-986F-61A07C0F8E61}"/>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95362" y="1825625"/>
            <a:ext cx="4867275" cy="3842544"/>
          </a:xfrm>
          <a:prstGeom prst="rect">
            <a:avLst/>
          </a:prstGeom>
          <a:noFill/>
          <a:ln>
            <a:noFill/>
          </a:ln>
        </p:spPr>
      </p:pic>
      <p:sp>
        <p:nvSpPr>
          <p:cNvPr id="3" name="Rectangle 2">
            <a:extLst>
              <a:ext uri="{FF2B5EF4-FFF2-40B4-BE49-F238E27FC236}">
                <a16:creationId xmlns:a16="http://schemas.microsoft.com/office/drawing/2014/main" id="{98142D99-8FE4-43D0-8274-A9BAEB509904}"/>
              </a:ext>
            </a:extLst>
          </p:cNvPr>
          <p:cNvSpPr/>
          <p:nvPr/>
        </p:nvSpPr>
        <p:spPr>
          <a:xfrm>
            <a:off x="6096000" y="1825625"/>
            <a:ext cx="5257800" cy="435746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408982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0922-7D0C-4010-8444-0CF6BDB892CE}"/>
              </a:ext>
            </a:extLst>
          </p:cNvPr>
          <p:cNvSpPr>
            <a:spLocks noGrp="1"/>
          </p:cNvSpPr>
          <p:nvPr>
            <p:ph type="title"/>
          </p:nvPr>
        </p:nvSpPr>
        <p:spPr/>
        <p:txBody>
          <a:bodyPr/>
          <a:lstStyle/>
          <a:p>
            <a:r>
              <a:rPr lang="en-US" dirty="0" err="1"/>
              <a:t>Giải</a:t>
            </a:r>
            <a:r>
              <a:rPr lang="en-US" dirty="0"/>
              <a:t> </a:t>
            </a:r>
            <a:r>
              <a:rPr lang="en-US" dirty="0" err="1"/>
              <a:t>thuật</a:t>
            </a:r>
            <a:endParaRPr lang="vi-VN" dirty="0"/>
          </a:p>
        </p:txBody>
      </p:sp>
      <p:pic>
        <p:nvPicPr>
          <p:cNvPr id="7" name="Content Placeholder 6">
            <a:extLst>
              <a:ext uri="{FF2B5EF4-FFF2-40B4-BE49-F238E27FC236}">
                <a16:creationId xmlns:a16="http://schemas.microsoft.com/office/drawing/2014/main" id="{DC2C9A64-7BB6-46D0-9DBA-AC9F75C37724}"/>
              </a:ext>
            </a:extLst>
          </p:cNvPr>
          <p:cNvPicPr>
            <a:picLocks noGrp="1" noChangeAspect="1"/>
          </p:cNvPicPr>
          <p:nvPr>
            <p:ph sz="half" idx="1"/>
          </p:nvPr>
        </p:nvPicPr>
        <p:blipFill>
          <a:blip r:embed="rId2"/>
          <a:stretch>
            <a:fillRect/>
          </a:stretch>
        </p:blipFill>
        <p:spPr>
          <a:xfrm>
            <a:off x="838200" y="1825625"/>
            <a:ext cx="5181600" cy="3799884"/>
          </a:xfrm>
          <a:prstGeom prst="rect">
            <a:avLst/>
          </a:prstGeom>
        </p:spPr>
      </p:pic>
      <p:sp>
        <p:nvSpPr>
          <p:cNvPr id="4" name="Content Placeholder 3">
            <a:extLst>
              <a:ext uri="{FF2B5EF4-FFF2-40B4-BE49-F238E27FC236}">
                <a16:creationId xmlns:a16="http://schemas.microsoft.com/office/drawing/2014/main" id="{CE4C9637-5D58-4596-867D-E8064F70655C}"/>
              </a:ext>
            </a:extLst>
          </p:cNvPr>
          <p:cNvSpPr>
            <a:spLocks noGrp="1"/>
          </p:cNvSpPr>
          <p:nvPr>
            <p:ph sz="half" idx="2"/>
          </p:nvPr>
        </p:nvSpPr>
        <p:spPr>
          <a:xfrm>
            <a:off x="6172200" y="1364343"/>
            <a:ext cx="5181600" cy="4812620"/>
          </a:xfrm>
        </p:spPr>
        <p:txBody>
          <a:bodyPr>
            <a:normAutofit/>
          </a:bodyPr>
          <a:lstStyle/>
          <a:p>
            <a:r>
              <a:rPr lang="en-US" sz="1800" dirty="0">
                <a:solidFill>
                  <a:schemeClr val="accent1"/>
                </a:solidFill>
                <a:latin typeface="Arial" panose="020B0604020202020204" pitchFamily="34" charset="0"/>
                <a:cs typeface="Arial" panose="020B0604020202020204" pitchFamily="34" charset="0"/>
              </a:rPr>
              <a:t>Lan </a:t>
            </a:r>
            <a:r>
              <a:rPr lang="en-US" sz="1800" dirty="0" err="1">
                <a:solidFill>
                  <a:schemeClr val="accent1"/>
                </a:solidFill>
                <a:latin typeface="Arial" panose="020B0604020202020204" pitchFamily="34" charset="0"/>
                <a:cs typeface="Arial" panose="020B0604020202020204" pitchFamily="34" charset="0"/>
              </a:rPr>
              <a:t>truyền</a:t>
            </a:r>
            <a:r>
              <a:rPr lang="en-US" sz="1800" dirty="0">
                <a:solidFill>
                  <a:schemeClr val="accent1"/>
                </a:solidFill>
                <a:latin typeface="Arial" panose="020B0604020202020204" pitchFamily="34" charset="0"/>
                <a:cs typeface="Arial" panose="020B0604020202020204" pitchFamily="34" charset="0"/>
              </a:rPr>
              <a:t> </a:t>
            </a:r>
            <a:r>
              <a:rPr lang="en-US" sz="1800" dirty="0" err="1">
                <a:solidFill>
                  <a:schemeClr val="accent1"/>
                </a:solidFill>
                <a:latin typeface="Arial" panose="020B0604020202020204" pitchFamily="34" charset="0"/>
                <a:cs typeface="Arial" panose="020B0604020202020204" pitchFamily="34" charset="0"/>
              </a:rPr>
              <a:t>xuôi</a:t>
            </a:r>
            <a:r>
              <a:rPr lang="en-US" sz="1800" dirty="0">
                <a:solidFill>
                  <a:schemeClr val="accent1"/>
                </a:solidFill>
                <a:latin typeface="Arial" panose="020B0604020202020204" pitchFamily="34" charset="0"/>
                <a:cs typeface="Arial" panose="020B0604020202020204" pitchFamily="34" charset="0"/>
              </a:rPr>
              <a:t> (feed forward)</a:t>
            </a:r>
          </a:p>
          <a:p>
            <a:r>
              <a:rPr lang="en-US" sz="1800" dirty="0" err="1">
                <a:latin typeface="Arial" panose="020B0604020202020204" pitchFamily="34" charset="0"/>
                <a:cs typeface="Arial" panose="020B0604020202020204" pitchFamily="34" charset="0"/>
              </a:rPr>
              <a:t>Đây</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là</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giải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thuật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đợn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giản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nhất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của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mạng</a:t>
            </a:r>
            <a:r>
              <a:rPr lang="en-US" sz="1800" dirty="0">
                <a:latin typeface="Arial" panose="020B0604020202020204" pitchFamily="34" charset="0"/>
                <a:cs typeface="Arial" panose="020B0604020202020204" pitchFamily="34" charset="0"/>
              </a:rPr>
              <a:t> neuron</a:t>
            </a:r>
            <a:r>
              <a:rPr lang="en-US" sz="1800" dirty="0"/>
              <a:t>. </a:t>
            </a:r>
            <a:r>
              <a:rPr lang="en-US" sz="1800" dirty="0" err="1"/>
              <a:t>Thông</a:t>
            </a:r>
            <a:r>
              <a:rPr lang="en-US" sz="1800" dirty="0"/>
              <a:t> tin đ</a:t>
            </a:r>
            <a:r>
              <a:rPr lang="vi-VN" sz="1800" dirty="0"/>
              <a:t>ược lan truyền từ lớp đầu vào, đi qua lớp ẩn và lan truyền tới đầu ra, theo chỉ một chiều và không có chu trình hoặc vòng lặp trong mạng.</a:t>
            </a:r>
          </a:p>
          <a:p>
            <a:pPr marL="0" indent="0">
              <a:buNone/>
            </a:pPr>
            <a:r>
              <a:rPr lang="vi-VN" sz="1800" i="1" dirty="0"/>
              <a:t>                     a</a:t>
            </a:r>
            <a:r>
              <a:rPr lang="vi-VN" sz="1800" i="1" baseline="-25000" dirty="0"/>
              <a:t>i</a:t>
            </a:r>
            <a:r>
              <a:rPr lang="vi-VN" sz="1800" i="1" dirty="0"/>
              <a:t> = activation(</a:t>
            </a:r>
            <a:r>
              <a:rPr lang="el-GR" sz="2500" i="1" dirty="0"/>
              <a:t>Σ</a:t>
            </a:r>
            <a:r>
              <a:rPr lang="vi-VN" sz="1800" i="1" dirty="0"/>
              <a:t>w</a:t>
            </a:r>
            <a:r>
              <a:rPr lang="vi-VN" sz="1800" i="1" baseline="-25000" dirty="0"/>
              <a:t>i</a:t>
            </a:r>
            <a:r>
              <a:rPr lang="vi-VN" sz="1800" i="1" dirty="0"/>
              <a:t>x</a:t>
            </a:r>
            <a:r>
              <a:rPr lang="vi-VN" sz="1800" i="1" baseline="-25000" dirty="0"/>
              <a:t>i </a:t>
            </a:r>
            <a:r>
              <a:rPr lang="vi-VN" sz="1800" i="1" dirty="0"/>
              <a:t>+ b)</a:t>
            </a:r>
          </a:p>
          <a:p>
            <a:r>
              <a:rPr lang="vi-VN" sz="1800" dirty="0"/>
              <a:t>Gắn liền với quá trình lan truyền xuôi là hàm kích hoạt (activation function), đối với mỗi neuron trên mỗi tầng cụ thể sẽ nhận dữ liệu đầu vào từ đầu ra của tất cả các neuron ở tầng ngay trước nó và thông qua hàm kích hoạt để tính toán đầu ra cho các neuron tầng tiếp theo. Quá trình này cứ tiếp diễn cho tới khi lan truyền tới tầng đầu ra. Neuron tầng đầu ra cũng sử dụng hàm kích hoạt để đưa ra kết quả cuối cùng.</a:t>
            </a:r>
          </a:p>
        </p:txBody>
      </p:sp>
      <p:sp>
        <p:nvSpPr>
          <p:cNvPr id="5" name="Footer Placeholder 4">
            <a:extLst>
              <a:ext uri="{FF2B5EF4-FFF2-40B4-BE49-F238E27FC236}">
                <a16:creationId xmlns:a16="http://schemas.microsoft.com/office/drawing/2014/main" id="{2919D4B7-058A-4BCE-87A9-F5F19CFF9FA0}"/>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E91B0923-ADAE-455D-8A9B-F3701D292741}"/>
              </a:ext>
            </a:extLst>
          </p:cNvPr>
          <p:cNvSpPr>
            <a:spLocks noGrp="1"/>
          </p:cNvSpPr>
          <p:nvPr>
            <p:ph type="sldNum" sz="quarter" idx="12"/>
          </p:nvPr>
        </p:nvSpPr>
        <p:spPr/>
        <p:txBody>
          <a:bodyPr/>
          <a:lstStyle/>
          <a:p>
            <a:fld id="{0CEF03F3-FA98-4564-A889-A9B57048A973}" type="slidenum">
              <a:rPr lang="en-US" smtClean="0"/>
              <a:t>8</a:t>
            </a:fld>
            <a:endParaRPr lang="en-US"/>
          </a:p>
        </p:txBody>
      </p:sp>
      <p:sp>
        <p:nvSpPr>
          <p:cNvPr id="3" name="Rectangle 2">
            <a:extLst>
              <a:ext uri="{FF2B5EF4-FFF2-40B4-BE49-F238E27FC236}">
                <a16:creationId xmlns:a16="http://schemas.microsoft.com/office/drawing/2014/main" id="{D016DBFC-2134-481E-9E01-7442AAC8A93F}"/>
              </a:ext>
            </a:extLst>
          </p:cNvPr>
          <p:cNvSpPr/>
          <p:nvPr/>
        </p:nvSpPr>
        <p:spPr>
          <a:xfrm>
            <a:off x="6172202" y="1320800"/>
            <a:ext cx="5181598" cy="484777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264401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7920-F45B-45AC-B57D-3DE78CE5E983}"/>
              </a:ext>
            </a:extLst>
          </p:cNvPr>
          <p:cNvSpPr>
            <a:spLocks noGrp="1"/>
          </p:cNvSpPr>
          <p:nvPr>
            <p:ph type="title"/>
          </p:nvPr>
        </p:nvSpPr>
        <p:spPr/>
        <p:txBody>
          <a:bodyPr/>
          <a:lstStyle/>
          <a:p>
            <a:r>
              <a:rPr lang="vi-VN" dirty="0"/>
              <a:t>Giải thuật</a:t>
            </a:r>
          </a:p>
        </p:txBody>
      </p:sp>
      <p:pic>
        <p:nvPicPr>
          <p:cNvPr id="8" name="Content Placeholder 7">
            <a:extLst>
              <a:ext uri="{FF2B5EF4-FFF2-40B4-BE49-F238E27FC236}">
                <a16:creationId xmlns:a16="http://schemas.microsoft.com/office/drawing/2014/main" id="{CC8E84D3-2565-49E8-99AA-84235B22E6C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4"/>
            <a:ext cx="5181600" cy="4351338"/>
          </a:xfrm>
        </p:spPr>
      </p:pic>
      <p:sp>
        <p:nvSpPr>
          <p:cNvPr id="4" name="Content Placeholder 3">
            <a:extLst>
              <a:ext uri="{FF2B5EF4-FFF2-40B4-BE49-F238E27FC236}">
                <a16:creationId xmlns:a16="http://schemas.microsoft.com/office/drawing/2014/main" id="{323CD69F-1EF3-4785-96B3-ED8D3F9ABC10}"/>
              </a:ext>
            </a:extLst>
          </p:cNvPr>
          <p:cNvSpPr>
            <a:spLocks noGrp="1"/>
          </p:cNvSpPr>
          <p:nvPr>
            <p:ph sz="half" idx="2"/>
          </p:nvPr>
        </p:nvSpPr>
        <p:spPr/>
        <p:txBody>
          <a:bodyPr>
            <a:normAutofit/>
          </a:bodyPr>
          <a:lstStyle/>
          <a:p>
            <a:r>
              <a:rPr lang="vi-VN" sz="1800" dirty="0">
                <a:solidFill>
                  <a:schemeClr val="accent1"/>
                </a:solidFill>
              </a:rPr>
              <a:t>Gradient Descent</a:t>
            </a:r>
          </a:p>
          <a:p>
            <a:r>
              <a:rPr lang="vi-VN" sz="1800" dirty="0"/>
              <a:t>Để học được các trọng số </a:t>
            </a:r>
            <a:r>
              <a:rPr lang="vi-VN" sz="1800" b="1" dirty="0"/>
              <a:t>w</a:t>
            </a:r>
            <a:r>
              <a:rPr lang="vi-VN" sz="1800" dirty="0"/>
              <a:t>(weight) và </a:t>
            </a:r>
            <a:r>
              <a:rPr lang="vi-VN" sz="1800" b="1" dirty="0"/>
              <a:t>b</a:t>
            </a:r>
            <a:r>
              <a:rPr lang="vi-VN" sz="1800" dirty="0"/>
              <a:t>(bias) giúp cho mạng neuron có thể phán đoán kết quả tương lai tốt nhất tức là sai số đầu ra phải nhỏ nhất cho mỗi quan sát. Tiêu chuẩn thường dùng là hàm lỗi (</a:t>
            </a:r>
            <a:r>
              <a:rPr lang="vi-VN" sz="1800" b="1" dirty="0"/>
              <a:t>loss function</a:t>
            </a:r>
            <a:r>
              <a:rPr lang="vi-VN" sz="1800" dirty="0"/>
              <a:t>). Hàm lỗi sẽ dùng để so sánh sai số giữa kết quả đầu ra và kết quả thực sự của mỗi ví dụ học. </a:t>
            </a:r>
          </a:p>
          <a:p>
            <a:r>
              <a:rPr lang="vi-VN" sz="1800" dirty="0"/>
              <a:t>Hàm lỗi thường được sử dụng là hàm </a:t>
            </a:r>
            <a:r>
              <a:rPr lang="vi-VN" sz="1800" b="1" dirty="0"/>
              <a:t>Quadratic loss function.</a:t>
            </a:r>
          </a:p>
          <a:p>
            <a:endParaRPr lang="vi-VN" sz="1800" b="1" dirty="0"/>
          </a:p>
        </p:txBody>
      </p:sp>
      <p:sp>
        <p:nvSpPr>
          <p:cNvPr id="5" name="Footer Placeholder 4">
            <a:extLst>
              <a:ext uri="{FF2B5EF4-FFF2-40B4-BE49-F238E27FC236}">
                <a16:creationId xmlns:a16="http://schemas.microsoft.com/office/drawing/2014/main" id="{AEEE0AA8-B2E9-470D-91FD-C93C7376D257}"/>
              </a:ext>
            </a:extLst>
          </p:cNvPr>
          <p:cNvSpPr>
            <a:spLocks noGrp="1"/>
          </p:cNvSpPr>
          <p:nvPr>
            <p:ph type="ftr" sz="quarter" idx="11"/>
          </p:nvPr>
        </p:nvSpPr>
        <p:spPr/>
        <p:txBody>
          <a:bodyPr/>
          <a:lstStyle/>
          <a:p>
            <a:r>
              <a:rPr lang="en-US" dirty="0"/>
              <a:t>IT4866</a:t>
            </a:r>
          </a:p>
        </p:txBody>
      </p:sp>
      <p:sp>
        <p:nvSpPr>
          <p:cNvPr id="6" name="Slide Number Placeholder 5">
            <a:extLst>
              <a:ext uri="{FF2B5EF4-FFF2-40B4-BE49-F238E27FC236}">
                <a16:creationId xmlns:a16="http://schemas.microsoft.com/office/drawing/2014/main" id="{8C7DB575-7FE2-4857-8B8A-A2E2740A004B}"/>
              </a:ext>
            </a:extLst>
          </p:cNvPr>
          <p:cNvSpPr>
            <a:spLocks noGrp="1"/>
          </p:cNvSpPr>
          <p:nvPr>
            <p:ph type="sldNum" sz="quarter" idx="12"/>
          </p:nvPr>
        </p:nvSpPr>
        <p:spPr/>
        <p:txBody>
          <a:bodyPr/>
          <a:lstStyle/>
          <a:p>
            <a:fld id="{0CEF03F3-FA98-4564-A889-A9B57048A973}" type="slidenum">
              <a:rPr lang="en-US" smtClean="0"/>
              <a:t>9</a:t>
            </a:fld>
            <a:endParaRPr lang="en-US"/>
          </a:p>
        </p:txBody>
      </p:sp>
      <p:pic>
        <p:nvPicPr>
          <p:cNvPr id="9" name="Picture 8">
            <a:extLst>
              <a:ext uri="{FF2B5EF4-FFF2-40B4-BE49-F238E27FC236}">
                <a16:creationId xmlns:a16="http://schemas.microsoft.com/office/drawing/2014/main" id="{7300F107-03C1-43A1-80E3-DED9C5B8093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02500" y="4852987"/>
            <a:ext cx="2920999" cy="1323975"/>
          </a:xfrm>
          <a:prstGeom prst="rect">
            <a:avLst/>
          </a:prstGeom>
          <a:noFill/>
          <a:ln>
            <a:noFill/>
          </a:ln>
        </p:spPr>
      </p:pic>
      <p:sp>
        <p:nvSpPr>
          <p:cNvPr id="3" name="Rectangle 2">
            <a:extLst>
              <a:ext uri="{FF2B5EF4-FFF2-40B4-BE49-F238E27FC236}">
                <a16:creationId xmlns:a16="http://schemas.microsoft.com/office/drawing/2014/main" id="{A5ED9253-1E43-4500-9AA3-EF2650770EED}"/>
              </a:ext>
            </a:extLst>
          </p:cNvPr>
          <p:cNvSpPr/>
          <p:nvPr/>
        </p:nvSpPr>
        <p:spPr>
          <a:xfrm>
            <a:off x="6172202" y="1825624"/>
            <a:ext cx="5181598" cy="435133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737369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4086</TotalTime>
  <Words>3517</Words>
  <Application>Microsoft Office PowerPoint</Application>
  <PresentationFormat>Widescreen</PresentationFormat>
  <Paragraphs>226</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Bài toán thực tế</vt:lpstr>
      <vt:lpstr>Bài toán thực tế</vt:lpstr>
      <vt:lpstr>Kịch bàn hoạt động</vt:lpstr>
      <vt:lpstr>Giải thuật</vt:lpstr>
      <vt:lpstr>Giải thuật</vt:lpstr>
      <vt:lpstr>Giải thuật</vt:lpstr>
      <vt:lpstr>Giải thuật</vt:lpstr>
      <vt:lpstr>Giải thuật</vt:lpstr>
      <vt:lpstr>Giải thuật</vt:lpstr>
      <vt:lpstr>Giải thuật</vt:lpstr>
      <vt:lpstr>Giải thuật</vt:lpstr>
      <vt:lpstr>Giải thuật</vt:lpstr>
      <vt:lpstr>Giải thuật</vt:lpstr>
      <vt:lpstr>Giải thuật</vt:lpstr>
      <vt:lpstr>Giải thuật</vt:lpstr>
      <vt:lpstr>Giải thuật</vt:lpstr>
      <vt:lpstr>Triển khai</vt:lpstr>
      <vt:lpstr>Triển khai</vt:lpstr>
      <vt:lpstr>Triển khai</vt:lpstr>
      <vt:lpstr>Triển khai</vt:lpstr>
      <vt:lpstr>Kết quả</vt:lpstr>
      <vt:lpstr>Kết quả</vt:lpstr>
      <vt:lpstr>Kết quả</vt:lpstr>
      <vt:lpstr>Kết quả</vt:lpstr>
      <vt:lpstr>Kết quả</vt:lpstr>
      <vt:lpstr>Kết quả</vt:lpstr>
      <vt:lpstr>Kết quả</vt:lpstr>
      <vt:lpstr>Kết quả</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Lĩnh Phan</dc:creator>
  <cp:lastModifiedBy>luat vu cong</cp:lastModifiedBy>
  <cp:revision>192</cp:revision>
  <dcterms:created xsi:type="dcterms:W3CDTF">2017-11-10T02:01:01Z</dcterms:created>
  <dcterms:modified xsi:type="dcterms:W3CDTF">2018-03-24T09:47:30Z</dcterms:modified>
</cp:coreProperties>
</file>