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55017C71-9BA6-489E-A8DB-5AD2941827E0}"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6896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284" name="TextShape 2"/>
          <p:cNvSpPr txBox="1"/>
          <p:nvPr/>
        </p:nvSpPr>
        <p:spPr>
          <a:xfrm>
            <a:off x="3884760" y="8685360"/>
            <a:ext cx="2971440" cy="458280"/>
          </a:xfrm>
          <a:prstGeom prst="rect">
            <a:avLst/>
          </a:prstGeom>
          <a:noFill/>
          <a:ln>
            <a:noFill/>
          </a:ln>
        </p:spPr>
        <p:txBody>
          <a:bodyPr anchor="b"/>
          <a:lstStyle/>
          <a:p>
            <a:pPr algn="r">
              <a:lnSpc>
                <a:spcPct val="100000"/>
              </a:lnSpc>
            </a:pPr>
            <a:fld id="{C435FEA3-2056-4202-8AC7-4EB2AC7FA168}"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8639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3493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838080" y="1934280"/>
            <a:ext cx="5181120" cy="4133520"/>
          </a:xfrm>
          <a:prstGeom prst="rect">
            <a:avLst/>
          </a:prstGeom>
          <a:ln>
            <a:noFill/>
          </a:ln>
        </p:spPr>
      </p:pic>
      <p:pic>
        <p:nvPicPr>
          <p:cNvPr id="38" name="Picture 37"/>
          <p:cNvPicPr/>
          <p:nvPr/>
        </p:nvPicPr>
        <p:blipFill>
          <a:blip r:embed="rId2"/>
          <a:stretch/>
        </p:blipFill>
        <p:spPr>
          <a:xfrm>
            <a:off x="838080" y="1934280"/>
            <a:ext cx="5181120" cy="4133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6" name="PlaceHolder 2"/>
          <p:cNvSpPr>
            <a:spLocks noGrp="1"/>
          </p:cNvSpPr>
          <p:nvPr>
            <p:ph type="subTitle"/>
          </p:nvPr>
        </p:nvSpPr>
        <p:spPr>
          <a:xfrm>
            <a:off x="838080" y="1825560"/>
            <a:ext cx="518112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8" name="PlaceHolder 2"/>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0" name="PlaceHolder 2"/>
          <p:cNvSpPr>
            <a:spLocks noGrp="1"/>
          </p:cNvSpPr>
          <p:nvPr>
            <p:ph type="body"/>
          </p:nvPr>
        </p:nvSpPr>
        <p:spPr>
          <a:xfrm>
            <a:off x="838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1" name="PlaceHolder 3"/>
          <p:cNvSpPr>
            <a:spLocks noGrp="1"/>
          </p:cNvSpPr>
          <p:nvPr>
            <p:ph type="body"/>
          </p:nvPr>
        </p:nvSpPr>
        <p:spPr>
          <a:xfrm>
            <a:off x="3493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5"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6" name="PlaceHolder 3"/>
          <p:cNvSpPr>
            <a:spLocks noGrp="1"/>
          </p:cNvSpPr>
          <p:nvPr>
            <p:ph type="body"/>
          </p:nvPr>
        </p:nvSpPr>
        <p:spPr>
          <a:xfrm>
            <a:off x="838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7" name="PlaceHolder 4"/>
          <p:cNvSpPr>
            <a:spLocks noGrp="1"/>
          </p:cNvSpPr>
          <p:nvPr>
            <p:ph type="body"/>
          </p:nvPr>
        </p:nvSpPr>
        <p:spPr>
          <a:xfrm>
            <a:off x="3493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518112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9" name="PlaceHolder 2"/>
          <p:cNvSpPr>
            <a:spLocks noGrp="1"/>
          </p:cNvSpPr>
          <p:nvPr>
            <p:ph type="body"/>
          </p:nvPr>
        </p:nvSpPr>
        <p:spPr>
          <a:xfrm>
            <a:off x="838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0"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1" name="PlaceHolder 4"/>
          <p:cNvSpPr>
            <a:spLocks noGrp="1"/>
          </p:cNvSpPr>
          <p:nvPr>
            <p:ph type="body"/>
          </p:nvPr>
        </p:nvSpPr>
        <p:spPr>
          <a:xfrm>
            <a:off x="3493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3"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4"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5" name="PlaceHolder 4"/>
          <p:cNvSpPr>
            <a:spLocks noGrp="1"/>
          </p:cNvSpPr>
          <p:nvPr>
            <p:ph type="body"/>
          </p:nvPr>
        </p:nvSpPr>
        <p:spPr>
          <a:xfrm>
            <a:off x="838080" y="409824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7" name="PlaceHolder 2"/>
          <p:cNvSpPr>
            <a:spLocks noGrp="1"/>
          </p:cNvSpPr>
          <p:nvPr>
            <p:ph type="body"/>
          </p:nvPr>
        </p:nvSpPr>
        <p:spPr>
          <a:xfrm>
            <a:off x="838080" y="182556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8" name="PlaceHolder 3"/>
          <p:cNvSpPr>
            <a:spLocks noGrp="1"/>
          </p:cNvSpPr>
          <p:nvPr>
            <p:ph type="body"/>
          </p:nvPr>
        </p:nvSpPr>
        <p:spPr>
          <a:xfrm>
            <a:off x="838080" y="409824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0"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1"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2" name="PlaceHolder 4"/>
          <p:cNvSpPr>
            <a:spLocks noGrp="1"/>
          </p:cNvSpPr>
          <p:nvPr>
            <p:ph type="body"/>
          </p:nvPr>
        </p:nvSpPr>
        <p:spPr>
          <a:xfrm>
            <a:off x="3493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3" name="PlaceHolder 5"/>
          <p:cNvSpPr>
            <a:spLocks noGrp="1"/>
          </p:cNvSpPr>
          <p:nvPr>
            <p:ph type="body"/>
          </p:nvPr>
        </p:nvSpPr>
        <p:spPr>
          <a:xfrm>
            <a:off x="838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5" name="PlaceHolder 2"/>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6" name="PlaceHolder 3"/>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77" name="Picture 76"/>
          <p:cNvPicPr/>
          <p:nvPr/>
        </p:nvPicPr>
        <p:blipFill>
          <a:blip r:embed="rId2"/>
          <a:stretch/>
        </p:blipFill>
        <p:spPr>
          <a:xfrm>
            <a:off x="838080" y="1934280"/>
            <a:ext cx="5181120" cy="4133520"/>
          </a:xfrm>
          <a:prstGeom prst="rect">
            <a:avLst/>
          </a:prstGeom>
          <a:ln>
            <a:noFill/>
          </a:ln>
        </p:spPr>
      </p:pic>
      <p:pic>
        <p:nvPicPr>
          <p:cNvPr id="78" name="Picture 77"/>
          <p:cNvPicPr/>
          <p:nvPr/>
        </p:nvPicPr>
        <p:blipFill>
          <a:blip r:embed="rId2"/>
          <a:stretch/>
        </p:blipFill>
        <p:spPr>
          <a:xfrm>
            <a:off x="838080" y="1934280"/>
            <a:ext cx="5181120" cy="41335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518112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3493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3493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25282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3493080" y="409824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3493080" y="1825560"/>
            <a:ext cx="25282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518112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Seventh Outline LevelEdit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4/23/18</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pPr algn="ctr">
              <a:lnSpc>
                <a:spcPct val="100000"/>
              </a:lnSpc>
            </a:pPr>
            <a:r>
              <a:rPr lang="en-US" sz="1200" b="0" strike="noStrike" spc="-1">
                <a:solidFill>
                  <a:srgbClr val="8B8B8B"/>
                </a:solidFill>
                <a:uFill>
                  <a:solidFill>
                    <a:srgbClr val="FFFFFF"/>
                  </a:solidFill>
                </a:uFill>
                <a:latin typeface="Calibri"/>
              </a:rPr>
              <a:t>Chapter 4: Join operation</a:t>
            </a:r>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0DE4950B-F5B5-431F-84ED-E166EE08A450}"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5181120" cy="435096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Seventh Outline LevelEdit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41" name="PlaceHolder 3"/>
          <p:cNvSpPr>
            <a:spLocks noGrp="1"/>
          </p:cNvSpPr>
          <p:nvPr>
            <p:ph type="body"/>
          </p:nvPr>
        </p:nvSpPr>
        <p:spPr>
          <a:xfrm>
            <a:off x="6172200" y="1825560"/>
            <a:ext cx="5181120" cy="435096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Seventh Outline LevelEdit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42" name="PlaceHolder 4"/>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4/23/18</a:t>
            </a:r>
            <a:endParaRPr lang="en-US" sz="1400" b="0" strike="noStrike" spc="-1">
              <a:solidFill>
                <a:srgbClr val="000000"/>
              </a:solidFill>
              <a:uFill>
                <a:solidFill>
                  <a:srgbClr val="FFFFFF"/>
                </a:solidFill>
              </a:uFill>
              <a:latin typeface="Times New Roman"/>
            </a:endParaRPr>
          </a:p>
        </p:txBody>
      </p:sp>
      <p:sp>
        <p:nvSpPr>
          <p:cNvPr id="43" name="PlaceHolder 5"/>
          <p:cNvSpPr>
            <a:spLocks noGrp="1"/>
          </p:cNvSpPr>
          <p:nvPr>
            <p:ph type="ftr"/>
          </p:nvPr>
        </p:nvSpPr>
        <p:spPr>
          <a:xfrm>
            <a:off x="4038480" y="6356520"/>
            <a:ext cx="4114440" cy="364680"/>
          </a:xfrm>
          <a:prstGeom prst="rect">
            <a:avLst/>
          </a:prstGeom>
        </p:spPr>
        <p:txBody>
          <a:bodyPr anchor="ctr"/>
          <a:lstStyle/>
          <a:p>
            <a:pPr algn="ctr">
              <a:lnSpc>
                <a:spcPct val="100000"/>
              </a:lnSpc>
            </a:pPr>
            <a:r>
              <a:rPr lang="en-US" sz="1200" b="0" strike="noStrike" spc="-1">
                <a:solidFill>
                  <a:srgbClr val="8B8B8B"/>
                </a:solidFill>
                <a:uFill>
                  <a:solidFill>
                    <a:srgbClr val="FFFFFF"/>
                  </a:solidFill>
                </a:uFill>
                <a:latin typeface="Calibri"/>
              </a:rPr>
              <a:t>Chapter 4: Join operation</a:t>
            </a:r>
            <a:endParaRPr lang="en-US" sz="1400" b="0" strike="noStrike" spc="-1">
              <a:solidFill>
                <a:srgbClr val="000000"/>
              </a:solidFill>
              <a:uFill>
                <a:solidFill>
                  <a:srgbClr val="FFFFFF"/>
                </a:solidFill>
              </a:uFill>
              <a:latin typeface="Times New Roman"/>
            </a:endParaRPr>
          </a:p>
        </p:txBody>
      </p:sp>
      <p:sp>
        <p:nvSpPr>
          <p:cNvPr id="44" name="PlaceHolder 6"/>
          <p:cNvSpPr>
            <a:spLocks noGrp="1"/>
          </p:cNvSpPr>
          <p:nvPr>
            <p:ph type="sldNum"/>
          </p:nvPr>
        </p:nvSpPr>
        <p:spPr>
          <a:xfrm>
            <a:off x="8610480" y="6356520"/>
            <a:ext cx="2742840" cy="364680"/>
          </a:xfrm>
          <a:prstGeom prst="rect">
            <a:avLst/>
          </a:prstGeom>
        </p:spPr>
        <p:txBody>
          <a:bodyPr anchor="ctr"/>
          <a:lstStyle/>
          <a:p>
            <a:pPr algn="r">
              <a:lnSpc>
                <a:spcPct val="100000"/>
              </a:lnSpc>
            </a:pPr>
            <a:fld id="{53298676-76BC-43EA-B80C-E56700FDD819}"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1"/>
          <p:cNvPicPr/>
          <p:nvPr/>
        </p:nvPicPr>
        <p:blipFill>
          <a:blip r:embed="rId3"/>
          <a:stretch/>
        </p:blipFill>
        <p:spPr>
          <a:xfrm>
            <a:off x="0" y="0"/>
            <a:ext cx="12191760" cy="2017800"/>
          </a:xfrm>
          <a:prstGeom prst="rect">
            <a:avLst/>
          </a:prstGeom>
          <a:ln>
            <a:noFill/>
          </a:ln>
        </p:spPr>
      </p:pic>
      <p:sp>
        <p:nvSpPr>
          <p:cNvPr id="85" name="TextShape 1"/>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86" name="TextShape 2"/>
          <p:cNvSpPr txBox="1"/>
          <p:nvPr/>
        </p:nvSpPr>
        <p:spPr>
          <a:xfrm>
            <a:off x="8610480" y="6356520"/>
            <a:ext cx="2742840" cy="364680"/>
          </a:xfrm>
          <a:prstGeom prst="rect">
            <a:avLst/>
          </a:prstGeom>
          <a:noFill/>
          <a:ln>
            <a:noFill/>
          </a:ln>
        </p:spPr>
        <p:txBody>
          <a:bodyPr anchor="ctr"/>
          <a:lstStyle/>
          <a:p>
            <a:pPr algn="r">
              <a:lnSpc>
                <a:spcPct val="100000"/>
              </a:lnSpc>
            </a:pPr>
            <a:fld id="{D044BE5E-5C3D-406F-89F3-CBD238C8D2D0}" type="slidenum">
              <a:rPr lang="en-US" sz="1200" b="0" strike="noStrike" spc="-1">
                <a:solidFill>
                  <a:srgbClr val="8B8B8B"/>
                </a:solidFill>
                <a:uFill>
                  <a:solidFill>
                    <a:srgbClr val="FFFFFF"/>
                  </a:solidFill>
                </a:uFill>
                <a:latin typeface="Calibri"/>
              </a:rPr>
              <a:t>1</a:t>
            </a:fld>
            <a:endParaRPr lang="en-US" sz="1400" b="0" strike="noStrike" spc="-1">
              <a:solidFill>
                <a:srgbClr val="000000"/>
              </a:solidFill>
              <a:uFill>
                <a:solidFill>
                  <a:srgbClr val="FFFFFF"/>
                </a:solidFill>
              </a:uFill>
              <a:latin typeface="Times New Roman"/>
            </a:endParaRPr>
          </a:p>
        </p:txBody>
      </p:sp>
      <p:sp>
        <p:nvSpPr>
          <p:cNvPr id="87" name="CustomShape 3"/>
          <p:cNvSpPr/>
          <p:nvPr/>
        </p:nvSpPr>
        <p:spPr>
          <a:xfrm>
            <a:off x="3429000" y="2079720"/>
            <a:ext cx="591768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Calibri"/>
              </a:rPr>
              <a:t>Báo cáo bài tập lớn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Học máy IT4866</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Calibri"/>
              </a:rPr>
              <a:t>Để tài</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Calibri"/>
              </a:rPr>
              <a:t>Sử dụng mạng neuron trong nhận diện chữ số viết tay</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Sinh viên thực hiện</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Vũ Công Luật        20142745</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Nguyễn Văn Túc   20145070</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Hà Văn Quang      20143578</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Võ Anh Tuấn         20144963</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rPr>
              <a:t>Giáo viên hướng dẫn: TS. Thân Quang Khoát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38" name="TextShape 2"/>
          <p:cNvSpPr txBox="1"/>
          <p:nvPr/>
        </p:nvSpPr>
        <p:spPr>
          <a:xfrm>
            <a:off x="6172200" y="1143000"/>
            <a:ext cx="5181120" cy="5033520"/>
          </a:xfrm>
          <a:prstGeom prst="rect">
            <a:avLst/>
          </a:prstGeom>
          <a:noFill/>
          <a:ln>
            <a:noFill/>
          </a:ln>
        </p:spPr>
        <p:txBody>
          <a:bodyPr/>
          <a:lstStyle/>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Mục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tiêu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việc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ưu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w</a:t>
            </a:r>
            <a:r>
              <a:rPr lang="en-US" sz="1800" b="0" strike="noStrike" spc="-1" dirty="0">
                <a:solidFill>
                  <a:srgbClr val="000000"/>
                </a:solidFill>
                <a:uFill>
                  <a:solidFill>
                    <a:srgbClr val="FFFFFF"/>
                  </a:solidFill>
                </a:uFill>
                <a:latin typeface="Calibri"/>
              </a:rPr>
              <a:t>(weight)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b</a:t>
            </a:r>
            <a:r>
              <a:rPr lang="en-US" sz="1800" b="0" strike="noStrike" spc="-1" dirty="0">
                <a:solidFill>
                  <a:srgbClr val="000000"/>
                </a:solidFill>
                <a:uFill>
                  <a:solidFill>
                    <a:srgbClr val="FFFFFF"/>
                  </a:solidFill>
                </a:uFill>
                <a:latin typeface="Calibri"/>
              </a:rPr>
              <a:t>(bias)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sau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mạng</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phán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lai</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a:solidFill>
                  <a:srgbClr val="000000"/>
                </a:solidFill>
                <a:uFill>
                  <a:solidFill>
                    <a:srgbClr val="FFFFFF"/>
                  </a:solidFill>
                </a:uFill>
                <a:latin typeface="Calibri"/>
              </a:rPr>
              <a:t>Gradient descent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pháp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phổ</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ưu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Gradient descent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C(w, b)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vector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hướng</a:t>
            </a:r>
            <a:r>
              <a:rPr lang="en-US" sz="1800" b="0" strike="noStrike" spc="-1" dirty="0">
                <a:solidFill>
                  <a:srgbClr val="000000"/>
                </a:solidFill>
                <a:uFill>
                  <a:solidFill>
                    <a:srgbClr val="FFFFFF"/>
                  </a:solidFill>
                </a:uFill>
                <a:latin typeface="Calibri"/>
              </a:rPr>
              <a:t>. </a:t>
            </a:r>
            <a:endParaRPr lang="en-US" sz="2800" b="0" strike="noStrike" spc="-1" dirty="0">
              <a:solidFill>
                <a:srgbClr val="000000"/>
              </a:solidFill>
              <a:uFill>
                <a:solidFill>
                  <a:srgbClr val="FFFFFF"/>
                </a:solidFill>
              </a:uFill>
              <a:latin typeface="Calibri"/>
            </a:endParaRPr>
          </a:p>
          <a:p>
            <a:pPr algn="ctr">
              <a:lnSpc>
                <a:spcPct val="100000"/>
              </a:lnSpc>
            </a:pPr>
            <a:r>
              <a:rPr lang="en-US" sz="2800" b="0" strike="noStrike" spc="-1" dirty="0">
                <a:solidFill>
                  <a:srgbClr val="000000"/>
                </a:solidFill>
                <a:uFill>
                  <a:solidFill>
                    <a:srgbClr val="FFFFFF"/>
                  </a:solidFill>
                </a:uFill>
                <a:latin typeface="Calibri"/>
              </a:rPr>
              <a:t>∇C = (∂C/∂w,  ∂C/∂b) </a:t>
            </a: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Gradient descent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hội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lặp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lặp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việc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nhật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w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b.</a:t>
            </a: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p:txBody>
      </p:sp>
      <p:sp>
        <p:nvSpPr>
          <p:cNvPr id="139"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40" name="TextShape 4"/>
          <p:cNvSpPr txBox="1"/>
          <p:nvPr/>
        </p:nvSpPr>
        <p:spPr>
          <a:xfrm>
            <a:off x="8610480" y="6356520"/>
            <a:ext cx="2742840" cy="364680"/>
          </a:xfrm>
          <a:prstGeom prst="rect">
            <a:avLst/>
          </a:prstGeom>
          <a:noFill/>
          <a:ln>
            <a:noFill/>
          </a:ln>
        </p:spPr>
        <p:txBody>
          <a:bodyPr anchor="ctr"/>
          <a:lstStyle/>
          <a:p>
            <a:pPr algn="r">
              <a:lnSpc>
                <a:spcPct val="100000"/>
              </a:lnSpc>
            </a:pPr>
            <a:fld id="{84FBD024-613D-4969-AE5F-DDC30725923D}" type="slidenum">
              <a:rPr lang="en-US" sz="1200" b="0" strike="noStrike" spc="-1">
                <a:solidFill>
                  <a:srgbClr val="8B8B8B"/>
                </a:solidFill>
                <a:uFill>
                  <a:solidFill>
                    <a:srgbClr val="FFFFFF"/>
                  </a:solidFill>
                </a:uFill>
                <a:latin typeface="Calibri"/>
              </a:rPr>
              <a:t>10</a:t>
            </a:fld>
            <a:endParaRPr lang="en-US" sz="1400" b="0" strike="noStrike" spc="-1">
              <a:solidFill>
                <a:srgbClr val="000000"/>
              </a:solidFill>
              <a:uFill>
                <a:solidFill>
                  <a:srgbClr val="FFFFFF"/>
                </a:solidFill>
              </a:uFill>
              <a:latin typeface="Times New Roman"/>
            </a:endParaRPr>
          </a:p>
        </p:txBody>
      </p:sp>
      <p:pic>
        <p:nvPicPr>
          <p:cNvPr id="141" name="Content Placeholder 7"/>
          <p:cNvPicPr/>
          <p:nvPr/>
        </p:nvPicPr>
        <p:blipFill>
          <a:blip r:embed="rId2"/>
          <a:stretch/>
        </p:blipFill>
        <p:spPr>
          <a:xfrm>
            <a:off x="838080" y="1825560"/>
            <a:ext cx="5181120" cy="4350960"/>
          </a:xfrm>
          <a:prstGeom prst="rect">
            <a:avLst/>
          </a:prstGeom>
          <a:ln>
            <a:noFill/>
          </a:ln>
        </p:spPr>
      </p:pic>
      <p:pic>
        <p:nvPicPr>
          <p:cNvPr id="142" name="Picture 8"/>
          <p:cNvPicPr/>
          <p:nvPr/>
        </p:nvPicPr>
        <p:blipFill>
          <a:blip r:embed="rId3"/>
          <a:stretch/>
        </p:blipFill>
        <p:spPr>
          <a:xfrm>
            <a:off x="6985080" y="4073236"/>
            <a:ext cx="3936600" cy="2103284"/>
          </a:xfrm>
          <a:prstGeom prst="rect">
            <a:avLst/>
          </a:prstGeom>
          <a:ln>
            <a:noFill/>
          </a:ln>
        </p:spPr>
      </p:pic>
      <p:sp>
        <p:nvSpPr>
          <p:cNvPr id="143" name="CustomShape 5"/>
          <p:cNvSpPr/>
          <p:nvPr/>
        </p:nvSpPr>
        <p:spPr>
          <a:xfrm>
            <a:off x="6172200" y="1117440"/>
            <a:ext cx="5181120" cy="50590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45"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a:solidFill>
                  <a:srgbClr val="4472C4"/>
                </a:solidFill>
                <a:uFill>
                  <a:solidFill>
                    <a:srgbClr val="FFFFFF"/>
                  </a:solidFill>
                </a:uFill>
                <a:latin typeface="Calibri"/>
              </a:rPr>
              <a:t>Lan </a:t>
            </a:r>
            <a:r>
              <a:rPr lang="en-US" sz="1800" b="0" strike="noStrike" spc="-1" dirty="0" err="1">
                <a:solidFill>
                  <a:srgbClr val="4472C4"/>
                </a:solidFill>
                <a:uFill>
                  <a:solidFill>
                    <a:srgbClr val="FFFFFF"/>
                  </a:solidFill>
                </a:uFill>
                <a:latin typeface="Calibri"/>
              </a:rPr>
              <a:t>truyền</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ngược</a:t>
            </a:r>
            <a:r>
              <a:rPr lang="en-US" sz="1800" b="0" strike="noStrike" spc="-1" dirty="0">
                <a:solidFill>
                  <a:srgbClr val="4472C4"/>
                </a:solidFill>
                <a:uFill>
                  <a:solidFill>
                    <a:srgbClr val="FFFFFF"/>
                  </a:solidFill>
                </a:uFill>
                <a:latin typeface="Calibri"/>
              </a:rPr>
              <a:t> (back propagation).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Mục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gradient descent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w</a:t>
            </a:r>
            <a:r>
              <a:rPr lang="en-US" sz="1800" b="0" strike="noStrike" spc="-1" dirty="0">
                <a:solidFill>
                  <a:srgbClr val="000000"/>
                </a:solidFill>
                <a:uFill>
                  <a:solidFill>
                    <a:srgbClr val="FFFFFF"/>
                  </a:solidFill>
                </a:uFill>
                <a:latin typeface="Calibri"/>
              </a:rPr>
              <a:t>(weight),</a:t>
            </a:r>
            <a:r>
              <a:rPr lang="en-US" sz="1800" b="1" strike="noStrike" spc="-1" dirty="0">
                <a:solidFill>
                  <a:srgbClr val="000000"/>
                </a:solidFill>
                <a:uFill>
                  <a:solidFill>
                    <a:srgbClr val="FFFFFF"/>
                  </a:solidFill>
                </a:uFill>
                <a:latin typeface="Calibri"/>
              </a:rPr>
              <a:t> b</a:t>
            </a:r>
            <a:r>
              <a:rPr lang="en-US" sz="1800" b="0" strike="noStrike" spc="-1" dirty="0">
                <a:solidFill>
                  <a:srgbClr val="000000"/>
                </a:solidFill>
                <a:uFill>
                  <a:solidFill>
                    <a:srgbClr val="FFFFFF"/>
                  </a:solidFill>
                </a:uFill>
                <a:latin typeface="Calibri"/>
              </a:rPr>
              <a:t>(bias) qua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hội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Nếu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chỉ</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dựa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thì</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toán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chưa</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kể</a:t>
            </a:r>
            <a:r>
              <a:rPr lang="en-US" sz="1800" b="0" strike="noStrike" spc="-1" dirty="0" smtClean="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còn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gradient descent. Lan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ngược</a:t>
            </a:r>
            <a:r>
              <a:rPr lang="en-US" sz="1800" b="0" strike="noStrike" spc="-1" dirty="0">
                <a:solidFill>
                  <a:srgbClr val="000000"/>
                </a:solidFill>
                <a:uFill>
                  <a:solidFill>
                    <a:srgbClr val="FFFFFF"/>
                  </a:solidFill>
                </a:uFill>
                <a:latin typeface="Calibri"/>
              </a:rPr>
              <a:t> (back propagation)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pháp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quyết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vấn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đề</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trên</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a:solidFill>
                  <a:srgbClr val="000000"/>
                </a:solidFill>
                <a:uFill>
                  <a:solidFill>
                    <a:srgbClr val="FFFFFF"/>
                  </a:solidFill>
                </a:uFill>
                <a:latin typeface="Calibri"/>
              </a:rPr>
              <a:t>Ý </a:t>
            </a:r>
            <a:r>
              <a:rPr lang="en-US" sz="1800" b="0" strike="noStrike" spc="-1" dirty="0" err="1">
                <a:solidFill>
                  <a:srgbClr val="000000"/>
                </a:solidFill>
                <a:uFill>
                  <a:solidFill>
                    <a:srgbClr val="FFFFFF"/>
                  </a:solidFill>
                </a:uFill>
                <a:latin typeface="Calibri"/>
              </a:rPr>
              <a:t>tưởng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x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đúng</a:t>
            </a:r>
            <a:r>
              <a:rPr lang="en-US" sz="1800" b="0" strike="noStrike" spc="-1" dirty="0">
                <a:solidFill>
                  <a:srgbClr val="000000"/>
                </a:solidFill>
                <a:uFill>
                  <a:solidFill>
                    <a:srgbClr val="FFFFFF"/>
                  </a:solidFill>
                </a:uFill>
                <a:latin typeface="Calibri"/>
              </a:rPr>
              <a:t> y </a:t>
            </a:r>
            <a:r>
              <a:rPr lang="en-US" sz="1800" b="0" strike="noStrike" spc="-1" dirty="0" err="1">
                <a:solidFill>
                  <a:srgbClr val="000000"/>
                </a:solidFill>
                <a:uFill>
                  <a:solidFill>
                    <a:srgbClr val="FFFFFF"/>
                  </a:solidFill>
                </a:uFill>
                <a:latin typeface="Calibri"/>
              </a:rPr>
              <a:t>sau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tiến</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mạng</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thu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suy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diễn</a:t>
            </a:r>
            <a:r>
              <a:rPr lang="en-US" sz="1800" b="0" strike="noStrike" spc="-1" dirty="0">
                <a:solidFill>
                  <a:srgbClr val="000000"/>
                </a:solidFill>
                <a:uFill>
                  <a:solidFill>
                    <a:srgbClr val="FFFFFF"/>
                  </a:solidFill>
                </a:uFill>
                <a:latin typeface="Calibri"/>
              </a:rPr>
              <a:t> h.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w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b </a:t>
            </a:r>
            <a:r>
              <a:rPr lang="en-US" sz="1800" b="0" strike="noStrike" spc="-1" dirty="0" err="1">
                <a:solidFill>
                  <a:srgbClr val="000000"/>
                </a:solidFill>
                <a:uFill>
                  <a:solidFill>
                    <a:srgbClr val="FFFFFF"/>
                  </a:solidFill>
                </a:uFill>
                <a:latin typeface="Calibri"/>
              </a:rPr>
              <a:t>thì</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phải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sai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giữa</a:t>
            </a:r>
            <a:r>
              <a:rPr lang="en-US" sz="1800" b="0" strike="noStrike" spc="-1" dirty="0">
                <a:solidFill>
                  <a:srgbClr val="000000"/>
                </a:solidFill>
                <a:uFill>
                  <a:solidFill>
                    <a:srgbClr val="FFFFFF"/>
                  </a:solidFill>
                </a:uFill>
                <a:latin typeface="Calibri"/>
              </a:rPr>
              <a:t> y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h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nhỏ</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nhất</a:t>
            </a:r>
            <a:r>
              <a:rPr lang="en-US" sz="1800" b="0" strike="noStrike" spc="-1" dirty="0">
                <a:solidFill>
                  <a:srgbClr val="000000"/>
                </a:solidFill>
                <a:uFill>
                  <a:solidFill>
                    <a:srgbClr val="FFFFFF"/>
                  </a:solidFill>
                </a:uFill>
                <a:latin typeface="Calibri"/>
              </a:rPr>
              <a:t>. Sai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này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người</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gọi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(error)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δ.</a:t>
            </a: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p:txBody>
      </p:sp>
      <p:sp>
        <p:nvSpPr>
          <p:cNvPr id="146"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47" name="TextShape 4"/>
          <p:cNvSpPr txBox="1"/>
          <p:nvPr/>
        </p:nvSpPr>
        <p:spPr>
          <a:xfrm>
            <a:off x="8610480" y="6356520"/>
            <a:ext cx="2742840" cy="364680"/>
          </a:xfrm>
          <a:prstGeom prst="rect">
            <a:avLst/>
          </a:prstGeom>
          <a:noFill/>
          <a:ln>
            <a:noFill/>
          </a:ln>
        </p:spPr>
        <p:txBody>
          <a:bodyPr anchor="ctr"/>
          <a:lstStyle/>
          <a:p>
            <a:pPr algn="r">
              <a:lnSpc>
                <a:spcPct val="100000"/>
              </a:lnSpc>
            </a:pPr>
            <a:fld id="{28E3DDD9-0E53-4319-AC56-EFF6BAB20C12}" type="slidenum">
              <a:rPr lang="en-US" sz="1200" b="0" strike="noStrike" spc="-1">
                <a:solidFill>
                  <a:srgbClr val="8B8B8B"/>
                </a:solidFill>
                <a:uFill>
                  <a:solidFill>
                    <a:srgbClr val="FFFFFF"/>
                  </a:solidFill>
                </a:uFill>
                <a:latin typeface="Calibri"/>
              </a:rPr>
              <a:t>11</a:t>
            </a:fld>
            <a:endParaRPr lang="en-US" sz="1400" b="0" strike="noStrike" spc="-1">
              <a:solidFill>
                <a:srgbClr val="000000"/>
              </a:solidFill>
              <a:uFill>
                <a:solidFill>
                  <a:srgbClr val="FFFFFF"/>
                </a:solidFill>
              </a:uFill>
              <a:latin typeface="Times New Roman"/>
            </a:endParaRPr>
          </a:p>
        </p:txBody>
      </p:sp>
      <p:pic>
        <p:nvPicPr>
          <p:cNvPr id="148" name="Content Placeholder 14"/>
          <p:cNvPicPr/>
          <p:nvPr/>
        </p:nvPicPr>
        <p:blipFill>
          <a:blip r:embed="rId2"/>
          <a:stretch/>
        </p:blipFill>
        <p:spPr>
          <a:xfrm>
            <a:off x="838080" y="2058120"/>
            <a:ext cx="5181120" cy="3885840"/>
          </a:xfrm>
          <a:prstGeom prst="rect">
            <a:avLst/>
          </a:prstGeom>
          <a:ln>
            <a:noFill/>
          </a:ln>
        </p:spPr>
      </p:pic>
      <p:sp>
        <p:nvSpPr>
          <p:cNvPr id="149" name="CustomShape 5"/>
          <p:cNvSpPr/>
          <p:nvPr/>
        </p:nvSpPr>
        <p:spPr>
          <a:xfrm>
            <a:off x="6172200" y="1799640"/>
            <a:ext cx="5181120" cy="436860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51"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a:solidFill>
                  <a:srgbClr val="4472C4"/>
                </a:solidFill>
                <a:uFill>
                  <a:solidFill>
                    <a:srgbClr val="FFFFFF"/>
                  </a:solidFill>
                </a:uFill>
                <a:latin typeface="Calibri"/>
              </a:rPr>
              <a:t>Lan </a:t>
            </a:r>
            <a:r>
              <a:rPr lang="en-US" sz="1800" b="0" strike="noStrike" spc="-1" dirty="0" err="1">
                <a:solidFill>
                  <a:srgbClr val="4472C4"/>
                </a:solidFill>
                <a:uFill>
                  <a:solidFill>
                    <a:srgbClr val="FFFFFF"/>
                  </a:solidFill>
                </a:uFill>
                <a:latin typeface="Calibri"/>
              </a:rPr>
              <a:t>truyền</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ngược</a:t>
            </a:r>
            <a:r>
              <a:rPr lang="en-US" sz="1800" b="0" strike="noStrike" spc="-1" dirty="0">
                <a:solidFill>
                  <a:srgbClr val="4472C4"/>
                </a:solidFill>
                <a:uFill>
                  <a:solidFill>
                    <a:srgbClr val="FFFFFF"/>
                  </a:solidFill>
                </a:uFill>
                <a:latin typeface="Calibri"/>
              </a:rPr>
              <a:t> (back propagation).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ở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bằng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C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suy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diễn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hoạt</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Tại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bước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trước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dựa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sau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hai</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Sau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tiến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gradient descent </a:t>
            </a:r>
            <a:r>
              <a:rPr lang="en-US" sz="1800" b="0" strike="noStrike" spc="-1" dirty="0" err="1">
                <a:solidFill>
                  <a:srgbClr val="000000"/>
                </a:solidFill>
                <a:uFill>
                  <a:solidFill>
                    <a:srgbClr val="FFFFFF"/>
                  </a:solidFill>
                </a:uFill>
                <a:latin typeface="Calibri"/>
              </a:rPr>
              <a:t>tại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tư</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p:txBody>
      </p:sp>
      <p:sp>
        <p:nvSpPr>
          <p:cNvPr id="152"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53" name="TextShape 4"/>
          <p:cNvSpPr txBox="1"/>
          <p:nvPr/>
        </p:nvSpPr>
        <p:spPr>
          <a:xfrm>
            <a:off x="8610480" y="6356520"/>
            <a:ext cx="2742840" cy="364680"/>
          </a:xfrm>
          <a:prstGeom prst="rect">
            <a:avLst/>
          </a:prstGeom>
          <a:noFill/>
          <a:ln>
            <a:noFill/>
          </a:ln>
        </p:spPr>
        <p:txBody>
          <a:bodyPr anchor="ctr"/>
          <a:lstStyle/>
          <a:p>
            <a:pPr algn="r">
              <a:lnSpc>
                <a:spcPct val="100000"/>
              </a:lnSpc>
            </a:pPr>
            <a:fld id="{78D95DA6-13A5-4FCF-8061-57E64DDF4EDE}" type="slidenum">
              <a:rPr lang="en-US" sz="1200" b="0" strike="noStrike" spc="-1">
                <a:solidFill>
                  <a:srgbClr val="8B8B8B"/>
                </a:solidFill>
                <a:uFill>
                  <a:solidFill>
                    <a:srgbClr val="FFFFFF"/>
                  </a:solidFill>
                </a:uFill>
                <a:latin typeface="Calibri"/>
              </a:rPr>
              <a:t>12</a:t>
            </a:fld>
            <a:endParaRPr lang="en-US" sz="1400" b="0" strike="noStrike" spc="-1">
              <a:solidFill>
                <a:srgbClr val="000000"/>
              </a:solidFill>
              <a:uFill>
                <a:solidFill>
                  <a:srgbClr val="FFFFFF"/>
                </a:solidFill>
              </a:uFill>
              <a:latin typeface="Times New Roman"/>
            </a:endParaRPr>
          </a:p>
        </p:txBody>
      </p:sp>
      <p:pic>
        <p:nvPicPr>
          <p:cNvPr id="154" name="Content Placeholder 6"/>
          <p:cNvPicPr/>
          <p:nvPr/>
        </p:nvPicPr>
        <p:blipFill>
          <a:blip r:embed="rId2"/>
          <a:stretch/>
        </p:blipFill>
        <p:spPr>
          <a:xfrm>
            <a:off x="1675800" y="1855800"/>
            <a:ext cx="3302280" cy="955440"/>
          </a:xfrm>
          <a:prstGeom prst="rect">
            <a:avLst/>
          </a:prstGeom>
          <a:ln>
            <a:noFill/>
          </a:ln>
        </p:spPr>
      </p:pic>
      <p:pic>
        <p:nvPicPr>
          <p:cNvPr id="155" name="Picture 7"/>
          <p:cNvPicPr/>
          <p:nvPr/>
        </p:nvPicPr>
        <p:blipFill>
          <a:blip r:embed="rId3"/>
          <a:stretch/>
        </p:blipFill>
        <p:spPr>
          <a:xfrm>
            <a:off x="1650960" y="2873520"/>
            <a:ext cx="3416040" cy="721800"/>
          </a:xfrm>
          <a:prstGeom prst="rect">
            <a:avLst/>
          </a:prstGeom>
          <a:ln>
            <a:noFill/>
          </a:ln>
        </p:spPr>
      </p:pic>
      <p:pic>
        <p:nvPicPr>
          <p:cNvPr id="156" name="Picture 8"/>
          <p:cNvPicPr/>
          <p:nvPr/>
        </p:nvPicPr>
        <p:blipFill>
          <a:blip r:embed="rId4"/>
          <a:stretch/>
        </p:blipFill>
        <p:spPr>
          <a:xfrm>
            <a:off x="1739880" y="3657600"/>
            <a:ext cx="3111120" cy="793440"/>
          </a:xfrm>
          <a:prstGeom prst="rect">
            <a:avLst/>
          </a:prstGeom>
          <a:ln>
            <a:noFill/>
          </a:ln>
        </p:spPr>
      </p:pic>
      <p:pic>
        <p:nvPicPr>
          <p:cNvPr id="157" name="Picture 9"/>
          <p:cNvPicPr/>
          <p:nvPr/>
        </p:nvPicPr>
        <p:blipFill>
          <a:blip r:embed="rId5"/>
          <a:stretch/>
        </p:blipFill>
        <p:spPr>
          <a:xfrm>
            <a:off x="1739160" y="4791960"/>
            <a:ext cx="3327840" cy="1011600"/>
          </a:xfrm>
          <a:prstGeom prst="rect">
            <a:avLst/>
          </a:prstGeom>
          <a:ln>
            <a:noFill/>
          </a:ln>
        </p:spPr>
      </p:pic>
      <p:sp>
        <p:nvSpPr>
          <p:cNvPr id="158" name="CustomShape 5"/>
          <p:cNvSpPr/>
          <p:nvPr/>
        </p:nvSpPr>
        <p:spPr>
          <a:xfrm>
            <a:off x="6095880" y="1855800"/>
            <a:ext cx="5257440" cy="432684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60"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a:solidFill>
                  <a:srgbClr val="4472C4"/>
                </a:solidFill>
                <a:uFill>
                  <a:solidFill>
                    <a:srgbClr val="FFFFFF"/>
                  </a:solidFill>
                </a:uFill>
                <a:latin typeface="Calibri"/>
              </a:rPr>
              <a:t>Neuron </a:t>
            </a:r>
            <a:r>
              <a:rPr lang="en-US" sz="1800" b="0" strike="noStrike" spc="-1" dirty="0" err="1">
                <a:solidFill>
                  <a:srgbClr val="4472C4"/>
                </a:solidFill>
                <a:uFill>
                  <a:solidFill>
                    <a:srgbClr val="FFFFFF"/>
                  </a:solidFill>
                </a:uFill>
                <a:latin typeface="Calibri"/>
              </a:rPr>
              <a:t>bão</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hòa</a:t>
            </a:r>
            <a:r>
              <a:rPr lang="en-US" sz="1800" b="0" strike="noStrike" spc="-1" dirty="0">
                <a:solidFill>
                  <a:srgbClr val="4472C4"/>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thường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xảy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lớn</a:t>
            </a:r>
            <a:r>
              <a:rPr lang="en-US" sz="1800" b="0" strike="noStrike" spc="-1" dirty="0" smtClean="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nhỏ</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đúng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lại</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phổ</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biến</a:t>
            </a:r>
            <a:r>
              <a:rPr lang="en-US" sz="1800" b="0" strike="noStrike" spc="-1" dirty="0">
                <a:solidFill>
                  <a:srgbClr val="000000"/>
                </a:solidFill>
                <a:uFill>
                  <a:solidFill>
                    <a:srgbClr val="FFFFFF"/>
                  </a:solidFill>
                </a:uFill>
                <a:latin typeface="Calibri"/>
              </a:rPr>
              <a:t> hay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như</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sigmoid(), </a:t>
            </a:r>
            <a:r>
              <a:rPr lang="en-US" sz="1800" b="0" strike="noStrike" spc="-1" dirty="0" err="1">
                <a:solidFill>
                  <a:srgbClr val="000000"/>
                </a:solidFill>
                <a:uFill>
                  <a:solidFill>
                    <a:srgbClr val="FFFFFF"/>
                  </a:solidFill>
                </a:uFill>
                <a:latin typeface="Calibri"/>
              </a:rPr>
              <a:t>tanh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đồ</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dốc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thấp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1 </a:t>
            </a:r>
            <a:r>
              <a:rPr lang="en-US" sz="1800" b="0" strike="noStrike" spc="-1" dirty="0" err="1">
                <a:solidFill>
                  <a:srgbClr val="000000"/>
                </a:solidFill>
                <a:uFill>
                  <a:solidFill>
                    <a:srgbClr val="FFFFFF"/>
                  </a:solidFill>
                </a:uFill>
                <a:latin typeface="Calibri"/>
              </a:rPr>
              <a:t>đối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sigmoid(),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-1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1 </a:t>
            </a:r>
            <a:r>
              <a:rPr lang="en-US" sz="1800" b="0" strike="noStrike" spc="-1" dirty="0" err="1">
                <a:solidFill>
                  <a:srgbClr val="000000"/>
                </a:solidFill>
                <a:uFill>
                  <a:solidFill>
                    <a:srgbClr val="FFFFFF"/>
                  </a:solidFill>
                </a:uFill>
                <a:latin typeface="Calibri"/>
              </a:rPr>
              <a:t>đối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tanh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nhỏ</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Dẫn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tốc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w</a:t>
            </a:r>
            <a:r>
              <a:rPr lang="en-US" sz="1800" b="0" strike="noStrike" spc="-1" dirty="0">
                <a:solidFill>
                  <a:srgbClr val="000000"/>
                </a:solidFill>
                <a:uFill>
                  <a:solidFill>
                    <a:srgbClr val="FFFFFF"/>
                  </a:solidFill>
                </a:uFill>
                <a:latin typeface="Calibri"/>
              </a:rPr>
              <a:t>(weight)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b</a:t>
            </a:r>
            <a:r>
              <a:rPr lang="en-US" sz="1800" b="0" strike="noStrike" spc="-1" dirty="0">
                <a:solidFill>
                  <a:srgbClr val="000000"/>
                </a:solidFill>
                <a:uFill>
                  <a:solidFill>
                    <a:srgbClr val="FFFFFF"/>
                  </a:solidFill>
                </a:uFill>
                <a:latin typeface="Calibri"/>
              </a:rPr>
              <a:t>(bias)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chậm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gradient descent (do </a:t>
            </a:r>
            <a:r>
              <a:rPr lang="en-US" sz="1800" b="0" strike="noStrike" spc="-1" dirty="0" err="1">
                <a:solidFill>
                  <a:srgbClr val="000000"/>
                </a:solidFill>
                <a:uFill>
                  <a:solidFill>
                    <a:srgbClr val="FFFFFF"/>
                  </a:solidFill>
                </a:uFill>
                <a:latin typeface="Calibri"/>
              </a:rPr>
              <a:t>phải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161"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62" name="TextShape 4"/>
          <p:cNvSpPr txBox="1"/>
          <p:nvPr/>
        </p:nvSpPr>
        <p:spPr>
          <a:xfrm>
            <a:off x="8610480" y="6356520"/>
            <a:ext cx="2742840" cy="364680"/>
          </a:xfrm>
          <a:prstGeom prst="rect">
            <a:avLst/>
          </a:prstGeom>
          <a:noFill/>
          <a:ln>
            <a:noFill/>
          </a:ln>
        </p:spPr>
        <p:txBody>
          <a:bodyPr anchor="ctr"/>
          <a:lstStyle/>
          <a:p>
            <a:pPr algn="r">
              <a:lnSpc>
                <a:spcPct val="100000"/>
              </a:lnSpc>
            </a:pPr>
            <a:fld id="{F541FF55-F685-4263-BE47-58A5863E85DF}" type="slidenum">
              <a:rPr lang="en-US" sz="1200" b="0" strike="noStrike" spc="-1">
                <a:solidFill>
                  <a:srgbClr val="8B8B8B"/>
                </a:solidFill>
                <a:uFill>
                  <a:solidFill>
                    <a:srgbClr val="FFFFFF"/>
                  </a:solidFill>
                </a:uFill>
                <a:latin typeface="Calibri"/>
              </a:rPr>
              <a:t>13</a:t>
            </a:fld>
            <a:endParaRPr lang="en-US" sz="1400" b="0" strike="noStrike" spc="-1">
              <a:solidFill>
                <a:srgbClr val="000000"/>
              </a:solidFill>
              <a:uFill>
                <a:solidFill>
                  <a:srgbClr val="FFFFFF"/>
                </a:solidFill>
              </a:uFill>
              <a:latin typeface="Times New Roman"/>
            </a:endParaRPr>
          </a:p>
        </p:txBody>
      </p:sp>
      <p:pic>
        <p:nvPicPr>
          <p:cNvPr id="163" name="Content Placeholder 6"/>
          <p:cNvPicPr/>
          <p:nvPr/>
        </p:nvPicPr>
        <p:blipFill>
          <a:blip r:embed="rId2"/>
          <a:stretch/>
        </p:blipFill>
        <p:spPr>
          <a:xfrm>
            <a:off x="838080" y="2586960"/>
            <a:ext cx="5181120" cy="2341440"/>
          </a:xfrm>
          <a:prstGeom prst="rect">
            <a:avLst/>
          </a:prstGeom>
          <a:ln>
            <a:noFill/>
          </a:ln>
        </p:spPr>
      </p:pic>
      <p:sp>
        <p:nvSpPr>
          <p:cNvPr id="164" name="CustomShape 5"/>
          <p:cNvSpPr/>
          <p:nvPr/>
        </p:nvSpPr>
        <p:spPr>
          <a:xfrm>
            <a:off x="6172200" y="1825560"/>
            <a:ext cx="518112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66"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Neuron bão hòa.</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sử dụng hàm kích hoạt là sigmoid() và hàm lỗi Quadratic Loss Function. Để tính gradient descent ta gặp phải một vấn đề đó là trong biểu thức tồn tại σ’(z) liên hệ với đồ thị hàm sigmoid(), khi giá trị xấp xỉ 0 hoặc 1 thì đạo hàm của nó sẽ rất nhỏ, dẫn tới mạng học các trọng số sẽ rất chậm.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Để giải quyết vấn đề này có một phương pháp thay thế hàm lỗi Quadratic thành hàm Cross- Entropy.</a:t>
            </a:r>
            <a:endParaRPr lang="en-US" sz="2800" b="0" strike="noStrike" spc="-1">
              <a:solidFill>
                <a:srgbClr val="000000"/>
              </a:solidFill>
              <a:uFill>
                <a:solidFill>
                  <a:srgbClr val="FFFFFF"/>
                </a:solidFill>
              </a:uFill>
              <a:latin typeface="Calibri"/>
            </a:endParaRPr>
          </a:p>
        </p:txBody>
      </p:sp>
      <p:sp>
        <p:nvSpPr>
          <p:cNvPr id="167"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68" name="TextShape 4"/>
          <p:cNvSpPr txBox="1"/>
          <p:nvPr/>
        </p:nvSpPr>
        <p:spPr>
          <a:xfrm>
            <a:off x="8610480" y="6356520"/>
            <a:ext cx="2742840" cy="364680"/>
          </a:xfrm>
          <a:prstGeom prst="rect">
            <a:avLst/>
          </a:prstGeom>
          <a:noFill/>
          <a:ln>
            <a:noFill/>
          </a:ln>
        </p:spPr>
        <p:txBody>
          <a:bodyPr anchor="ctr"/>
          <a:lstStyle/>
          <a:p>
            <a:pPr algn="r">
              <a:lnSpc>
                <a:spcPct val="100000"/>
              </a:lnSpc>
            </a:pPr>
            <a:fld id="{E14D5056-5791-4391-AE78-9774404FBF29}" type="slidenum">
              <a:rPr lang="en-US" sz="1200" b="0" strike="noStrike" spc="-1">
                <a:solidFill>
                  <a:srgbClr val="8B8B8B"/>
                </a:solidFill>
                <a:uFill>
                  <a:solidFill>
                    <a:srgbClr val="FFFFFF"/>
                  </a:solidFill>
                </a:uFill>
                <a:latin typeface="Calibri"/>
              </a:rPr>
              <a:t>14</a:t>
            </a:fld>
            <a:endParaRPr lang="en-US" sz="1400" b="0" strike="noStrike" spc="-1">
              <a:solidFill>
                <a:srgbClr val="000000"/>
              </a:solidFill>
              <a:uFill>
                <a:solidFill>
                  <a:srgbClr val="FFFFFF"/>
                </a:solidFill>
              </a:uFill>
              <a:latin typeface="Times New Roman"/>
            </a:endParaRPr>
          </a:p>
        </p:txBody>
      </p:sp>
      <p:pic>
        <p:nvPicPr>
          <p:cNvPr id="169" name="Content Placeholder 6"/>
          <p:cNvPicPr/>
          <p:nvPr/>
        </p:nvPicPr>
        <p:blipFill>
          <a:blip r:embed="rId2"/>
          <a:stretch/>
        </p:blipFill>
        <p:spPr>
          <a:xfrm>
            <a:off x="1780560" y="3616200"/>
            <a:ext cx="2962440" cy="636120"/>
          </a:xfrm>
          <a:prstGeom prst="rect">
            <a:avLst/>
          </a:prstGeom>
          <a:ln>
            <a:noFill/>
          </a:ln>
        </p:spPr>
      </p:pic>
      <p:pic>
        <p:nvPicPr>
          <p:cNvPr id="171" name="Picture 10"/>
          <p:cNvPicPr/>
          <p:nvPr/>
        </p:nvPicPr>
        <p:blipFill>
          <a:blip r:embed="rId3"/>
          <a:stretch/>
        </p:blipFill>
        <p:spPr>
          <a:xfrm>
            <a:off x="1393200" y="1436760"/>
            <a:ext cx="3599280" cy="2179080"/>
          </a:xfrm>
          <a:prstGeom prst="rect">
            <a:avLst/>
          </a:prstGeom>
          <a:ln>
            <a:noFill/>
          </a:ln>
        </p:spPr>
      </p:pic>
      <p:sp>
        <p:nvSpPr>
          <p:cNvPr id="172" name="CustomShape 5"/>
          <p:cNvSpPr/>
          <p:nvPr/>
        </p:nvSpPr>
        <p:spPr>
          <a:xfrm>
            <a:off x="6095880" y="1690560"/>
            <a:ext cx="5257440" cy="4506480"/>
          </a:xfrm>
          <a:prstGeom prst="rect">
            <a:avLst/>
          </a:prstGeom>
          <a:noFill/>
          <a:ln w="28440"/>
        </p:spPr>
        <p:style>
          <a:lnRef idx="2">
            <a:schemeClr val="accent1">
              <a:shade val="50000"/>
            </a:schemeClr>
          </a:lnRef>
          <a:fillRef idx="1">
            <a:schemeClr val="accent1"/>
          </a:fillRef>
          <a:effectRef idx="0">
            <a:schemeClr val="accent1"/>
          </a:effectRef>
          <a:fontRef idx="minor"/>
        </p:style>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1620" y="4500465"/>
            <a:ext cx="2962439" cy="1219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74"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Neuron bão hòa</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Đạo hàm của Cross Entropy theo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và</a:t>
            </a:r>
            <a:r>
              <a:rPr lang="en-US" sz="1800" b="1" strike="noStrike" spc="-1">
                <a:solidFill>
                  <a:srgbClr val="000000"/>
                </a:solidFill>
                <a:uFill>
                  <a:solidFill>
                    <a:srgbClr val="FFFFFF"/>
                  </a:solidFill>
                </a:uFill>
                <a:latin typeface="Calibri"/>
              </a:rPr>
              <a:t> b</a:t>
            </a:r>
            <a:r>
              <a:rPr lang="en-US" sz="1800" b="0" strike="noStrike" spc="-1">
                <a:solidFill>
                  <a:srgbClr val="000000"/>
                </a:solidFill>
                <a:uFill>
                  <a:solidFill>
                    <a:srgbClr val="FFFFFF"/>
                  </a:solidFill>
                </a:uFill>
                <a:latin typeface="Calibri"/>
              </a:rPr>
              <a:t>(bias) loại bỏ được σ’(z) ra khỏi biểu thức, giúp ngăn ngừa hiện tượng neuron bão hòa ở lớp đầu ra.</a:t>
            </a:r>
            <a:endParaRPr lang="en-US" sz="2800" b="0" strike="noStrike" spc="-1">
              <a:solidFill>
                <a:srgbClr val="000000"/>
              </a:solidFill>
              <a:uFill>
                <a:solidFill>
                  <a:srgbClr val="FFFFFF"/>
                </a:solidFill>
              </a:uFill>
              <a:latin typeface="Calibri"/>
            </a:endParaRPr>
          </a:p>
        </p:txBody>
      </p:sp>
      <p:sp>
        <p:nvSpPr>
          <p:cNvPr id="175"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76" name="TextShape 4"/>
          <p:cNvSpPr txBox="1"/>
          <p:nvPr/>
        </p:nvSpPr>
        <p:spPr>
          <a:xfrm>
            <a:off x="8610480" y="6356520"/>
            <a:ext cx="2742840" cy="364680"/>
          </a:xfrm>
          <a:prstGeom prst="rect">
            <a:avLst/>
          </a:prstGeom>
          <a:noFill/>
          <a:ln>
            <a:noFill/>
          </a:ln>
        </p:spPr>
        <p:txBody>
          <a:bodyPr anchor="ctr"/>
          <a:lstStyle/>
          <a:p>
            <a:pPr algn="r">
              <a:lnSpc>
                <a:spcPct val="100000"/>
              </a:lnSpc>
            </a:pPr>
            <a:fld id="{37CCF096-037E-450A-8771-2F8C3F96E512}" type="slidenum">
              <a:rPr lang="en-US" sz="1200" b="0" strike="noStrike" spc="-1">
                <a:solidFill>
                  <a:srgbClr val="8B8B8B"/>
                </a:solidFill>
                <a:uFill>
                  <a:solidFill>
                    <a:srgbClr val="FFFFFF"/>
                  </a:solidFill>
                </a:uFill>
                <a:latin typeface="Calibri"/>
              </a:rPr>
              <a:t>15</a:t>
            </a:fld>
            <a:endParaRPr lang="en-US" sz="1400" b="0" strike="noStrike" spc="-1">
              <a:solidFill>
                <a:srgbClr val="000000"/>
              </a:solidFill>
              <a:uFill>
                <a:solidFill>
                  <a:srgbClr val="FFFFFF"/>
                </a:solidFill>
              </a:uFill>
              <a:latin typeface="Times New Roman"/>
            </a:endParaRPr>
          </a:p>
        </p:txBody>
      </p:sp>
      <p:pic>
        <p:nvPicPr>
          <p:cNvPr id="177" name="Content Placeholder 6"/>
          <p:cNvPicPr/>
          <p:nvPr/>
        </p:nvPicPr>
        <p:blipFill>
          <a:blip r:embed="rId2"/>
          <a:stretch/>
        </p:blipFill>
        <p:spPr>
          <a:xfrm>
            <a:off x="1440720" y="1850400"/>
            <a:ext cx="3425040" cy="1008360"/>
          </a:xfrm>
          <a:prstGeom prst="rect">
            <a:avLst/>
          </a:prstGeom>
          <a:ln>
            <a:noFill/>
          </a:ln>
        </p:spPr>
      </p:pic>
      <p:pic>
        <p:nvPicPr>
          <p:cNvPr id="178" name="Picture 7"/>
          <p:cNvPicPr/>
          <p:nvPr/>
        </p:nvPicPr>
        <p:blipFill>
          <a:blip r:embed="rId3"/>
          <a:stretch/>
        </p:blipFill>
        <p:spPr>
          <a:xfrm>
            <a:off x="1440720" y="3077280"/>
            <a:ext cx="3425040" cy="2234520"/>
          </a:xfrm>
          <a:prstGeom prst="rect">
            <a:avLst/>
          </a:prstGeom>
          <a:ln>
            <a:noFill/>
          </a:ln>
        </p:spPr>
      </p:pic>
      <p:sp>
        <p:nvSpPr>
          <p:cNvPr id="179" name="CustomShape 5"/>
          <p:cNvSpPr/>
          <p:nvPr/>
        </p:nvSpPr>
        <p:spPr>
          <a:xfrm>
            <a:off x="6095880" y="1850400"/>
            <a:ext cx="5257440" cy="157824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81"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Neuron bão hòa</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Tuy nhiên sử dụng Cross Entropy chỉ giúp mô hình giải quyết được vấn đề ở neuron lớp đầu ra, mà lại gần như không có tác dụng đối với neuron ở các lớp ẩn (hidden layer). Lý do là bởi vì trong quá trình học mạng neuron cần phải thực hiện bước lan truyền ngược lại lỗi để tính gradient descent ở các tầng trước. Tại mỗi lớp lỗi được tính từ lỗi của tầng sau liền kề với nó theo công thức thứ nhất.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Công thức tính lỗi ở mỗi lớp ẩn trong mạng neuron trên tồn tại σ’(z) nên không thể tránh được neuron ở các tầng ần gặp phải hiện tượng bão hòa, khi hàm sigmoid() có giá trị gần với 0 hoặc 1.</a:t>
            </a:r>
            <a:endParaRPr lang="en-US" sz="2800" b="0" strike="noStrike" spc="-1">
              <a:solidFill>
                <a:srgbClr val="000000"/>
              </a:solidFill>
              <a:uFill>
                <a:solidFill>
                  <a:srgbClr val="FFFFFF"/>
                </a:solidFill>
              </a:uFill>
              <a:latin typeface="Calibri"/>
            </a:endParaRPr>
          </a:p>
        </p:txBody>
      </p:sp>
      <p:sp>
        <p:nvSpPr>
          <p:cNvPr id="182"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83" name="TextShape 4"/>
          <p:cNvSpPr txBox="1"/>
          <p:nvPr/>
        </p:nvSpPr>
        <p:spPr>
          <a:xfrm>
            <a:off x="8610480" y="6356520"/>
            <a:ext cx="2742840" cy="364680"/>
          </a:xfrm>
          <a:prstGeom prst="rect">
            <a:avLst/>
          </a:prstGeom>
          <a:noFill/>
          <a:ln>
            <a:noFill/>
          </a:ln>
        </p:spPr>
        <p:txBody>
          <a:bodyPr anchor="ctr"/>
          <a:lstStyle/>
          <a:p>
            <a:pPr algn="r">
              <a:lnSpc>
                <a:spcPct val="100000"/>
              </a:lnSpc>
            </a:pPr>
            <a:fld id="{93AB8E4B-5401-4826-9DDA-B273679111FC}" type="slidenum">
              <a:rPr lang="en-US" sz="1200" b="0" strike="noStrike" spc="-1">
                <a:solidFill>
                  <a:srgbClr val="8B8B8B"/>
                </a:solidFill>
                <a:uFill>
                  <a:solidFill>
                    <a:srgbClr val="FFFFFF"/>
                  </a:solidFill>
                </a:uFill>
                <a:latin typeface="Calibri"/>
              </a:rPr>
              <a:t>16</a:t>
            </a:fld>
            <a:endParaRPr lang="en-US" sz="1400" b="0" strike="noStrike" spc="-1">
              <a:solidFill>
                <a:srgbClr val="000000"/>
              </a:solidFill>
              <a:uFill>
                <a:solidFill>
                  <a:srgbClr val="FFFFFF"/>
                </a:solidFill>
              </a:uFill>
              <a:latin typeface="Times New Roman"/>
            </a:endParaRPr>
          </a:p>
        </p:txBody>
      </p:sp>
      <p:pic>
        <p:nvPicPr>
          <p:cNvPr id="184" name="Content Placeholder 6"/>
          <p:cNvPicPr/>
          <p:nvPr/>
        </p:nvPicPr>
        <p:blipFill>
          <a:blip r:embed="rId2"/>
          <a:stretch/>
        </p:blipFill>
        <p:spPr>
          <a:xfrm>
            <a:off x="1323360" y="1870200"/>
            <a:ext cx="3392640" cy="709200"/>
          </a:xfrm>
          <a:prstGeom prst="rect">
            <a:avLst/>
          </a:prstGeom>
          <a:ln>
            <a:noFill/>
          </a:ln>
        </p:spPr>
      </p:pic>
      <p:pic>
        <p:nvPicPr>
          <p:cNvPr id="185" name="Picture 7"/>
          <p:cNvPicPr/>
          <p:nvPr/>
        </p:nvPicPr>
        <p:blipFill>
          <a:blip r:embed="rId3"/>
          <a:stretch/>
        </p:blipFill>
        <p:spPr>
          <a:xfrm>
            <a:off x="1391040" y="2859120"/>
            <a:ext cx="3258000" cy="1132920"/>
          </a:xfrm>
          <a:prstGeom prst="rect">
            <a:avLst/>
          </a:prstGeom>
          <a:ln>
            <a:noFill/>
          </a:ln>
        </p:spPr>
      </p:pic>
      <p:pic>
        <p:nvPicPr>
          <p:cNvPr id="186" name="Picture 8"/>
          <p:cNvPicPr/>
          <p:nvPr/>
        </p:nvPicPr>
        <p:blipFill>
          <a:blip r:embed="rId4"/>
          <a:stretch/>
        </p:blipFill>
        <p:spPr>
          <a:xfrm>
            <a:off x="2044080" y="4414680"/>
            <a:ext cx="1951920" cy="759600"/>
          </a:xfrm>
          <a:prstGeom prst="rect">
            <a:avLst/>
          </a:prstGeom>
          <a:ln>
            <a:noFill/>
          </a:ln>
        </p:spPr>
      </p:pic>
      <p:sp>
        <p:nvSpPr>
          <p:cNvPr id="187" name="CustomShape 5"/>
          <p:cNvSpPr/>
          <p:nvPr/>
        </p:nvSpPr>
        <p:spPr>
          <a:xfrm>
            <a:off x="6095880" y="1690560"/>
            <a:ext cx="5257440" cy="44776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89" name="TextShape 2"/>
          <p:cNvSpPr txBox="1"/>
          <p:nvPr/>
        </p:nvSpPr>
        <p:spPr>
          <a:xfrm>
            <a:off x="6172200" y="1690560"/>
            <a:ext cx="5181120" cy="376632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a:solidFill>
                  <a:srgbClr val="4472C4"/>
                </a:solidFill>
                <a:uFill>
                  <a:solidFill>
                    <a:srgbClr val="FFFFFF"/>
                  </a:solidFill>
                </a:uFill>
                <a:latin typeface="Calibri"/>
              </a:rPr>
              <a:t>Neuron </a:t>
            </a:r>
            <a:r>
              <a:rPr lang="en-US" sz="1800" b="0" strike="noStrike" spc="-1" dirty="0" err="1">
                <a:solidFill>
                  <a:srgbClr val="4472C4"/>
                </a:solidFill>
                <a:uFill>
                  <a:solidFill>
                    <a:srgbClr val="FFFFFF"/>
                  </a:solidFill>
                </a:uFill>
                <a:latin typeface="Calibri"/>
              </a:rPr>
              <a:t>bão</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hòa</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Tuy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nhiên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thuật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khắc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phục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trường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hợp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này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nhìn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sigmoid().</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a:solidFill>
                  <a:srgbClr val="000000"/>
                </a:solidFill>
                <a:uFill>
                  <a:solidFill>
                    <a:srgbClr val="FFFFFF"/>
                  </a:solidFill>
                </a:uFill>
                <a:latin typeface="Calibri"/>
              </a:rPr>
              <a:t>Ta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thấy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nhận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1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Z </a:t>
            </a:r>
            <a:r>
              <a:rPr lang="en-US" sz="1800" b="0" strike="noStrike" spc="-1" dirty="0" err="1">
                <a:solidFill>
                  <a:srgbClr val="000000"/>
                </a:solidFill>
                <a:uFill>
                  <a:solidFill>
                    <a:srgbClr val="FFFFFF"/>
                  </a:solidFill>
                </a:uFill>
                <a:latin typeface="Calibri"/>
              </a:rPr>
              <a:t>tiến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âm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cùng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cùng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sigmoid() </a:t>
            </a:r>
            <a:r>
              <a:rPr lang="en-US" sz="1800" b="0" strike="noStrike" spc="-1" dirty="0" err="1">
                <a:solidFill>
                  <a:srgbClr val="000000"/>
                </a:solidFill>
                <a:uFill>
                  <a:solidFill>
                    <a:srgbClr val="FFFFFF"/>
                  </a:solidFill>
                </a:uFill>
                <a:latin typeface="Calibri"/>
              </a:rPr>
              <a:t>không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1 ta </a:t>
            </a:r>
            <a:r>
              <a:rPr lang="en-US" sz="1800" b="0" strike="noStrike" spc="-1" dirty="0" err="1">
                <a:solidFill>
                  <a:srgbClr val="000000"/>
                </a:solidFill>
                <a:uFill>
                  <a:solidFill>
                    <a:srgbClr val="FFFFFF"/>
                  </a:solidFill>
                </a:uFill>
                <a:latin typeface="Calibri"/>
              </a:rPr>
              <a:t>chỉ</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z </a:t>
            </a:r>
            <a:r>
              <a:rPr lang="en-US" sz="1800" b="0" strike="noStrike" spc="-1" dirty="0" err="1">
                <a:solidFill>
                  <a:srgbClr val="000000"/>
                </a:solidFill>
                <a:uFill>
                  <a:solidFill>
                    <a:srgbClr val="FFFFFF"/>
                  </a:solidFill>
                </a:uFill>
                <a:latin typeface="Calibri"/>
              </a:rPr>
              <a:t>không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cũng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như</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bằng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khởi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trọng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1" strike="noStrike" spc="-1" dirty="0">
                <a:solidFill>
                  <a:srgbClr val="000000"/>
                </a:solidFill>
                <a:uFill>
                  <a:solidFill>
                    <a:srgbClr val="FFFFFF"/>
                  </a:solidFill>
                </a:uFill>
                <a:latin typeface="Calibri"/>
              </a:rPr>
              <a:t>w</a:t>
            </a:r>
            <a:r>
              <a:rPr lang="en-US" sz="1800" b="0" strike="noStrike" spc="-1" dirty="0">
                <a:solidFill>
                  <a:srgbClr val="000000"/>
                </a:solidFill>
                <a:uFill>
                  <a:solidFill>
                    <a:srgbClr val="FFFFFF"/>
                  </a:solidFill>
                </a:uFill>
                <a:latin typeface="Calibri"/>
              </a:rPr>
              <a:t>(weight)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nhỏ</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tiệm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cận</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giúp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z </a:t>
            </a:r>
            <a:r>
              <a:rPr lang="en-US" sz="1800" b="0" strike="noStrike" spc="-1" dirty="0" err="1">
                <a:solidFill>
                  <a:srgbClr val="000000"/>
                </a:solidFill>
                <a:uFill>
                  <a:solidFill>
                    <a:srgbClr val="FFFFFF"/>
                  </a:solidFill>
                </a:uFill>
                <a:latin typeface="Calibri"/>
              </a:rPr>
              <a:t>gần</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đồng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thời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ngăn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sigmoid() </a:t>
            </a:r>
            <a:r>
              <a:rPr lang="en-US" sz="1800" b="0" strike="noStrike" spc="-1" dirty="0" err="1">
                <a:solidFill>
                  <a:srgbClr val="000000"/>
                </a:solidFill>
                <a:uFill>
                  <a:solidFill>
                    <a:srgbClr val="FFFFFF"/>
                  </a:solidFill>
                </a:uFill>
                <a:latin typeface="Calibri"/>
              </a:rPr>
              <a:t>gần</a:t>
            </a:r>
            <a:r>
              <a:rPr lang="en-US" sz="1800" b="0" strike="noStrike" spc="-1" dirty="0">
                <a:solidFill>
                  <a:srgbClr val="000000"/>
                </a:solidFill>
                <a:uFill>
                  <a:solidFill>
                    <a:srgbClr val="FFFFFF"/>
                  </a:solidFill>
                </a:uFill>
                <a:latin typeface="Calibri"/>
              </a:rPr>
              <a:t> 0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1.</a:t>
            </a:r>
            <a:endParaRPr lang="en-US" sz="2800" b="0" strike="noStrike" spc="-1" dirty="0">
              <a:solidFill>
                <a:srgbClr val="000000"/>
              </a:solidFill>
              <a:uFill>
                <a:solidFill>
                  <a:srgbClr val="FFFFFF"/>
                </a:solidFill>
              </a:uFill>
              <a:latin typeface="Calibri"/>
            </a:endParaRPr>
          </a:p>
        </p:txBody>
      </p:sp>
      <p:sp>
        <p:nvSpPr>
          <p:cNvPr id="190"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91" name="TextShape 4"/>
          <p:cNvSpPr txBox="1"/>
          <p:nvPr/>
        </p:nvSpPr>
        <p:spPr>
          <a:xfrm>
            <a:off x="8610480" y="6356520"/>
            <a:ext cx="2742840" cy="364680"/>
          </a:xfrm>
          <a:prstGeom prst="rect">
            <a:avLst/>
          </a:prstGeom>
          <a:noFill/>
          <a:ln>
            <a:noFill/>
          </a:ln>
        </p:spPr>
        <p:txBody>
          <a:bodyPr anchor="ctr"/>
          <a:lstStyle/>
          <a:p>
            <a:pPr algn="r">
              <a:lnSpc>
                <a:spcPct val="100000"/>
              </a:lnSpc>
            </a:pPr>
            <a:fld id="{E25D10C4-2F9D-45A6-8DD8-9C0CBC77E619}" type="slidenum">
              <a:rPr lang="en-US" sz="1200" b="0" strike="noStrike" spc="-1">
                <a:solidFill>
                  <a:srgbClr val="8B8B8B"/>
                </a:solidFill>
                <a:uFill>
                  <a:solidFill>
                    <a:srgbClr val="FFFFFF"/>
                  </a:solidFill>
                </a:uFill>
                <a:latin typeface="Calibri"/>
              </a:rPr>
              <a:t>17</a:t>
            </a:fld>
            <a:endParaRPr lang="en-US" sz="1400" b="0" strike="noStrike" spc="-1">
              <a:solidFill>
                <a:srgbClr val="000000"/>
              </a:solidFill>
              <a:uFill>
                <a:solidFill>
                  <a:srgbClr val="FFFFFF"/>
                </a:solidFill>
              </a:uFill>
              <a:latin typeface="Times New Roman"/>
            </a:endParaRPr>
          </a:p>
        </p:txBody>
      </p:sp>
      <p:pic>
        <p:nvPicPr>
          <p:cNvPr id="192" name="Content Placeholder 6"/>
          <p:cNvPicPr/>
          <p:nvPr/>
        </p:nvPicPr>
        <p:blipFill>
          <a:blip r:embed="rId2"/>
          <a:stretch/>
        </p:blipFill>
        <p:spPr>
          <a:xfrm>
            <a:off x="1538640" y="1892160"/>
            <a:ext cx="3236400" cy="1536480"/>
          </a:xfrm>
          <a:prstGeom prst="rect">
            <a:avLst/>
          </a:prstGeom>
          <a:ln>
            <a:noFill/>
          </a:ln>
        </p:spPr>
      </p:pic>
      <p:sp>
        <p:nvSpPr>
          <p:cNvPr id="193" name="CustomShape 5"/>
          <p:cNvSpPr/>
          <p:nvPr/>
        </p:nvSpPr>
        <p:spPr>
          <a:xfrm>
            <a:off x="2017440" y="4001400"/>
            <a:ext cx="2278440" cy="12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Calibri"/>
              </a:rPr>
              <a:t>Z = </a:t>
            </a:r>
            <a:r>
              <a:rPr lang="en-US" sz="4400" b="0" strike="noStrike" spc="-1">
                <a:solidFill>
                  <a:srgbClr val="000000"/>
                </a:solidFill>
                <a:uFill>
                  <a:solidFill>
                    <a:srgbClr val="FFFFFF"/>
                  </a:solidFill>
                </a:uFill>
                <a:latin typeface="Calibri"/>
              </a:rPr>
              <a:t>Σ</a:t>
            </a:r>
            <a:r>
              <a:rPr lang="en-US" sz="2800" b="0" strike="noStrike" spc="-1">
                <a:solidFill>
                  <a:srgbClr val="000000"/>
                </a:solidFill>
                <a:uFill>
                  <a:solidFill>
                    <a:srgbClr val="FFFFFF"/>
                  </a:solidFill>
                </a:uFill>
                <a:latin typeface="Calibri"/>
              </a:rPr>
              <a:t>w</a:t>
            </a:r>
            <a:r>
              <a:rPr lang="en-US" sz="2800" b="0" strike="noStrike" spc="-1" baseline="-25000">
                <a:solidFill>
                  <a:srgbClr val="000000"/>
                </a:solidFill>
                <a:uFill>
                  <a:solidFill>
                    <a:srgbClr val="FFFFFF"/>
                  </a:solidFill>
                </a:uFill>
                <a:latin typeface="Calibri"/>
              </a:rPr>
              <a:t>j</a:t>
            </a:r>
            <a:r>
              <a:rPr lang="en-US" sz="2800" b="0" strike="noStrike" spc="-1">
                <a:solidFill>
                  <a:srgbClr val="000000"/>
                </a:solidFill>
                <a:uFill>
                  <a:solidFill>
                    <a:srgbClr val="FFFFFF"/>
                  </a:solidFill>
                </a:uFill>
                <a:latin typeface="Calibri"/>
              </a:rPr>
              <a:t>x</a:t>
            </a:r>
            <a:r>
              <a:rPr lang="en-US" sz="2800" b="0" strike="noStrike" spc="-1" baseline="-25000">
                <a:solidFill>
                  <a:srgbClr val="000000"/>
                </a:solidFill>
                <a:uFill>
                  <a:solidFill>
                    <a:srgbClr val="FFFFFF"/>
                  </a:solidFill>
                </a:uFill>
                <a:latin typeface="Calibri"/>
              </a:rPr>
              <a:t>j</a:t>
            </a:r>
            <a:r>
              <a:rPr lang="en-US" sz="2800" b="0" strike="noStrike" spc="-1">
                <a:solidFill>
                  <a:srgbClr val="000000"/>
                </a:solidFill>
                <a:uFill>
                  <a:solidFill>
                    <a:srgbClr val="FFFFFF"/>
                  </a:solidFill>
                </a:uFill>
                <a:latin typeface="Calibri"/>
              </a:rPr>
              <a:t> + b</a:t>
            </a:r>
            <a:endParaRPr lang="en-US" sz="1800" b="0" strike="noStrike" spc="-1">
              <a:solidFill>
                <a:srgbClr val="000000"/>
              </a:solidFill>
              <a:uFill>
                <a:solidFill>
                  <a:srgbClr val="FFFFFF"/>
                </a:solidFill>
              </a:uFill>
              <a:latin typeface="Arial"/>
            </a:endParaRPr>
          </a:p>
        </p:txBody>
      </p:sp>
      <p:sp>
        <p:nvSpPr>
          <p:cNvPr id="194" name="CustomShape 6"/>
          <p:cNvSpPr/>
          <p:nvPr/>
        </p:nvSpPr>
        <p:spPr>
          <a:xfrm>
            <a:off x="6172200" y="1690560"/>
            <a:ext cx="5181120" cy="3766320"/>
          </a:xfrm>
          <a:prstGeom prst="rect">
            <a:avLst/>
          </a:prstGeom>
          <a:noFill/>
          <a:ln w="28440">
            <a:solidFill>
              <a:schemeClr val="accent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Triển khai</a:t>
            </a:r>
            <a:endParaRPr lang="en-US" sz="1800" b="0" strike="noStrike" spc="-1">
              <a:solidFill>
                <a:srgbClr val="000000"/>
              </a:solidFill>
              <a:uFill>
                <a:solidFill>
                  <a:srgbClr val="FFFFFF"/>
                </a:solidFill>
              </a:uFill>
              <a:latin typeface="Calibri"/>
            </a:endParaRPr>
          </a:p>
        </p:txBody>
      </p:sp>
      <p:sp>
        <p:nvSpPr>
          <p:cNvPr id="196" name="TextShape 2"/>
          <p:cNvSpPr txBox="1"/>
          <p:nvPr/>
        </p:nvSpPr>
        <p:spPr>
          <a:xfrm>
            <a:off x="6172200" y="1825560"/>
            <a:ext cx="5181120" cy="33411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Thu thập, biểu diễn dữ liệu</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Dữ liệu sử dụng trong bài tập lớn được nhóm thu thập từ tập dữ liệu mẫu </a:t>
            </a:r>
            <a:r>
              <a:rPr lang="en-US" sz="1800" b="0" strike="noStrike" spc="-1">
                <a:solidFill>
                  <a:srgbClr val="4472C4"/>
                </a:solidFill>
                <a:uFill>
                  <a:solidFill>
                    <a:srgbClr val="FFFFFF"/>
                  </a:solidFill>
                </a:uFill>
                <a:latin typeface="Calibri"/>
              </a:rPr>
              <a:t>MNIST</a:t>
            </a:r>
            <a:r>
              <a:rPr lang="en-US" sz="1800" b="0" strike="noStrike" spc="-1">
                <a:solidFill>
                  <a:srgbClr val="000000"/>
                </a:solidFill>
                <a:uFill>
                  <a:solidFill>
                    <a:srgbClr val="FFFFFF"/>
                  </a:solidFill>
                </a:uFill>
                <a:latin typeface="Calibri"/>
              </a:rPr>
              <a:t> dữ liệu đã qua tiền xử lý từ trước, bao gồm tập các ảnh 28x28 pixel, và được nhóm biểu diễn thành vector 784 chiều phục vụ cho quá trình huấn luyện mô hình. Từ tập MNIST nhóm chia tập ra làm 3 tập riêng biệt, tập dữ liệu huấn luyện (training dataset) bao gồm 50000 ví dụ, tập dữ liệu tối ưu (validation dataset) bao gồm 10000 ví dụ và tập dữ liệu kiểm thử (test dataset) bao gồm 10000 ví dụ.</a:t>
            </a:r>
            <a:endParaRPr lang="en-US" sz="2800" b="0" strike="noStrike" spc="-1">
              <a:solidFill>
                <a:srgbClr val="000000"/>
              </a:solidFill>
              <a:uFill>
                <a:solidFill>
                  <a:srgbClr val="FFFFFF"/>
                </a:solidFill>
              </a:uFill>
              <a:latin typeface="Calibri"/>
            </a:endParaRPr>
          </a:p>
        </p:txBody>
      </p:sp>
      <p:sp>
        <p:nvSpPr>
          <p:cNvPr id="197"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98" name="TextShape 4"/>
          <p:cNvSpPr txBox="1"/>
          <p:nvPr/>
        </p:nvSpPr>
        <p:spPr>
          <a:xfrm>
            <a:off x="8610480" y="6356520"/>
            <a:ext cx="2742840" cy="364680"/>
          </a:xfrm>
          <a:prstGeom prst="rect">
            <a:avLst/>
          </a:prstGeom>
          <a:noFill/>
          <a:ln>
            <a:noFill/>
          </a:ln>
        </p:spPr>
        <p:txBody>
          <a:bodyPr anchor="ctr"/>
          <a:lstStyle/>
          <a:p>
            <a:pPr algn="r">
              <a:lnSpc>
                <a:spcPct val="100000"/>
              </a:lnSpc>
            </a:pPr>
            <a:fld id="{3F8EE628-274F-4C7E-865E-0A2F347EE9F9}" type="slidenum">
              <a:rPr lang="en-US" sz="1200" b="0" strike="noStrike" spc="-1">
                <a:solidFill>
                  <a:srgbClr val="8B8B8B"/>
                </a:solidFill>
                <a:uFill>
                  <a:solidFill>
                    <a:srgbClr val="FFFFFF"/>
                  </a:solidFill>
                </a:uFill>
                <a:latin typeface="Calibri"/>
              </a:rPr>
              <a:t>18</a:t>
            </a:fld>
            <a:endParaRPr lang="en-US" sz="1400" b="0" strike="noStrike" spc="-1">
              <a:solidFill>
                <a:srgbClr val="000000"/>
              </a:solidFill>
              <a:uFill>
                <a:solidFill>
                  <a:srgbClr val="FFFFFF"/>
                </a:solidFill>
              </a:uFill>
              <a:latin typeface="Times New Roman"/>
            </a:endParaRPr>
          </a:p>
        </p:txBody>
      </p:sp>
      <p:pic>
        <p:nvPicPr>
          <p:cNvPr id="199" name="Content Placeholder 14"/>
          <p:cNvPicPr/>
          <p:nvPr/>
        </p:nvPicPr>
        <p:blipFill>
          <a:blip r:embed="rId2"/>
          <a:stretch/>
        </p:blipFill>
        <p:spPr>
          <a:xfrm>
            <a:off x="838080" y="2048760"/>
            <a:ext cx="5181120" cy="3904920"/>
          </a:xfrm>
          <a:prstGeom prst="rect">
            <a:avLst/>
          </a:prstGeom>
          <a:ln>
            <a:noFill/>
          </a:ln>
        </p:spPr>
      </p:pic>
      <p:sp>
        <p:nvSpPr>
          <p:cNvPr id="200" name="CustomShape 5"/>
          <p:cNvSpPr/>
          <p:nvPr/>
        </p:nvSpPr>
        <p:spPr>
          <a:xfrm>
            <a:off x="6172200" y="1690560"/>
            <a:ext cx="5181120" cy="34761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Triển khai</a:t>
            </a:r>
            <a:endParaRPr lang="en-US" sz="1800" b="0" strike="noStrike" spc="-1">
              <a:solidFill>
                <a:srgbClr val="000000"/>
              </a:solidFill>
              <a:uFill>
                <a:solidFill>
                  <a:srgbClr val="FFFFFF"/>
                </a:solidFill>
              </a:uFill>
              <a:latin typeface="Calibri"/>
            </a:endParaRPr>
          </a:p>
        </p:txBody>
      </p:sp>
      <p:sp>
        <p:nvSpPr>
          <p:cNvPr id="202"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Giai đoạn huấn luyện.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Nhóm sử dụng mạng neuron 3 lớp: một lớp đầu vào (input layer) có 784 neuron, một lớp ẩn (hidden layer) có 30 neuron, một lớp đầu ra (output layer) có 10 neuron.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Ban đầu mạng neuron mới khởi tạo, các trọng số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và </a:t>
            </a:r>
            <a:r>
              <a:rPr lang="en-US" sz="1800" b="1" strike="noStrike" spc="-1">
                <a:solidFill>
                  <a:srgbClr val="000000"/>
                </a:solidFill>
                <a:uFill>
                  <a:solidFill>
                    <a:srgbClr val="FFFFFF"/>
                  </a:solidFill>
                </a:uFill>
                <a:latin typeface="Calibri"/>
              </a:rPr>
              <a:t>b</a:t>
            </a:r>
            <a:r>
              <a:rPr lang="en-US" sz="1800" b="0" strike="noStrike" spc="-1">
                <a:solidFill>
                  <a:srgbClr val="000000"/>
                </a:solidFill>
                <a:uFill>
                  <a:solidFill>
                    <a:srgbClr val="FFFFFF"/>
                  </a:solidFill>
                </a:uFill>
                <a:latin typeface="Calibri"/>
              </a:rPr>
              <a:t>(bias) sẽ được khởi tạo mặc định theo phân bố xác suất Gaussian với trung bình là 0 và độ lệch chuẩn là 1. Riêng đối với mỗi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trên mỗi neuron sau khi sử dụng Gaussian giá trị thu được sẽ được chia cho căn bậc hai của số lượng các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trên mỗi tầng (giúp cho giá trị của </a:t>
            </a:r>
            <a:r>
              <a:rPr lang="en-US" sz="1800" b="1" strike="noStrike" spc="-1">
                <a:solidFill>
                  <a:srgbClr val="000000"/>
                </a:solidFill>
                <a:uFill>
                  <a:solidFill>
                    <a:srgbClr val="FFFFFF"/>
                  </a:solidFill>
                </a:uFill>
                <a:latin typeface="Calibri"/>
              </a:rPr>
              <a:t>w </a:t>
            </a:r>
            <a:r>
              <a:rPr lang="en-US" sz="1800" b="0" strike="noStrike" spc="-1">
                <a:solidFill>
                  <a:srgbClr val="000000"/>
                </a:solidFill>
                <a:uFill>
                  <a:solidFill>
                    <a:srgbClr val="FFFFFF"/>
                  </a:solidFill>
                </a:uFill>
                <a:latin typeface="Calibri"/>
              </a:rPr>
              <a:t>lúc khởi tạo gần với 0).</a:t>
            </a:r>
            <a:endParaRPr lang="en-US" sz="2800" b="0" strike="noStrike" spc="-1">
              <a:solidFill>
                <a:srgbClr val="000000"/>
              </a:solidFill>
              <a:uFill>
                <a:solidFill>
                  <a:srgbClr val="FFFFFF"/>
                </a:solidFill>
              </a:uFill>
              <a:latin typeface="Calibri"/>
            </a:endParaRPr>
          </a:p>
        </p:txBody>
      </p:sp>
      <p:sp>
        <p:nvSpPr>
          <p:cNvPr id="203"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04" name="TextShape 4"/>
          <p:cNvSpPr txBox="1"/>
          <p:nvPr/>
        </p:nvSpPr>
        <p:spPr>
          <a:xfrm>
            <a:off x="8610480" y="6356520"/>
            <a:ext cx="2742840" cy="364680"/>
          </a:xfrm>
          <a:prstGeom prst="rect">
            <a:avLst/>
          </a:prstGeom>
          <a:noFill/>
          <a:ln>
            <a:noFill/>
          </a:ln>
        </p:spPr>
        <p:txBody>
          <a:bodyPr anchor="ctr"/>
          <a:lstStyle/>
          <a:p>
            <a:pPr algn="r">
              <a:lnSpc>
                <a:spcPct val="100000"/>
              </a:lnSpc>
            </a:pPr>
            <a:fld id="{11E1405A-109D-43A1-BC9C-1FF61E843443}" type="slidenum">
              <a:rPr lang="en-US" sz="1200" b="0" strike="noStrike" spc="-1">
                <a:solidFill>
                  <a:srgbClr val="8B8B8B"/>
                </a:solidFill>
                <a:uFill>
                  <a:solidFill>
                    <a:srgbClr val="FFFFFF"/>
                  </a:solidFill>
                </a:uFill>
                <a:latin typeface="Calibri"/>
              </a:rPr>
              <a:t>19</a:t>
            </a:fld>
            <a:endParaRPr lang="en-US" sz="1400" b="0" strike="noStrike" spc="-1">
              <a:solidFill>
                <a:srgbClr val="000000"/>
              </a:solidFill>
              <a:uFill>
                <a:solidFill>
                  <a:srgbClr val="FFFFFF"/>
                </a:solidFill>
              </a:uFill>
              <a:latin typeface="Times New Roman"/>
            </a:endParaRPr>
          </a:p>
        </p:txBody>
      </p:sp>
      <p:pic>
        <p:nvPicPr>
          <p:cNvPr id="205" name="Content Placeholder 8"/>
          <p:cNvPicPr/>
          <p:nvPr/>
        </p:nvPicPr>
        <p:blipFill>
          <a:blip r:embed="rId2"/>
          <a:stretch/>
        </p:blipFill>
        <p:spPr>
          <a:xfrm>
            <a:off x="838080" y="1825560"/>
            <a:ext cx="4807440" cy="4350960"/>
          </a:xfrm>
          <a:prstGeom prst="rect">
            <a:avLst/>
          </a:prstGeom>
          <a:ln>
            <a:noFill/>
          </a:ln>
        </p:spPr>
      </p:pic>
      <p:sp>
        <p:nvSpPr>
          <p:cNvPr id="206" name="CustomShape 5"/>
          <p:cNvSpPr/>
          <p:nvPr/>
        </p:nvSpPr>
        <p:spPr>
          <a:xfrm>
            <a:off x="6095880" y="1825560"/>
            <a:ext cx="525744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Bài toán thực tế</a:t>
            </a:r>
            <a:endParaRPr lang="en-US" sz="1800" b="0" strike="noStrike" spc="-1">
              <a:solidFill>
                <a:srgbClr val="000000"/>
              </a:solidFill>
              <a:uFill>
                <a:solidFill>
                  <a:srgbClr val="FFFFFF"/>
                </a:solidFill>
              </a:uFill>
              <a:latin typeface="Calibri"/>
            </a:endParaRPr>
          </a:p>
        </p:txBody>
      </p:sp>
      <p:sp>
        <p:nvSpPr>
          <p:cNvPr id="89" name="TextShape 2"/>
          <p:cNvSpPr txBox="1"/>
          <p:nvPr/>
        </p:nvSpPr>
        <p:spPr>
          <a:xfrm>
            <a:off x="6619680" y="1480320"/>
            <a:ext cx="4733640" cy="4092840"/>
          </a:xfrm>
          <a:prstGeom prst="rect">
            <a:avLst/>
          </a:prstGeom>
          <a:noFill/>
          <a:ln>
            <a:noFill/>
          </a:ln>
        </p:spPr>
        <p:txBody>
          <a:bodyPr/>
          <a:lstStyle/>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Xuất phát từ thực tế một số lượng lớn các văn bản, thủ tục hành chính vẫn phải viết bằng tay. Nảy sinh nhu cầu cần số hóa số lượng văn bản đó thành dữ liệu lưu trữ trên máy tính.</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Nếu sử dụng tới con người để chuyển số văn bản chữ viết tay sang văn bản đánh máy để lưu trên máy tính, sẽ dẫn đến tốn kém chi phí, thời gian và năng xuất công việc sẽ không cao.</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Do đó việc có được một hệ thống tự động nhận diện chữ viết tay mà không cần can thiệp của con người là rất hữu ích, giúp tiết kiệm công sức và tăng hiệu quả công việc.</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
        <p:nvSpPr>
          <p:cNvPr id="90"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91" name="TextShape 4"/>
          <p:cNvSpPr txBox="1"/>
          <p:nvPr/>
        </p:nvSpPr>
        <p:spPr>
          <a:xfrm>
            <a:off x="8610480" y="6356520"/>
            <a:ext cx="2742840" cy="364680"/>
          </a:xfrm>
          <a:prstGeom prst="rect">
            <a:avLst/>
          </a:prstGeom>
          <a:noFill/>
          <a:ln>
            <a:noFill/>
          </a:ln>
        </p:spPr>
        <p:txBody>
          <a:bodyPr anchor="ctr"/>
          <a:lstStyle/>
          <a:p>
            <a:pPr algn="r">
              <a:lnSpc>
                <a:spcPct val="100000"/>
              </a:lnSpc>
            </a:pPr>
            <a:fld id="{7668BE0C-B67E-4869-A9B3-809D37DF82B0}" type="slidenum">
              <a:rPr lang="en-US" sz="1200" b="0" strike="noStrike" spc="-1">
                <a:solidFill>
                  <a:srgbClr val="8B8B8B"/>
                </a:solidFill>
                <a:uFill>
                  <a:solidFill>
                    <a:srgbClr val="FFFFFF"/>
                  </a:solidFill>
                </a:uFill>
                <a:latin typeface="Calibri"/>
              </a:rPr>
              <a:t>2</a:t>
            </a:fld>
            <a:endParaRPr lang="en-US" sz="1400" b="0" strike="noStrike" spc="-1">
              <a:solidFill>
                <a:srgbClr val="000000"/>
              </a:solidFill>
              <a:uFill>
                <a:solidFill>
                  <a:srgbClr val="FFFFFF"/>
                </a:solidFill>
              </a:uFill>
              <a:latin typeface="Times New Roman"/>
            </a:endParaRPr>
          </a:p>
        </p:txBody>
      </p:sp>
      <p:pic>
        <p:nvPicPr>
          <p:cNvPr id="92" name="Picture 5"/>
          <p:cNvPicPr/>
          <p:nvPr/>
        </p:nvPicPr>
        <p:blipFill>
          <a:blip r:embed="rId2"/>
          <a:stretch/>
        </p:blipFill>
        <p:spPr>
          <a:xfrm>
            <a:off x="838080" y="1690560"/>
            <a:ext cx="5473800" cy="3155040"/>
          </a:xfrm>
          <a:prstGeom prst="rect">
            <a:avLst/>
          </a:prstGeom>
          <a:ln>
            <a:noFill/>
          </a:ln>
        </p:spPr>
      </p:pic>
      <p:sp>
        <p:nvSpPr>
          <p:cNvPr id="93" name="CustomShape 5"/>
          <p:cNvSpPr/>
          <p:nvPr/>
        </p:nvSpPr>
        <p:spPr>
          <a:xfrm>
            <a:off x="6589440" y="1422360"/>
            <a:ext cx="4763880" cy="42087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Triển khai</a:t>
            </a:r>
            <a:endParaRPr lang="en-US" sz="1800" b="0" strike="noStrike" spc="-1">
              <a:solidFill>
                <a:srgbClr val="000000"/>
              </a:solidFill>
              <a:uFill>
                <a:solidFill>
                  <a:srgbClr val="FFFFFF"/>
                </a:solidFill>
              </a:uFill>
              <a:latin typeface="Calibri"/>
            </a:endParaRPr>
          </a:p>
        </p:txBody>
      </p:sp>
      <p:sp>
        <p:nvSpPr>
          <p:cNvPr id="208"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Giai đoạn huấn luyện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Các giá trị của các tham số khác bao gồm: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Epoch: 30</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Mini-batch size: 10</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Learning rate: 0.5</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Hệ số lamda: 5.0</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Thay vì huấn luyện mô hình trên toàn bộ tập học cùng một lúc, nhóm sử dụng kĩ thuật mini-batch với kích thước là 10 ví dụ học cho 1 quá trình huấn luyện, đối với một epoch tập dữ liệu học bao gồm 50000 ví dụ sẽ được đảo lộn ngẫu nhiên và chia làm nhiều mini-batch với kích thước 10 ví dụ một để cho vào huấn luyện, quá trình lặp lại từ epoch 1 tới epoch 30</a:t>
            </a:r>
            <a:endParaRPr lang="en-US" sz="2800" b="0" strike="noStrike" spc="-1">
              <a:solidFill>
                <a:srgbClr val="000000"/>
              </a:solidFill>
              <a:uFill>
                <a:solidFill>
                  <a:srgbClr val="FFFFFF"/>
                </a:solidFill>
              </a:uFill>
              <a:latin typeface="Calibri"/>
            </a:endParaRPr>
          </a:p>
        </p:txBody>
      </p:sp>
      <p:sp>
        <p:nvSpPr>
          <p:cNvPr id="209"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10" name="TextShape 4"/>
          <p:cNvSpPr txBox="1"/>
          <p:nvPr/>
        </p:nvSpPr>
        <p:spPr>
          <a:xfrm>
            <a:off x="8610480" y="6356520"/>
            <a:ext cx="2742840" cy="364680"/>
          </a:xfrm>
          <a:prstGeom prst="rect">
            <a:avLst/>
          </a:prstGeom>
          <a:noFill/>
          <a:ln>
            <a:noFill/>
          </a:ln>
        </p:spPr>
        <p:txBody>
          <a:bodyPr anchor="ctr"/>
          <a:lstStyle/>
          <a:p>
            <a:pPr algn="r">
              <a:lnSpc>
                <a:spcPct val="100000"/>
              </a:lnSpc>
            </a:pPr>
            <a:fld id="{14AA56C3-E69A-43D8-94A3-0F76470212B4}" type="slidenum">
              <a:rPr lang="en-US" sz="1200" b="0" strike="noStrike" spc="-1">
                <a:solidFill>
                  <a:srgbClr val="8B8B8B"/>
                </a:solidFill>
                <a:uFill>
                  <a:solidFill>
                    <a:srgbClr val="FFFFFF"/>
                  </a:solidFill>
                </a:uFill>
                <a:latin typeface="Calibri"/>
              </a:rPr>
              <a:t>20</a:t>
            </a:fld>
            <a:endParaRPr lang="en-US" sz="1400" b="0" strike="noStrike" spc="-1">
              <a:solidFill>
                <a:srgbClr val="000000"/>
              </a:solidFill>
              <a:uFill>
                <a:solidFill>
                  <a:srgbClr val="FFFFFF"/>
                </a:solidFill>
              </a:uFill>
              <a:latin typeface="Times New Roman"/>
            </a:endParaRPr>
          </a:p>
        </p:txBody>
      </p:sp>
      <p:pic>
        <p:nvPicPr>
          <p:cNvPr id="211" name="Content Placeholder 6"/>
          <p:cNvPicPr/>
          <p:nvPr/>
        </p:nvPicPr>
        <p:blipFill>
          <a:blip r:embed="rId2"/>
          <a:stretch/>
        </p:blipFill>
        <p:spPr>
          <a:xfrm>
            <a:off x="838080" y="1825560"/>
            <a:ext cx="4943160" cy="4350960"/>
          </a:xfrm>
          <a:prstGeom prst="rect">
            <a:avLst/>
          </a:prstGeom>
          <a:ln>
            <a:noFill/>
          </a:ln>
        </p:spPr>
      </p:pic>
      <p:sp>
        <p:nvSpPr>
          <p:cNvPr id="212" name="CustomShape 5"/>
          <p:cNvSpPr/>
          <p:nvPr/>
        </p:nvSpPr>
        <p:spPr>
          <a:xfrm>
            <a:off x="6095880" y="1825560"/>
            <a:ext cx="525744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Triển khai</a:t>
            </a:r>
            <a:endParaRPr lang="en-US" sz="1800" b="0" strike="noStrike" spc="-1">
              <a:solidFill>
                <a:srgbClr val="000000"/>
              </a:solidFill>
              <a:uFill>
                <a:solidFill>
                  <a:srgbClr val="FFFFFF"/>
                </a:solidFill>
              </a:uFill>
              <a:latin typeface="Calibri"/>
            </a:endParaRPr>
          </a:p>
        </p:txBody>
      </p:sp>
      <p:pic>
        <p:nvPicPr>
          <p:cNvPr id="214" name="Content Placeholder 7"/>
          <p:cNvPicPr/>
          <p:nvPr/>
        </p:nvPicPr>
        <p:blipFill>
          <a:blip r:embed="rId2"/>
          <a:stretch/>
        </p:blipFill>
        <p:spPr>
          <a:xfrm>
            <a:off x="1045080" y="1825560"/>
            <a:ext cx="4557240" cy="4051440"/>
          </a:xfrm>
          <a:prstGeom prst="rect">
            <a:avLst/>
          </a:prstGeom>
          <a:ln>
            <a:noFill/>
          </a:ln>
        </p:spPr>
      </p:pic>
      <p:sp>
        <p:nvSpPr>
          <p:cNvPr id="215" name="TextShape 2"/>
          <p:cNvSpPr txBox="1"/>
          <p:nvPr/>
        </p:nvSpPr>
        <p:spPr>
          <a:xfrm>
            <a:off x="6172200" y="1825560"/>
            <a:ext cx="5181120" cy="19911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Giai đoạn phán đoán suy diễn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Đối với mỗi ví dụ từ tập kiểm thử sau khi đi qua mô hình sẽ cho ra kết quả là một vector 10 chiều, mỗi chiều sẽ có giá trị nằm trọng đoạn [0,1], ví dụ được phân vào nhãn tương ứng với chiều của vector cho giá trị lớn nhất.</a:t>
            </a:r>
            <a:endParaRPr lang="en-US" sz="2800" b="0" strike="noStrike" spc="-1">
              <a:solidFill>
                <a:srgbClr val="000000"/>
              </a:solidFill>
              <a:uFill>
                <a:solidFill>
                  <a:srgbClr val="FFFFFF"/>
                </a:solidFill>
              </a:uFill>
              <a:latin typeface="Calibri"/>
            </a:endParaRPr>
          </a:p>
        </p:txBody>
      </p:sp>
      <p:sp>
        <p:nvSpPr>
          <p:cNvPr id="216"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17" name="TextShape 4"/>
          <p:cNvSpPr txBox="1"/>
          <p:nvPr/>
        </p:nvSpPr>
        <p:spPr>
          <a:xfrm>
            <a:off x="8610480" y="6356520"/>
            <a:ext cx="2742840" cy="364680"/>
          </a:xfrm>
          <a:prstGeom prst="rect">
            <a:avLst/>
          </a:prstGeom>
          <a:noFill/>
          <a:ln>
            <a:noFill/>
          </a:ln>
        </p:spPr>
        <p:txBody>
          <a:bodyPr anchor="ctr"/>
          <a:lstStyle/>
          <a:p>
            <a:pPr algn="r">
              <a:lnSpc>
                <a:spcPct val="100000"/>
              </a:lnSpc>
            </a:pPr>
            <a:fld id="{B46A72E8-4E47-49C4-B5B8-35EF4D2BCA48}" type="slidenum">
              <a:rPr lang="en-US" sz="1200" b="0" strike="noStrike" spc="-1">
                <a:solidFill>
                  <a:srgbClr val="8B8B8B"/>
                </a:solidFill>
                <a:uFill>
                  <a:solidFill>
                    <a:srgbClr val="FFFFFF"/>
                  </a:solidFill>
                </a:uFill>
                <a:latin typeface="Calibri"/>
              </a:rPr>
              <a:t>21</a:t>
            </a:fld>
            <a:endParaRPr lang="en-US" sz="1400" b="0" strike="noStrike" spc="-1">
              <a:solidFill>
                <a:srgbClr val="000000"/>
              </a:solidFill>
              <a:uFill>
                <a:solidFill>
                  <a:srgbClr val="FFFFFF"/>
                </a:solidFill>
              </a:uFill>
              <a:latin typeface="Times New Roman"/>
            </a:endParaRPr>
          </a:p>
        </p:txBody>
      </p:sp>
      <p:sp>
        <p:nvSpPr>
          <p:cNvPr id="218" name="CustomShape 5"/>
          <p:cNvSpPr/>
          <p:nvPr/>
        </p:nvSpPr>
        <p:spPr>
          <a:xfrm>
            <a:off x="6095880" y="1825560"/>
            <a:ext cx="5257440" cy="19911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20" name="TextShape 2"/>
          <p:cNvSpPr txBox="1"/>
          <p:nvPr/>
        </p:nvSpPr>
        <p:spPr>
          <a:xfrm>
            <a:off x="6172200" y="1825560"/>
            <a:ext cx="5181120" cy="191088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err="1">
                <a:solidFill>
                  <a:srgbClr val="4472C4"/>
                </a:solidFill>
                <a:uFill>
                  <a:solidFill>
                    <a:srgbClr val="FFFFFF"/>
                  </a:solidFill>
                </a:uFill>
                <a:latin typeface="Calibri"/>
              </a:rPr>
              <a:t>Độ</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chính</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xác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mà</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hệ</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thống</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đạt</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được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trên</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các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khối</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lượng</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tập</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học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khác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nhau</a:t>
            </a:r>
            <a:r>
              <a:rPr lang="en-US" sz="1800" b="0" strike="noStrike" spc="-1" dirty="0">
                <a:solidFill>
                  <a:srgbClr val="4472C4"/>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Khối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càng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càng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cao</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Đối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50000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trên</a:t>
            </a:r>
            <a:r>
              <a:rPr lang="en-US" sz="1800" b="0" strike="noStrike" spc="-1" dirty="0">
                <a:solidFill>
                  <a:srgbClr val="000000"/>
                </a:solidFill>
                <a:uFill>
                  <a:solidFill>
                    <a:srgbClr val="FFFFFF"/>
                  </a:solidFill>
                </a:uFill>
                <a:latin typeface="Calibri"/>
              </a:rPr>
              <a:t> 95%.</a:t>
            </a:r>
            <a:endParaRPr lang="en-US" sz="2800" b="0" strike="noStrike" spc="-1" dirty="0">
              <a:solidFill>
                <a:srgbClr val="000000"/>
              </a:solidFill>
              <a:uFill>
                <a:solidFill>
                  <a:srgbClr val="FFFFFF"/>
                </a:solidFill>
              </a:uFill>
              <a:latin typeface="Calibri"/>
            </a:endParaRPr>
          </a:p>
          <a:p>
            <a:pPr>
              <a:lnSpc>
                <a:spcPct val="100000"/>
              </a:lnSpc>
            </a:pPr>
            <a:endParaRPr lang="en-US" sz="2800" b="0" strike="noStrike" spc="-1" dirty="0">
              <a:solidFill>
                <a:srgbClr val="000000"/>
              </a:solidFill>
              <a:uFill>
                <a:solidFill>
                  <a:srgbClr val="FFFFFF"/>
                </a:solidFill>
              </a:uFill>
              <a:latin typeface="Calibri"/>
            </a:endParaRPr>
          </a:p>
        </p:txBody>
      </p:sp>
      <p:sp>
        <p:nvSpPr>
          <p:cNvPr id="221"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22" name="TextShape 4"/>
          <p:cNvSpPr txBox="1"/>
          <p:nvPr/>
        </p:nvSpPr>
        <p:spPr>
          <a:xfrm>
            <a:off x="8610480" y="6356520"/>
            <a:ext cx="2742840" cy="364680"/>
          </a:xfrm>
          <a:prstGeom prst="rect">
            <a:avLst/>
          </a:prstGeom>
          <a:noFill/>
          <a:ln>
            <a:noFill/>
          </a:ln>
        </p:spPr>
        <p:txBody>
          <a:bodyPr anchor="ctr"/>
          <a:lstStyle/>
          <a:p>
            <a:pPr algn="r">
              <a:lnSpc>
                <a:spcPct val="100000"/>
              </a:lnSpc>
            </a:pPr>
            <a:fld id="{A10E05FF-FC96-495B-B6CF-A9BBE3C886A8}" type="slidenum">
              <a:rPr lang="en-US" sz="1200" b="0" strike="noStrike" spc="-1">
                <a:solidFill>
                  <a:srgbClr val="8B8B8B"/>
                </a:solidFill>
                <a:uFill>
                  <a:solidFill>
                    <a:srgbClr val="FFFFFF"/>
                  </a:solidFill>
                </a:uFill>
                <a:latin typeface="Calibri"/>
              </a:rPr>
              <a:t>22</a:t>
            </a:fld>
            <a:endParaRPr lang="en-US" sz="1400" b="0" strike="noStrike" spc="-1">
              <a:solidFill>
                <a:srgbClr val="000000"/>
              </a:solidFill>
              <a:uFill>
                <a:solidFill>
                  <a:srgbClr val="FFFFFF"/>
                </a:solidFill>
              </a:uFill>
              <a:latin typeface="Times New Roman"/>
            </a:endParaRPr>
          </a:p>
        </p:txBody>
      </p:sp>
      <p:pic>
        <p:nvPicPr>
          <p:cNvPr id="223" name="Content Placeholder 6"/>
          <p:cNvPicPr/>
          <p:nvPr/>
        </p:nvPicPr>
        <p:blipFill>
          <a:blip r:embed="rId2"/>
          <a:stretch/>
        </p:blipFill>
        <p:spPr>
          <a:xfrm>
            <a:off x="838080" y="1825560"/>
            <a:ext cx="5181120" cy="4350960"/>
          </a:xfrm>
          <a:prstGeom prst="rect">
            <a:avLst/>
          </a:prstGeom>
          <a:ln>
            <a:noFill/>
          </a:ln>
        </p:spPr>
      </p:pic>
      <p:sp>
        <p:nvSpPr>
          <p:cNvPr id="224" name="CustomShape 5"/>
          <p:cNvSpPr/>
          <p:nvPr/>
        </p:nvSpPr>
        <p:spPr>
          <a:xfrm>
            <a:off x="6172200" y="1825560"/>
            <a:ext cx="5181120" cy="1699518"/>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26" name="TextShape 2"/>
          <p:cNvSpPr txBox="1"/>
          <p:nvPr/>
        </p:nvSpPr>
        <p:spPr>
          <a:xfrm>
            <a:off x="6172200" y="1582200"/>
            <a:ext cx="5181120" cy="459468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Tốc độ học của mô hình trên các tỉ lệ học khác nhau.</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Tỷ lệ học khác nhau ảnh hưởng tới tốc độ học của mô hình. Nếu tỷ lệ học quá nhỏ mô hình sẽ học chậm, tỷ lệ học cao mô hình học nhanh nhưng nếu quá cao sẽ dẫn đến trường hợp </a:t>
            </a:r>
            <a:r>
              <a:rPr lang="en-US" sz="1800" b="1" strike="noStrike" spc="-1">
                <a:solidFill>
                  <a:srgbClr val="000000"/>
                </a:solidFill>
                <a:uFill>
                  <a:solidFill>
                    <a:srgbClr val="FFFFFF"/>
                  </a:solidFill>
                </a:uFill>
                <a:latin typeface="Calibri"/>
              </a:rPr>
              <a:t>gradient descent </a:t>
            </a:r>
            <a:r>
              <a:rPr lang="en-US" sz="1800" b="0" strike="noStrike" spc="-1">
                <a:solidFill>
                  <a:srgbClr val="000000"/>
                </a:solidFill>
                <a:uFill>
                  <a:solidFill>
                    <a:srgbClr val="FFFFFF"/>
                  </a:solidFill>
                </a:uFill>
                <a:latin typeface="Calibri"/>
              </a:rPr>
              <a:t>không thể chạm được tới cực tiểu toàn cục, vì vậy giá trị hàm lỗi sẽ không giảm mà chỉ giao động quanh một giá trị nào đó.</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ƞ = 2.5 tỉ lệ học quá lớn, hàm lỗi của mô hình chỉ giao động quanh giá trị 0.8 mà không giảm được.</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ƞ = 0.025 giá trị này là quá nhỏ khiến cho mô hình học chậm.</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ƞ = 0.25 là giá trị thích hợp nhất.</a:t>
            </a:r>
            <a:endParaRPr lang="en-US" sz="2800" b="0" strike="noStrike" spc="-1">
              <a:solidFill>
                <a:srgbClr val="000000"/>
              </a:solidFill>
              <a:uFill>
                <a:solidFill>
                  <a:srgbClr val="FFFFFF"/>
                </a:solidFill>
              </a:uFill>
              <a:latin typeface="Calibri"/>
            </a:endParaRPr>
          </a:p>
        </p:txBody>
      </p:sp>
      <p:sp>
        <p:nvSpPr>
          <p:cNvPr id="227"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28" name="TextShape 4"/>
          <p:cNvSpPr txBox="1"/>
          <p:nvPr/>
        </p:nvSpPr>
        <p:spPr>
          <a:xfrm>
            <a:off x="8610480" y="6356520"/>
            <a:ext cx="2742840" cy="364680"/>
          </a:xfrm>
          <a:prstGeom prst="rect">
            <a:avLst/>
          </a:prstGeom>
          <a:noFill/>
          <a:ln>
            <a:noFill/>
          </a:ln>
        </p:spPr>
        <p:txBody>
          <a:bodyPr anchor="ctr"/>
          <a:lstStyle/>
          <a:p>
            <a:pPr algn="r">
              <a:lnSpc>
                <a:spcPct val="100000"/>
              </a:lnSpc>
            </a:pPr>
            <a:fld id="{B2FFB21D-F35C-448D-9FDC-6578B8A00734}" type="slidenum">
              <a:rPr lang="en-US" sz="1200" b="0" strike="noStrike" spc="-1">
                <a:solidFill>
                  <a:srgbClr val="8B8B8B"/>
                </a:solidFill>
                <a:uFill>
                  <a:solidFill>
                    <a:srgbClr val="FFFFFF"/>
                  </a:solidFill>
                </a:uFill>
                <a:latin typeface="Calibri"/>
              </a:rPr>
              <a:t>23</a:t>
            </a:fld>
            <a:endParaRPr lang="en-US" sz="1400" b="0" strike="noStrike" spc="-1">
              <a:solidFill>
                <a:srgbClr val="000000"/>
              </a:solidFill>
              <a:uFill>
                <a:solidFill>
                  <a:srgbClr val="FFFFFF"/>
                </a:solidFill>
              </a:uFill>
              <a:latin typeface="Times New Roman"/>
            </a:endParaRPr>
          </a:p>
        </p:txBody>
      </p:sp>
      <p:pic>
        <p:nvPicPr>
          <p:cNvPr id="229" name="Content Placeholder 6"/>
          <p:cNvPicPr/>
          <p:nvPr/>
        </p:nvPicPr>
        <p:blipFill>
          <a:blip r:embed="rId2"/>
          <a:stretch/>
        </p:blipFill>
        <p:spPr>
          <a:xfrm>
            <a:off x="838080" y="1825560"/>
            <a:ext cx="5181120" cy="4350960"/>
          </a:xfrm>
          <a:prstGeom prst="rect">
            <a:avLst/>
          </a:prstGeom>
          <a:ln>
            <a:noFill/>
          </a:ln>
        </p:spPr>
      </p:pic>
      <p:sp>
        <p:nvSpPr>
          <p:cNvPr id="230" name="CustomShape 5"/>
          <p:cNvSpPr/>
          <p:nvPr/>
        </p:nvSpPr>
        <p:spPr>
          <a:xfrm>
            <a:off x="6172200" y="1567440"/>
            <a:ext cx="5181120" cy="46090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32" name="TextShape 2"/>
          <p:cNvSpPr txBox="1"/>
          <p:nvPr/>
        </p:nvSpPr>
        <p:spPr>
          <a:xfrm>
            <a:off x="6172200" y="1825560"/>
            <a:ext cx="5181120" cy="2441160"/>
          </a:xfrm>
          <a:prstGeom prst="rect">
            <a:avLst/>
          </a:prstGeom>
          <a:noFill/>
          <a:ln w="28440">
            <a:solidFill>
              <a:srgbClr val="000000"/>
            </a:solidFill>
            <a:round/>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Tốc độ học của mô hình trên các hàm lỗi</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Hàm lỗi sử dụng để huấn luyện cũng ảnh hưởng một phần không nhỏ tới tộc độ học của mô hình.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sử dụng hàm Cross-Entropy sẽ cho tốc độ học nhanh hơn hàm Quadratic vì nó trành được hiện tượng neuron ở lớp đầu ra bị bão hòa.</a:t>
            </a:r>
            <a:endParaRPr lang="en-US" sz="2800" b="0" strike="noStrike" spc="-1">
              <a:solidFill>
                <a:srgbClr val="000000"/>
              </a:solidFill>
              <a:uFill>
                <a:solidFill>
                  <a:srgbClr val="FFFFFF"/>
                </a:solidFill>
              </a:uFill>
              <a:latin typeface="Calibri"/>
            </a:endParaRPr>
          </a:p>
        </p:txBody>
      </p:sp>
      <p:sp>
        <p:nvSpPr>
          <p:cNvPr id="233"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34" name="TextShape 4"/>
          <p:cNvSpPr txBox="1"/>
          <p:nvPr/>
        </p:nvSpPr>
        <p:spPr>
          <a:xfrm>
            <a:off x="8610480" y="6356520"/>
            <a:ext cx="2742840" cy="364680"/>
          </a:xfrm>
          <a:prstGeom prst="rect">
            <a:avLst/>
          </a:prstGeom>
          <a:noFill/>
          <a:ln>
            <a:noFill/>
          </a:ln>
        </p:spPr>
        <p:txBody>
          <a:bodyPr anchor="ctr"/>
          <a:lstStyle/>
          <a:p>
            <a:pPr algn="r">
              <a:lnSpc>
                <a:spcPct val="100000"/>
              </a:lnSpc>
            </a:pPr>
            <a:fld id="{73790A48-B7AB-44EC-8600-5F129415F014}" type="slidenum">
              <a:rPr lang="en-US" sz="1200" b="0" strike="noStrike" spc="-1">
                <a:solidFill>
                  <a:srgbClr val="8B8B8B"/>
                </a:solidFill>
                <a:uFill>
                  <a:solidFill>
                    <a:srgbClr val="FFFFFF"/>
                  </a:solidFill>
                </a:uFill>
                <a:latin typeface="Calibri"/>
              </a:rPr>
              <a:t>24</a:t>
            </a:fld>
            <a:endParaRPr lang="en-US" sz="1400" b="0" strike="noStrike" spc="-1">
              <a:solidFill>
                <a:srgbClr val="000000"/>
              </a:solidFill>
              <a:uFill>
                <a:solidFill>
                  <a:srgbClr val="FFFFFF"/>
                </a:solidFill>
              </a:uFill>
              <a:latin typeface="Times New Roman"/>
            </a:endParaRPr>
          </a:p>
        </p:txBody>
      </p:sp>
      <p:pic>
        <p:nvPicPr>
          <p:cNvPr id="235" name="Content Placeholder 6"/>
          <p:cNvPicPr/>
          <p:nvPr/>
        </p:nvPicPr>
        <p:blipFill>
          <a:blip r:embed="rId2"/>
          <a:stretch/>
        </p:blipFill>
        <p:spPr>
          <a:xfrm>
            <a:off x="838080" y="1825560"/>
            <a:ext cx="5181120" cy="4350960"/>
          </a:xfrm>
          <a:prstGeom prst="rect">
            <a:avLst/>
          </a:prstGeom>
          <a:ln>
            <a:noFill/>
          </a:ln>
        </p:spPr>
      </p:pic>
      <p:sp>
        <p:nvSpPr>
          <p:cNvPr id="236" name="CustomShape 5"/>
          <p:cNvSpPr/>
          <p:nvPr/>
        </p:nvSpPr>
        <p:spPr>
          <a:xfrm>
            <a:off x="6172200" y="1825560"/>
            <a:ext cx="5181120" cy="2441160"/>
          </a:xfrm>
          <a:prstGeom prst="rect">
            <a:avLst/>
          </a:prstGeom>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38"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Kỹ thuật khởi tạo trọng số </a:t>
            </a:r>
            <a:r>
              <a:rPr lang="en-US" sz="1800" b="1" strike="noStrike" spc="-1">
                <a:solidFill>
                  <a:srgbClr val="4472C4"/>
                </a:solidFill>
                <a:uFill>
                  <a:solidFill>
                    <a:srgbClr val="FFFFFF"/>
                  </a:solidFill>
                </a:uFill>
                <a:latin typeface="Calibri"/>
              </a:rPr>
              <a:t>w</a:t>
            </a:r>
            <a:r>
              <a:rPr lang="en-US" sz="1800" b="0" strike="noStrike" spc="-1">
                <a:solidFill>
                  <a:srgbClr val="4472C4"/>
                </a:solidFill>
                <a:uFill>
                  <a:solidFill>
                    <a:srgbClr val="FFFFFF"/>
                  </a:solidFill>
                </a:uFill>
                <a:latin typeface="Calibri"/>
              </a:rPr>
              <a:t>(weight)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sử dụng kĩ thuật khởi tạo giá trị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 ban đầu cho mạng neuron giá trị nhỏ (gần với giá trị 0, cả âm hoặc dương). Mô hình sẽ tránh được hiện tượng neuron bão hòa xảy ra đối với các neuron ở tầng ẩn.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Mô hình khi sử dụng kĩ thuật khời tạo giá trị với trọng số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nhỏ (đường màu vàng) cho tốc độ học nhanh hơn so với việc sử dụng khởi tạo trọng số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 theo phân phối chuẩn Gaussian.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Khởi tạo </a:t>
            </a:r>
            <a:r>
              <a:rPr lang="en-US" sz="1800" b="1" strike="noStrike" spc="-1">
                <a:solidFill>
                  <a:srgbClr val="000000"/>
                </a:solidFill>
                <a:uFill>
                  <a:solidFill>
                    <a:srgbClr val="FFFFFF"/>
                  </a:solidFill>
                </a:uFill>
                <a:latin typeface="Calibri"/>
              </a:rPr>
              <a:t>w </a:t>
            </a:r>
            <a:r>
              <a:rPr lang="en-US" sz="1800" b="0" strike="noStrike" spc="-1">
                <a:solidFill>
                  <a:srgbClr val="000000"/>
                </a:solidFill>
                <a:uFill>
                  <a:solidFill>
                    <a:srgbClr val="FFFFFF"/>
                  </a:solidFill>
                </a:uFill>
                <a:latin typeface="Calibri"/>
              </a:rPr>
              <a:t>của mỗi neuron trên mỗi tầng cụ thể bằng cách khởi tạo giá trị theo phân phối chuẩn Gaussian, giá trị thu được chia cho số lượng neuron trên tầng đó.</a:t>
            </a:r>
            <a:endParaRPr lang="en-US" sz="2800" b="0" strike="noStrike" spc="-1">
              <a:solidFill>
                <a:srgbClr val="000000"/>
              </a:solidFill>
              <a:uFill>
                <a:solidFill>
                  <a:srgbClr val="FFFFFF"/>
                </a:solidFill>
              </a:uFill>
              <a:latin typeface="Calibri"/>
            </a:endParaRPr>
          </a:p>
        </p:txBody>
      </p:sp>
      <p:sp>
        <p:nvSpPr>
          <p:cNvPr id="239"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40" name="TextShape 4"/>
          <p:cNvSpPr txBox="1"/>
          <p:nvPr/>
        </p:nvSpPr>
        <p:spPr>
          <a:xfrm>
            <a:off x="8610480" y="6356520"/>
            <a:ext cx="2742840" cy="364680"/>
          </a:xfrm>
          <a:prstGeom prst="rect">
            <a:avLst/>
          </a:prstGeom>
          <a:noFill/>
          <a:ln>
            <a:noFill/>
          </a:ln>
        </p:spPr>
        <p:txBody>
          <a:bodyPr anchor="ctr"/>
          <a:lstStyle/>
          <a:p>
            <a:pPr algn="r">
              <a:lnSpc>
                <a:spcPct val="100000"/>
              </a:lnSpc>
            </a:pPr>
            <a:fld id="{623A242F-1990-4910-BA2B-5182927D9828}" type="slidenum">
              <a:rPr lang="en-US" sz="1200" b="0" strike="noStrike" spc="-1">
                <a:solidFill>
                  <a:srgbClr val="8B8B8B"/>
                </a:solidFill>
                <a:uFill>
                  <a:solidFill>
                    <a:srgbClr val="FFFFFF"/>
                  </a:solidFill>
                </a:uFill>
                <a:latin typeface="Calibri"/>
              </a:rPr>
              <a:t>25</a:t>
            </a:fld>
            <a:endParaRPr lang="en-US" sz="1400" b="0" strike="noStrike" spc="-1">
              <a:solidFill>
                <a:srgbClr val="000000"/>
              </a:solidFill>
              <a:uFill>
                <a:solidFill>
                  <a:srgbClr val="FFFFFF"/>
                </a:solidFill>
              </a:uFill>
              <a:latin typeface="Times New Roman"/>
            </a:endParaRPr>
          </a:p>
        </p:txBody>
      </p:sp>
      <p:pic>
        <p:nvPicPr>
          <p:cNvPr id="241" name="Content Placeholder 6"/>
          <p:cNvPicPr/>
          <p:nvPr/>
        </p:nvPicPr>
        <p:blipFill>
          <a:blip r:embed="rId2"/>
          <a:stretch/>
        </p:blipFill>
        <p:spPr>
          <a:xfrm>
            <a:off x="838080" y="1825560"/>
            <a:ext cx="5181120" cy="4118400"/>
          </a:xfrm>
          <a:prstGeom prst="rect">
            <a:avLst/>
          </a:prstGeom>
          <a:ln>
            <a:noFill/>
          </a:ln>
        </p:spPr>
      </p:pic>
      <p:sp>
        <p:nvSpPr>
          <p:cNvPr id="242" name="CustomShape 5"/>
          <p:cNvSpPr/>
          <p:nvPr/>
        </p:nvSpPr>
        <p:spPr>
          <a:xfrm>
            <a:off x="6172200" y="1825560"/>
            <a:ext cx="5181120" cy="43714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44"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Overfitting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mô hình không sử dụng chuẩn hóa, với số lượng neuron trong tầng ẩn lên tới hàng trăm neuron mô hình bắt đầu gặp phải vấn đề overfiting.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Các tham số sử dụng để huấn luyện mô hình khi gặp phải vấn đề overfitting.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Epoch: 30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Mini-batch size: 10</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Learning rate 0.5</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Số tầng ẩn: 1</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Số lượng neuron ở tầng ẩn: 150</a:t>
            </a:r>
            <a:endParaRPr lang="en-US" sz="2800" b="0" strike="noStrike" spc="-1">
              <a:solidFill>
                <a:srgbClr val="000000"/>
              </a:solidFill>
              <a:uFill>
                <a:solidFill>
                  <a:srgbClr val="FFFFFF"/>
                </a:solidFill>
              </a:uFill>
              <a:latin typeface="Calibri"/>
            </a:endParaRPr>
          </a:p>
        </p:txBody>
      </p:sp>
      <p:sp>
        <p:nvSpPr>
          <p:cNvPr id="245"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46" name="TextShape 4"/>
          <p:cNvSpPr txBox="1"/>
          <p:nvPr/>
        </p:nvSpPr>
        <p:spPr>
          <a:xfrm>
            <a:off x="8610480" y="6356520"/>
            <a:ext cx="2742840" cy="364680"/>
          </a:xfrm>
          <a:prstGeom prst="rect">
            <a:avLst/>
          </a:prstGeom>
          <a:noFill/>
          <a:ln>
            <a:noFill/>
          </a:ln>
        </p:spPr>
        <p:txBody>
          <a:bodyPr anchor="ctr"/>
          <a:lstStyle/>
          <a:p>
            <a:pPr algn="r">
              <a:lnSpc>
                <a:spcPct val="100000"/>
              </a:lnSpc>
            </a:pPr>
            <a:fld id="{93ED7766-76D0-4E39-B886-D37438A97E25}" type="slidenum">
              <a:rPr lang="en-US" sz="1200" b="0" strike="noStrike" spc="-1">
                <a:solidFill>
                  <a:srgbClr val="8B8B8B"/>
                </a:solidFill>
                <a:uFill>
                  <a:solidFill>
                    <a:srgbClr val="FFFFFF"/>
                  </a:solidFill>
                </a:uFill>
                <a:latin typeface="Calibri"/>
              </a:rPr>
              <a:t>26</a:t>
            </a:fld>
            <a:endParaRPr lang="en-US" sz="1400" b="0" strike="noStrike" spc="-1">
              <a:solidFill>
                <a:srgbClr val="000000"/>
              </a:solidFill>
              <a:uFill>
                <a:solidFill>
                  <a:srgbClr val="FFFFFF"/>
                </a:solidFill>
              </a:uFill>
              <a:latin typeface="Times New Roman"/>
            </a:endParaRPr>
          </a:p>
        </p:txBody>
      </p:sp>
      <p:pic>
        <p:nvPicPr>
          <p:cNvPr id="247" name="Content Placeholder 6"/>
          <p:cNvPicPr/>
          <p:nvPr/>
        </p:nvPicPr>
        <p:blipFill>
          <a:blip r:embed="rId2"/>
          <a:stretch/>
        </p:blipFill>
        <p:spPr>
          <a:xfrm>
            <a:off x="518760" y="1386000"/>
            <a:ext cx="2922120" cy="2634120"/>
          </a:xfrm>
          <a:prstGeom prst="rect">
            <a:avLst/>
          </a:prstGeom>
          <a:ln>
            <a:noFill/>
          </a:ln>
        </p:spPr>
      </p:pic>
      <p:pic>
        <p:nvPicPr>
          <p:cNvPr id="248" name="Picture 7"/>
          <p:cNvPicPr/>
          <p:nvPr/>
        </p:nvPicPr>
        <p:blipFill>
          <a:blip r:embed="rId3"/>
          <a:stretch/>
        </p:blipFill>
        <p:spPr>
          <a:xfrm>
            <a:off x="3441240" y="1386000"/>
            <a:ext cx="2730600" cy="2634120"/>
          </a:xfrm>
          <a:prstGeom prst="rect">
            <a:avLst/>
          </a:prstGeom>
          <a:ln>
            <a:noFill/>
          </a:ln>
        </p:spPr>
      </p:pic>
      <p:pic>
        <p:nvPicPr>
          <p:cNvPr id="249" name="Picture 8"/>
          <p:cNvPicPr/>
          <p:nvPr/>
        </p:nvPicPr>
        <p:blipFill>
          <a:blip r:embed="rId4"/>
          <a:stretch/>
        </p:blipFill>
        <p:spPr>
          <a:xfrm>
            <a:off x="518760" y="3854520"/>
            <a:ext cx="2922120" cy="2418840"/>
          </a:xfrm>
          <a:prstGeom prst="rect">
            <a:avLst/>
          </a:prstGeom>
          <a:ln>
            <a:noFill/>
          </a:ln>
        </p:spPr>
      </p:pic>
      <p:pic>
        <p:nvPicPr>
          <p:cNvPr id="250" name="Picture 9"/>
          <p:cNvPicPr/>
          <p:nvPr/>
        </p:nvPicPr>
        <p:blipFill>
          <a:blip r:embed="rId5"/>
          <a:stretch/>
        </p:blipFill>
        <p:spPr>
          <a:xfrm>
            <a:off x="3441240" y="3827160"/>
            <a:ext cx="2730600" cy="2427840"/>
          </a:xfrm>
          <a:prstGeom prst="rect">
            <a:avLst/>
          </a:prstGeom>
          <a:ln>
            <a:noFill/>
          </a:ln>
        </p:spPr>
      </p:pic>
      <p:sp>
        <p:nvSpPr>
          <p:cNvPr id="251" name="CustomShape 5"/>
          <p:cNvSpPr/>
          <p:nvPr/>
        </p:nvSpPr>
        <p:spPr>
          <a:xfrm>
            <a:off x="6172200" y="1814400"/>
            <a:ext cx="5181120" cy="402012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53"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Overfitting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Độ chính xác của mô hình đạt được trên tập học và tập thử nghiệm có sự chệnh lệch lớn.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Khi mô hình bị overfiting, sẽ dẫn đến hiện tượng mô hình cho kết quả phán đoán đạt độ chính xác cao trên tập học, nhưng trên tập thử nghiệm lại cho kết quả không tốt.</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
        <p:nvSpPr>
          <p:cNvPr id="254"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55" name="TextShape 4"/>
          <p:cNvSpPr txBox="1"/>
          <p:nvPr/>
        </p:nvSpPr>
        <p:spPr>
          <a:xfrm>
            <a:off x="8610480" y="6356520"/>
            <a:ext cx="2742840" cy="364680"/>
          </a:xfrm>
          <a:prstGeom prst="rect">
            <a:avLst/>
          </a:prstGeom>
          <a:noFill/>
          <a:ln>
            <a:noFill/>
          </a:ln>
        </p:spPr>
        <p:txBody>
          <a:bodyPr anchor="ctr"/>
          <a:lstStyle/>
          <a:p>
            <a:pPr algn="r">
              <a:lnSpc>
                <a:spcPct val="100000"/>
              </a:lnSpc>
            </a:pPr>
            <a:fld id="{E3C5A08E-13D5-4345-82A1-8350A2606BD8}" type="slidenum">
              <a:rPr lang="en-US" sz="1200" b="0" strike="noStrike" spc="-1">
                <a:solidFill>
                  <a:srgbClr val="8B8B8B"/>
                </a:solidFill>
                <a:uFill>
                  <a:solidFill>
                    <a:srgbClr val="FFFFFF"/>
                  </a:solidFill>
                </a:uFill>
                <a:latin typeface="Calibri"/>
              </a:rPr>
              <a:t>27</a:t>
            </a:fld>
            <a:endParaRPr lang="en-US" sz="1400" b="0" strike="noStrike" spc="-1">
              <a:solidFill>
                <a:srgbClr val="000000"/>
              </a:solidFill>
              <a:uFill>
                <a:solidFill>
                  <a:srgbClr val="FFFFFF"/>
                </a:solidFill>
              </a:uFill>
              <a:latin typeface="Times New Roman"/>
            </a:endParaRPr>
          </a:p>
        </p:txBody>
      </p:sp>
      <p:pic>
        <p:nvPicPr>
          <p:cNvPr id="256" name="Content Placeholder 6"/>
          <p:cNvPicPr/>
          <p:nvPr/>
        </p:nvPicPr>
        <p:blipFill>
          <a:blip r:embed="rId2"/>
          <a:stretch/>
        </p:blipFill>
        <p:spPr>
          <a:xfrm>
            <a:off x="838080" y="2046240"/>
            <a:ext cx="5181120" cy="3909600"/>
          </a:xfrm>
          <a:prstGeom prst="rect">
            <a:avLst/>
          </a:prstGeom>
          <a:ln>
            <a:noFill/>
          </a:ln>
        </p:spPr>
      </p:pic>
      <p:sp>
        <p:nvSpPr>
          <p:cNvPr id="257" name="CustomShape 5"/>
          <p:cNvSpPr/>
          <p:nvPr/>
        </p:nvSpPr>
        <p:spPr>
          <a:xfrm>
            <a:off x="6172200" y="1814400"/>
            <a:ext cx="5181120" cy="227844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59"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err="1">
                <a:solidFill>
                  <a:srgbClr val="4472C4"/>
                </a:solidFill>
                <a:uFill>
                  <a:solidFill>
                    <a:srgbClr val="FFFFFF"/>
                  </a:solidFill>
                </a:uFill>
                <a:latin typeface="Calibri"/>
              </a:rPr>
              <a:t>Chuẩn</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hóa</a:t>
            </a:r>
            <a:r>
              <a:rPr lang="en-US" sz="1800" b="0" strike="noStrike" spc="-1" dirty="0">
                <a:solidFill>
                  <a:srgbClr val="4472C4"/>
                </a:solidFill>
                <a:uFill>
                  <a:solidFill>
                    <a:srgbClr val="FFFFFF"/>
                  </a:solidFill>
                </a:uFill>
                <a:latin typeface="Calibri"/>
              </a:rPr>
              <a:t> (Regularization)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thuật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chuẩn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hóa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ngăn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ngừa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bị</a:t>
            </a:r>
            <a:r>
              <a:rPr lang="en-US" sz="1800" b="0" strike="noStrike" spc="-1" dirty="0">
                <a:solidFill>
                  <a:srgbClr val="000000"/>
                </a:solidFill>
                <a:uFill>
                  <a:solidFill>
                    <a:srgbClr val="FFFFFF"/>
                  </a:solidFill>
                </a:uFill>
                <a:latin typeface="Calibri"/>
              </a:rPr>
              <a:t> overfitting. </a:t>
            </a:r>
            <a:r>
              <a:rPr lang="en-US" sz="1800" b="0" strike="noStrike" spc="-1" dirty="0" err="1">
                <a:solidFill>
                  <a:srgbClr val="000000"/>
                </a:solidFill>
                <a:uFill>
                  <a:solidFill>
                    <a:srgbClr val="FFFFFF"/>
                  </a:solidFill>
                </a:uFill>
                <a:latin typeface="Calibri"/>
              </a:rPr>
              <a:t>Bằng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thêm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phát</a:t>
            </a:r>
            <a:r>
              <a:rPr lang="en-US" sz="1800" b="0" strike="noStrike" spc="-1" dirty="0">
                <a:solidFill>
                  <a:srgbClr val="000000"/>
                </a:solidFill>
                <a:uFill>
                  <a:solidFill>
                    <a:srgbClr val="FFFFFF"/>
                  </a:solidFill>
                </a:uFill>
                <a:latin typeface="Calibri"/>
              </a:rPr>
              <a:t> R.</a:t>
            </a: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lamda</a:t>
            </a:r>
            <a:r>
              <a:rPr lang="en-US" sz="1800" b="0" strike="noStrike" spc="-1" dirty="0">
                <a:solidFill>
                  <a:srgbClr val="000000"/>
                </a:solidFill>
                <a:uFill>
                  <a:solidFill>
                    <a:srgbClr val="FFFFFF"/>
                  </a:solidFill>
                </a:uFill>
                <a:latin typeface="Calibri"/>
              </a:rPr>
              <a:t> = 5.0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thực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nghiệm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thấy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giảm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sự</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chệnh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lệch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giữa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huấn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luyện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kiểm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ta </a:t>
            </a:r>
            <a:r>
              <a:rPr lang="en-US" sz="1800" b="0" strike="noStrike" spc="-1" dirty="0" err="1">
                <a:solidFill>
                  <a:srgbClr val="000000"/>
                </a:solidFill>
                <a:uFill>
                  <a:solidFill>
                    <a:srgbClr val="FFFFFF"/>
                  </a:solidFill>
                </a:uFill>
                <a:latin typeface="Calibri"/>
              </a:rPr>
              <a:t>nói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tránh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tượng</a:t>
            </a:r>
            <a:r>
              <a:rPr lang="en-US" sz="1800" b="0" strike="noStrike" spc="-1" dirty="0">
                <a:solidFill>
                  <a:srgbClr val="000000"/>
                </a:solidFill>
                <a:uFill>
                  <a:solidFill>
                    <a:srgbClr val="FFFFFF"/>
                  </a:solidFill>
                </a:uFill>
                <a:latin typeface="Calibri"/>
              </a:rPr>
              <a:t> overfitting.</a:t>
            </a:r>
            <a:endParaRPr lang="en-US" sz="2800" b="0" strike="noStrike" spc="-1" dirty="0">
              <a:solidFill>
                <a:srgbClr val="000000"/>
              </a:solidFill>
              <a:uFill>
                <a:solidFill>
                  <a:srgbClr val="FFFFFF"/>
                </a:solidFill>
              </a:uFill>
              <a:latin typeface="Calibri"/>
            </a:endParaRPr>
          </a:p>
          <a:p>
            <a:pPr>
              <a:lnSpc>
                <a:spcPct val="90000"/>
              </a:lnSpc>
            </a:pPr>
            <a:endParaRPr lang="en-US" sz="2800" b="0" strike="noStrike" spc="-1" dirty="0">
              <a:solidFill>
                <a:srgbClr val="000000"/>
              </a:solidFill>
              <a:uFill>
                <a:solidFill>
                  <a:srgbClr val="FFFFFF"/>
                </a:solidFill>
              </a:uFill>
              <a:latin typeface="Calibri"/>
            </a:endParaRPr>
          </a:p>
        </p:txBody>
      </p:sp>
      <p:sp>
        <p:nvSpPr>
          <p:cNvPr id="260"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61" name="TextShape 4"/>
          <p:cNvSpPr txBox="1"/>
          <p:nvPr/>
        </p:nvSpPr>
        <p:spPr>
          <a:xfrm>
            <a:off x="8610480" y="6356520"/>
            <a:ext cx="2742840" cy="364680"/>
          </a:xfrm>
          <a:prstGeom prst="rect">
            <a:avLst/>
          </a:prstGeom>
          <a:noFill/>
          <a:ln>
            <a:noFill/>
          </a:ln>
        </p:spPr>
        <p:txBody>
          <a:bodyPr anchor="ctr"/>
          <a:lstStyle/>
          <a:p>
            <a:pPr algn="r">
              <a:lnSpc>
                <a:spcPct val="100000"/>
              </a:lnSpc>
            </a:pPr>
            <a:fld id="{B74A0901-4163-4290-B9B7-19132623A9B7}" type="slidenum">
              <a:rPr lang="en-US" sz="1200" b="0" strike="noStrike" spc="-1">
                <a:solidFill>
                  <a:srgbClr val="8B8B8B"/>
                </a:solidFill>
                <a:uFill>
                  <a:solidFill>
                    <a:srgbClr val="FFFFFF"/>
                  </a:solidFill>
                </a:uFill>
                <a:latin typeface="Calibri"/>
              </a:rPr>
              <a:t>28</a:t>
            </a:fld>
            <a:endParaRPr lang="en-US" sz="1400" b="0" strike="noStrike" spc="-1">
              <a:solidFill>
                <a:srgbClr val="000000"/>
              </a:solidFill>
              <a:uFill>
                <a:solidFill>
                  <a:srgbClr val="FFFFFF"/>
                </a:solidFill>
              </a:uFill>
              <a:latin typeface="Times New Roman"/>
            </a:endParaRPr>
          </a:p>
        </p:txBody>
      </p:sp>
      <p:pic>
        <p:nvPicPr>
          <p:cNvPr id="262" name="Content Placeholder 6"/>
          <p:cNvPicPr/>
          <p:nvPr/>
        </p:nvPicPr>
        <p:blipFill>
          <a:blip r:embed="rId2"/>
          <a:stretch/>
        </p:blipFill>
        <p:spPr>
          <a:xfrm>
            <a:off x="272160" y="1353600"/>
            <a:ext cx="2987640" cy="2470320"/>
          </a:xfrm>
          <a:prstGeom prst="rect">
            <a:avLst/>
          </a:prstGeom>
          <a:ln>
            <a:noFill/>
          </a:ln>
        </p:spPr>
      </p:pic>
      <p:pic>
        <p:nvPicPr>
          <p:cNvPr id="263" name="Picture 7"/>
          <p:cNvPicPr/>
          <p:nvPr/>
        </p:nvPicPr>
        <p:blipFill>
          <a:blip r:embed="rId3"/>
          <a:stretch/>
        </p:blipFill>
        <p:spPr>
          <a:xfrm>
            <a:off x="3260160" y="1339200"/>
            <a:ext cx="2759040" cy="2470320"/>
          </a:xfrm>
          <a:prstGeom prst="rect">
            <a:avLst/>
          </a:prstGeom>
          <a:ln>
            <a:noFill/>
          </a:ln>
        </p:spPr>
      </p:pic>
      <p:pic>
        <p:nvPicPr>
          <p:cNvPr id="264" name="Picture 8"/>
          <p:cNvPicPr/>
          <p:nvPr/>
        </p:nvPicPr>
        <p:blipFill>
          <a:blip r:embed="rId4"/>
          <a:stretch/>
        </p:blipFill>
        <p:spPr>
          <a:xfrm>
            <a:off x="1654560" y="3809880"/>
            <a:ext cx="3308760" cy="2470320"/>
          </a:xfrm>
          <a:prstGeom prst="rect">
            <a:avLst/>
          </a:prstGeom>
          <a:ln>
            <a:noFill/>
          </a:ln>
        </p:spPr>
      </p:pic>
      <p:pic>
        <p:nvPicPr>
          <p:cNvPr id="265" name="Picture 10"/>
          <p:cNvPicPr/>
          <p:nvPr/>
        </p:nvPicPr>
        <p:blipFill>
          <a:blip r:embed="rId5"/>
          <a:stretch/>
        </p:blipFill>
        <p:spPr>
          <a:xfrm>
            <a:off x="7625520" y="3278520"/>
            <a:ext cx="2476440" cy="799560"/>
          </a:xfrm>
          <a:prstGeom prst="rect">
            <a:avLst/>
          </a:prstGeom>
          <a:ln>
            <a:noFill/>
          </a:ln>
        </p:spPr>
      </p:pic>
      <p:sp>
        <p:nvSpPr>
          <p:cNvPr id="266" name="CustomShape 5"/>
          <p:cNvSpPr/>
          <p:nvPr/>
        </p:nvSpPr>
        <p:spPr>
          <a:xfrm>
            <a:off x="6172200" y="1828800"/>
            <a:ext cx="5181120" cy="432504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quả</a:t>
            </a:r>
            <a:endParaRPr lang="en-US" sz="1800" b="0" strike="noStrike" spc="-1">
              <a:solidFill>
                <a:srgbClr val="000000"/>
              </a:solidFill>
              <a:uFill>
                <a:solidFill>
                  <a:srgbClr val="FFFFFF"/>
                </a:solidFill>
              </a:uFill>
              <a:latin typeface="Calibri"/>
            </a:endParaRPr>
          </a:p>
        </p:txBody>
      </p:sp>
      <p:sp>
        <p:nvSpPr>
          <p:cNvPr id="268"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Đánh giá mô hình trên các độ đo khác.</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Precision: là độ đo đánh giá chất lượng của một dự đoán đối với một nhãn cụ thể. Công thức tính:  </a:t>
            </a:r>
            <a:r>
              <a:rPr lang="en-US" sz="1800" b="1" i="1" strike="noStrike" spc="-1">
                <a:solidFill>
                  <a:srgbClr val="000000"/>
                </a:solidFill>
                <a:uFill>
                  <a:solidFill>
                    <a:srgbClr val="FFFFFF"/>
                  </a:solidFill>
                </a:uFill>
                <a:latin typeface="Calibri"/>
              </a:rPr>
              <a:t>Precision = TP/(TP + FP).</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Recall: là độ đo đánh giá khả năng tìm thấy một nhãn trong dữ liệu được tính bởi công thức: </a:t>
            </a:r>
            <a:r>
              <a:rPr lang="en-US" sz="1800" b="1" i="1" strike="noStrike" spc="-1">
                <a:solidFill>
                  <a:srgbClr val="000000"/>
                </a:solidFill>
                <a:uFill>
                  <a:solidFill>
                    <a:srgbClr val="FFFFFF"/>
                  </a:solidFill>
                </a:uFill>
                <a:latin typeface="Calibri"/>
              </a:rPr>
              <a:t>Recall = TP/(TP + FN).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F1: Trung bình điều hòa, công thức tính: </a:t>
            </a:r>
            <a:endParaRPr lang="en-US" sz="2800" b="0" strike="noStrike" spc="-1">
              <a:solidFill>
                <a:srgbClr val="000000"/>
              </a:solidFill>
              <a:uFill>
                <a:solidFill>
                  <a:srgbClr val="FFFFFF"/>
                </a:solidFill>
              </a:uFill>
              <a:latin typeface="Calibri"/>
            </a:endParaRPr>
          </a:p>
          <a:p>
            <a:pPr>
              <a:lnSpc>
                <a:spcPct val="100000"/>
              </a:lnSpc>
            </a:pPr>
            <a:r>
              <a:rPr lang="en-US" sz="1800" b="1" i="1" strike="noStrike" spc="-1">
                <a:solidFill>
                  <a:srgbClr val="000000"/>
                </a:solidFill>
                <a:uFill>
                  <a:solidFill>
                    <a:srgbClr val="FFFFFF"/>
                  </a:solidFill>
                </a:uFill>
                <a:latin typeface="Calibri"/>
              </a:rPr>
              <a:t>          F1 = 2*precision*recall / (precision + recall)</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i="1" strike="noStrike" spc="-1">
                <a:solidFill>
                  <a:srgbClr val="000000"/>
                </a:solidFill>
                <a:uFill>
                  <a:solidFill>
                    <a:srgbClr val="FFFFFF"/>
                  </a:solidFill>
                </a:uFill>
                <a:latin typeface="Calibri"/>
              </a:rPr>
              <a:t>Chú thích: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i="1" strike="noStrike" spc="-1">
                <a:solidFill>
                  <a:srgbClr val="000000"/>
                </a:solidFill>
                <a:uFill>
                  <a:solidFill>
                    <a:srgbClr val="FFFFFF"/>
                  </a:solidFill>
                </a:uFill>
                <a:latin typeface="Arial"/>
              </a:rPr>
              <a:t>TP</a:t>
            </a:r>
            <a:r>
              <a:rPr lang="en-US" sz="1800" b="0" i="1" strike="noStrike" spc="-1">
                <a:solidFill>
                  <a:srgbClr val="000000"/>
                </a:solidFill>
                <a:uFill>
                  <a:solidFill>
                    <a:srgbClr val="FFFFFF"/>
                  </a:solidFill>
                </a:uFill>
                <a:latin typeface="Calibri"/>
              </a:rPr>
              <a:t>: Số lượng khẳng định đúng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i="1" strike="noStrike" spc="-1">
                <a:solidFill>
                  <a:srgbClr val="000000"/>
                </a:solidFill>
                <a:uFill>
                  <a:solidFill>
                    <a:srgbClr val="FFFFFF"/>
                  </a:solidFill>
                </a:uFill>
                <a:latin typeface="Arial"/>
              </a:rPr>
              <a:t>FP</a:t>
            </a:r>
            <a:r>
              <a:rPr lang="en-US" sz="1800" b="0" strike="noStrike" spc="-1">
                <a:solidFill>
                  <a:srgbClr val="000000"/>
                </a:solidFill>
                <a:uFill>
                  <a:solidFill>
                    <a:srgbClr val="FFFFFF"/>
                  </a:solidFill>
                </a:uFill>
                <a:latin typeface="Calibri"/>
              </a:rPr>
              <a:t>: Số lượng khẳng định sai.</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i="1" strike="noStrike" spc="-1">
                <a:solidFill>
                  <a:srgbClr val="000000"/>
                </a:solidFill>
                <a:uFill>
                  <a:solidFill>
                    <a:srgbClr val="FFFFFF"/>
                  </a:solidFill>
                </a:uFill>
                <a:latin typeface="Calibri"/>
              </a:rPr>
              <a:t>FN</a:t>
            </a:r>
            <a:r>
              <a:rPr lang="en-US" sz="1800" b="0" strike="noStrike" spc="-1">
                <a:solidFill>
                  <a:srgbClr val="000000"/>
                </a:solidFill>
                <a:uFill>
                  <a:solidFill>
                    <a:srgbClr val="FFFFFF"/>
                  </a:solidFill>
                </a:uFill>
                <a:latin typeface="Calibri"/>
              </a:rPr>
              <a:t>: Số lượng phủ định sai.</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
        <p:nvSpPr>
          <p:cNvPr id="269"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70" name="TextShape 4"/>
          <p:cNvSpPr txBox="1"/>
          <p:nvPr/>
        </p:nvSpPr>
        <p:spPr>
          <a:xfrm>
            <a:off x="8610480" y="6356520"/>
            <a:ext cx="2742840" cy="364680"/>
          </a:xfrm>
          <a:prstGeom prst="rect">
            <a:avLst/>
          </a:prstGeom>
          <a:noFill/>
          <a:ln>
            <a:noFill/>
          </a:ln>
        </p:spPr>
        <p:txBody>
          <a:bodyPr anchor="ctr"/>
          <a:lstStyle/>
          <a:p>
            <a:pPr algn="r">
              <a:lnSpc>
                <a:spcPct val="100000"/>
              </a:lnSpc>
            </a:pPr>
            <a:fld id="{80CD01EC-62EF-4055-BA18-EAA4BAF72E22}" type="slidenum">
              <a:rPr lang="en-US" sz="1200" b="0" strike="noStrike" spc="-1">
                <a:solidFill>
                  <a:srgbClr val="8B8B8B"/>
                </a:solidFill>
                <a:uFill>
                  <a:solidFill>
                    <a:srgbClr val="FFFFFF"/>
                  </a:solidFill>
                </a:uFill>
                <a:latin typeface="Calibri"/>
              </a:rPr>
              <a:t>29</a:t>
            </a:fld>
            <a:endParaRPr lang="en-US" sz="1400" b="0" strike="noStrike" spc="-1">
              <a:solidFill>
                <a:srgbClr val="000000"/>
              </a:solidFill>
              <a:uFill>
                <a:solidFill>
                  <a:srgbClr val="FFFFFF"/>
                </a:solidFill>
              </a:uFill>
              <a:latin typeface="Times New Roman"/>
            </a:endParaRPr>
          </a:p>
        </p:txBody>
      </p:sp>
      <p:pic>
        <p:nvPicPr>
          <p:cNvPr id="271" name="Content Placeholder 6"/>
          <p:cNvPicPr/>
          <p:nvPr/>
        </p:nvPicPr>
        <p:blipFill>
          <a:blip r:embed="rId2"/>
          <a:stretch/>
        </p:blipFill>
        <p:spPr>
          <a:xfrm>
            <a:off x="838080" y="1690560"/>
            <a:ext cx="5181120" cy="4485960"/>
          </a:xfrm>
          <a:prstGeom prst="rect">
            <a:avLst/>
          </a:prstGeom>
          <a:ln>
            <a:noFill/>
          </a:ln>
        </p:spPr>
      </p:pic>
      <p:sp>
        <p:nvSpPr>
          <p:cNvPr id="272" name="CustomShape 5"/>
          <p:cNvSpPr/>
          <p:nvPr/>
        </p:nvSpPr>
        <p:spPr>
          <a:xfrm>
            <a:off x="6172200" y="1814400"/>
            <a:ext cx="5181120" cy="43624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Bài toán thực tế</a:t>
            </a:r>
            <a:endParaRPr lang="en-US" sz="1800" b="0" strike="noStrike" spc="-1">
              <a:solidFill>
                <a:srgbClr val="000000"/>
              </a:solidFill>
              <a:uFill>
                <a:solidFill>
                  <a:srgbClr val="FFFFFF"/>
                </a:solidFill>
              </a:uFill>
              <a:latin typeface="Calibri"/>
            </a:endParaRPr>
          </a:p>
        </p:txBody>
      </p:sp>
      <p:sp>
        <p:nvSpPr>
          <p:cNvPr id="95" name="TextShape 2"/>
          <p:cNvSpPr txBox="1"/>
          <p:nvPr/>
        </p:nvSpPr>
        <p:spPr>
          <a:xfrm>
            <a:off x="6553080" y="1825560"/>
            <a:ext cx="4800240" cy="4350960"/>
          </a:xfrm>
          <a:prstGeom prst="rect">
            <a:avLst/>
          </a:prstGeom>
          <a:noFill/>
          <a:ln>
            <a:noFill/>
          </a:ln>
        </p:spPr>
        <p:txBody>
          <a:bodyPr/>
          <a:lstStyle/>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Một hệ thống nhận diện chữ viết tay trên thực tế được chia thành các lớp nhận diện khác nhau.</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Lớp đầu tiên nhận diện các dòng trong văn bản gốc</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Lớp thứ hai tách ra các từ trong mỗi dòng.</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Lớp tiếp theo tách ra từng kí tự.</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Lớp cuối cùng nhận diện các kí tự tương ứng.</a:t>
            </a:r>
            <a:endParaRPr lang="en-US" sz="2800" b="0" strike="noStrike" spc="-1">
              <a:solidFill>
                <a:srgbClr val="000000"/>
              </a:solidFill>
              <a:uFill>
                <a:solidFill>
                  <a:srgbClr val="FFFFFF"/>
                </a:solidFill>
              </a:uFill>
              <a:latin typeface="Calibri"/>
            </a:endParaRPr>
          </a:p>
          <a:p>
            <a:pPr marL="228600" indent="-228240">
              <a:lnSpc>
                <a:spcPct val="90000"/>
              </a:lnSpc>
              <a:buClr>
                <a:srgbClr val="FF0000"/>
              </a:buClr>
              <a:buFont typeface="Arial"/>
              <a:buChar char="•"/>
            </a:pPr>
            <a:r>
              <a:rPr lang="en-US" sz="1800" b="0" strike="noStrike" spc="-1">
                <a:solidFill>
                  <a:srgbClr val="FF0000"/>
                </a:solidFill>
                <a:uFill>
                  <a:solidFill>
                    <a:srgbClr val="FFFFFF"/>
                  </a:solidFill>
                </a:uFill>
                <a:latin typeface="Calibri"/>
              </a:rPr>
              <a:t>Trong phạm vị bài tập lớn, hệ thống mà nhóm xây dựng sẽ chỉ giới hạn trong việc nhận diện các kí tự, mà cụ thể hệ thống chỉ nhận diện được các kí tự là chữ số từ 0 tới 9.</a:t>
            </a:r>
            <a:endParaRPr lang="en-US" sz="2800" b="0" strike="noStrike" spc="-1">
              <a:solidFill>
                <a:srgbClr val="000000"/>
              </a:solidFill>
              <a:uFill>
                <a:solidFill>
                  <a:srgbClr val="FFFFFF"/>
                </a:solidFill>
              </a:uFill>
              <a:latin typeface="Calibri"/>
            </a:endParaRPr>
          </a:p>
        </p:txBody>
      </p:sp>
      <p:sp>
        <p:nvSpPr>
          <p:cNvPr id="96"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97" name="TextShape 4"/>
          <p:cNvSpPr txBox="1"/>
          <p:nvPr/>
        </p:nvSpPr>
        <p:spPr>
          <a:xfrm>
            <a:off x="8610480" y="6356520"/>
            <a:ext cx="2742840" cy="364680"/>
          </a:xfrm>
          <a:prstGeom prst="rect">
            <a:avLst/>
          </a:prstGeom>
          <a:noFill/>
          <a:ln>
            <a:noFill/>
          </a:ln>
        </p:spPr>
        <p:txBody>
          <a:bodyPr anchor="ctr"/>
          <a:lstStyle/>
          <a:p>
            <a:pPr algn="r">
              <a:lnSpc>
                <a:spcPct val="100000"/>
              </a:lnSpc>
            </a:pPr>
            <a:fld id="{6A31687E-ABAB-428F-9786-D7DB7DA768B3}" type="slidenum">
              <a:rPr lang="en-US" sz="1200" b="0" strike="noStrike" spc="-1">
                <a:solidFill>
                  <a:srgbClr val="8B8B8B"/>
                </a:solidFill>
                <a:uFill>
                  <a:solidFill>
                    <a:srgbClr val="FFFFFF"/>
                  </a:solidFill>
                </a:uFill>
                <a:latin typeface="Calibri"/>
              </a:rPr>
              <a:t>3</a:t>
            </a:fld>
            <a:endParaRPr lang="en-US" sz="1400" b="0" strike="noStrike" spc="-1">
              <a:solidFill>
                <a:srgbClr val="000000"/>
              </a:solidFill>
              <a:uFill>
                <a:solidFill>
                  <a:srgbClr val="FFFFFF"/>
                </a:solidFill>
              </a:uFill>
              <a:latin typeface="Times New Roman"/>
            </a:endParaRPr>
          </a:p>
        </p:txBody>
      </p:sp>
      <p:pic>
        <p:nvPicPr>
          <p:cNvPr id="98" name="Picture 5"/>
          <p:cNvPicPr/>
          <p:nvPr/>
        </p:nvPicPr>
        <p:blipFill>
          <a:blip r:embed="rId2"/>
          <a:stretch/>
        </p:blipFill>
        <p:spPr>
          <a:xfrm>
            <a:off x="838080" y="1690560"/>
            <a:ext cx="5473800" cy="3155040"/>
          </a:xfrm>
          <a:prstGeom prst="rect">
            <a:avLst/>
          </a:prstGeom>
          <a:ln>
            <a:noFill/>
          </a:ln>
        </p:spPr>
      </p:pic>
      <p:sp>
        <p:nvSpPr>
          <p:cNvPr id="99" name="CustomShape 5"/>
          <p:cNvSpPr/>
          <p:nvPr/>
        </p:nvSpPr>
        <p:spPr>
          <a:xfrm>
            <a:off x="6545880" y="1690560"/>
            <a:ext cx="4807440" cy="44776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Kết luận</a:t>
            </a:r>
            <a:endParaRPr lang="en-US" sz="1800" b="0" strike="noStrike" spc="-1">
              <a:solidFill>
                <a:srgbClr val="000000"/>
              </a:solidFill>
              <a:uFill>
                <a:solidFill>
                  <a:srgbClr val="FFFFFF"/>
                </a:solidFill>
              </a:uFill>
              <a:latin typeface="Calibri"/>
            </a:endParaRPr>
          </a:p>
        </p:txBody>
      </p:sp>
      <p:sp>
        <p:nvSpPr>
          <p:cNvPr id="274" name="TextShape 2"/>
          <p:cNvSpPr txBox="1"/>
          <p:nvPr/>
        </p:nvSpPr>
        <p:spPr>
          <a:xfrm>
            <a:off x="838080" y="1825560"/>
            <a:ext cx="5181120" cy="4350960"/>
          </a:xfrm>
          <a:prstGeom prst="rect">
            <a:avLst/>
          </a:prstGeom>
          <a:noFill/>
          <a:ln>
            <a:solidFill>
              <a:srgbClr val="4472C4"/>
            </a:solidFill>
          </a:ln>
        </p:spPr>
        <p:txBody>
          <a:bodyPr/>
          <a:lstStyle/>
          <a:p>
            <a:pPr marL="228600" indent="-228240">
              <a:lnSpc>
                <a:spcPct val="90000"/>
              </a:lnSpc>
              <a:buClr>
                <a:srgbClr val="FF0000"/>
              </a:buClr>
              <a:buFont typeface="Arial"/>
              <a:buChar char="•"/>
            </a:pPr>
            <a:r>
              <a:rPr lang="en-US" sz="1800" b="0" strike="noStrike" spc="-1">
                <a:solidFill>
                  <a:srgbClr val="FF0000"/>
                </a:solidFill>
                <a:uFill>
                  <a:solidFill>
                    <a:srgbClr val="FFFFFF"/>
                  </a:solidFill>
                </a:uFill>
                <a:latin typeface="Calibri"/>
              </a:rPr>
              <a:t>Khó khăn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Các thành viên trong nhóm chưa có đủ kiến thức, kinh nghiệm xây dựng một hệ thống học máy.</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Yếu tố thời gian, với thời gian một kì học chỉ vỏn vẹn trong chưa đầy 5 tháng, nhóm phải dành trải cho nhiều bài tập lớn của các môn học khác không cho phép nhóm có đủ thời gian để đầu tư tìm hiểu, tự tay xây dựng và hoàn thiện hết tất cả các pha trong một hệ thống học máy đầy đủ.</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
        <p:nvSpPr>
          <p:cNvPr id="275" name="TextShape 3"/>
          <p:cNvSpPr txBox="1"/>
          <p:nvPr/>
        </p:nvSpPr>
        <p:spPr>
          <a:xfrm>
            <a:off x="6172200" y="1825560"/>
            <a:ext cx="5181120" cy="4350960"/>
          </a:xfrm>
          <a:prstGeom prst="rect">
            <a:avLst/>
          </a:prstGeom>
          <a:noFill/>
          <a:ln w="28440">
            <a:solidFill>
              <a:srgbClr val="000000"/>
            </a:solidFill>
            <a:round/>
          </a:ln>
        </p:spPr>
        <p:txBody>
          <a:bodyPr/>
          <a:lstStyle/>
          <a:p>
            <a:pPr marL="228600" indent="-228240">
              <a:lnSpc>
                <a:spcPct val="90000"/>
              </a:lnSpc>
              <a:buClr>
                <a:srgbClr val="FF0000"/>
              </a:buClr>
              <a:buFont typeface="Arial"/>
              <a:buChar char="•"/>
            </a:pPr>
            <a:r>
              <a:rPr lang="en-US" sz="1800" b="0" strike="noStrike" spc="-1" dirty="0" err="1">
                <a:solidFill>
                  <a:srgbClr val="FF0000"/>
                </a:solidFill>
                <a:uFill>
                  <a:solidFill>
                    <a:srgbClr val="FFFFFF"/>
                  </a:solidFill>
                </a:uFill>
                <a:latin typeface="Calibri"/>
              </a:rPr>
              <a:t>Hạn</a:t>
            </a:r>
            <a:r>
              <a:rPr lang="en-US" sz="1800" b="0" strike="noStrike" spc="-1" dirty="0">
                <a:solidFill>
                  <a:srgbClr val="FF0000"/>
                </a:solidFill>
                <a:uFill>
                  <a:solidFill>
                    <a:srgbClr val="FFFFFF"/>
                  </a:solidFill>
                </a:uFill>
                <a:latin typeface="Calibri"/>
              </a:rPr>
              <a:t> </a:t>
            </a:r>
            <a:r>
              <a:rPr lang="en-US" sz="1800" b="0" strike="noStrike" spc="-1" dirty="0" err="1">
                <a:solidFill>
                  <a:srgbClr val="FF0000"/>
                </a:solidFill>
                <a:uFill>
                  <a:solidFill>
                    <a:srgbClr val="FFFFFF"/>
                  </a:solidFill>
                </a:uFill>
                <a:latin typeface="Calibri"/>
              </a:rPr>
              <a:t>chế</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vẫn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chưa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tự</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thực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vẫn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còn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mẫu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sẵn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đã</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tiền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trước</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chỉ</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tự</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viết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tay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vẫn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chưa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tự</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viết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tay</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4472C4"/>
              </a:buClr>
              <a:buFont typeface="Arial"/>
              <a:buChar char="•"/>
            </a:pPr>
            <a:r>
              <a:rPr lang="en-US" sz="1800" b="0" strike="noStrike" spc="-1" dirty="0" err="1">
                <a:solidFill>
                  <a:srgbClr val="4472C4"/>
                </a:solidFill>
                <a:uFill>
                  <a:solidFill>
                    <a:srgbClr val="FFFFFF"/>
                  </a:solidFill>
                </a:uFill>
                <a:latin typeface="Calibri"/>
              </a:rPr>
              <a:t>Hướng</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phát</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triển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nhóm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xây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dựng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nhóm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triển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khắc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phục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chế</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nêu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trên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Ngoài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nhóm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áp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thuật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Deep Learning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mạng</a:t>
            </a:r>
            <a:r>
              <a:rPr lang="en-US" sz="1800" b="0" strike="noStrike" spc="-1" dirty="0" smtClean="0">
                <a:solidFill>
                  <a:srgbClr val="000000"/>
                </a:solidFill>
                <a:uFill>
                  <a:solidFill>
                    <a:srgbClr val="FFFFFF"/>
                  </a:solidFill>
                </a:uFill>
                <a:latin typeface="Calibri"/>
              </a:rPr>
              <a:t> </a:t>
            </a:r>
            <a:r>
              <a:rPr lang="en-US" sz="1800" b="0" strike="noStrike" spc="-1" dirty="0">
                <a:solidFill>
                  <a:srgbClr val="000000"/>
                </a:solidFill>
                <a:uFill>
                  <a:solidFill>
                    <a:srgbClr val="FFFFFF"/>
                  </a:solidFill>
                </a:uFill>
                <a:latin typeface="Calibri"/>
              </a:rPr>
              <a:t>neuron </a:t>
            </a:r>
            <a:r>
              <a:rPr lang="en-US" sz="1800" b="0" strike="noStrike" spc="-1" dirty="0" err="1">
                <a:solidFill>
                  <a:srgbClr val="000000"/>
                </a:solidFill>
                <a:uFill>
                  <a:solidFill>
                    <a:srgbClr val="FFFFFF"/>
                  </a:solidFill>
                </a:uFill>
                <a:latin typeface="Calibri"/>
              </a:rPr>
              <a:t>ConvNet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nâng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cao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xác</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276" name="TextShape 4"/>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77" name="TextShape 5"/>
          <p:cNvSpPr txBox="1"/>
          <p:nvPr/>
        </p:nvSpPr>
        <p:spPr>
          <a:xfrm>
            <a:off x="8610480" y="6356520"/>
            <a:ext cx="2742840" cy="364680"/>
          </a:xfrm>
          <a:prstGeom prst="rect">
            <a:avLst/>
          </a:prstGeom>
          <a:noFill/>
          <a:ln>
            <a:noFill/>
          </a:ln>
        </p:spPr>
        <p:txBody>
          <a:bodyPr anchor="ctr"/>
          <a:lstStyle/>
          <a:p>
            <a:pPr algn="r">
              <a:lnSpc>
                <a:spcPct val="100000"/>
              </a:lnSpc>
            </a:pPr>
            <a:fld id="{F795CA66-0D09-46E3-BC7A-3D4C0707327A}" type="slidenum">
              <a:rPr lang="en-US" sz="1200" b="0" strike="noStrike" spc="-1">
                <a:solidFill>
                  <a:srgbClr val="8B8B8B"/>
                </a:solidFill>
                <a:uFill>
                  <a:solidFill>
                    <a:srgbClr val="FFFFFF"/>
                  </a:solidFill>
                </a:uFill>
                <a:latin typeface="Calibri"/>
              </a:rPr>
              <a:t>30</a:t>
            </a:fld>
            <a:endParaRPr lang="en-US" sz="1400" b="0" strike="noStrike" spc="-1">
              <a:solidFill>
                <a:srgbClr val="000000"/>
              </a:solidFill>
              <a:uFill>
                <a:solidFill>
                  <a:srgbClr val="FFFFFF"/>
                </a:solidFill>
              </a:uFill>
              <a:latin typeface="Times New Roman"/>
            </a:endParaRPr>
          </a:p>
        </p:txBody>
      </p:sp>
      <p:sp>
        <p:nvSpPr>
          <p:cNvPr id="278" name="CustomShape 6"/>
          <p:cNvSpPr/>
          <p:nvPr/>
        </p:nvSpPr>
        <p:spPr>
          <a:xfrm>
            <a:off x="838080" y="1825560"/>
            <a:ext cx="518112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
        <p:nvSpPr>
          <p:cNvPr id="279" name="CustomShape 7"/>
          <p:cNvSpPr/>
          <p:nvPr/>
        </p:nvSpPr>
        <p:spPr>
          <a:xfrm>
            <a:off x="6172200" y="1825560"/>
            <a:ext cx="5181120" cy="43509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Content Placeholder 9"/>
          <p:cNvPicPr/>
          <p:nvPr/>
        </p:nvPicPr>
        <p:blipFill>
          <a:blip r:embed="rId2"/>
          <a:stretch/>
        </p:blipFill>
        <p:spPr>
          <a:xfrm>
            <a:off x="0" y="0"/>
            <a:ext cx="12191760" cy="6857640"/>
          </a:xfrm>
          <a:prstGeom prst="rect">
            <a:avLst/>
          </a:prstGeom>
          <a:ln>
            <a:noFill/>
          </a:ln>
        </p:spPr>
      </p:pic>
      <p:sp>
        <p:nvSpPr>
          <p:cNvPr id="281" name="TextShape 1"/>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282" name="TextShape 2"/>
          <p:cNvSpPr txBox="1"/>
          <p:nvPr/>
        </p:nvSpPr>
        <p:spPr>
          <a:xfrm>
            <a:off x="8610480" y="6356520"/>
            <a:ext cx="2742840" cy="364680"/>
          </a:xfrm>
          <a:prstGeom prst="rect">
            <a:avLst/>
          </a:prstGeom>
          <a:noFill/>
          <a:ln>
            <a:noFill/>
          </a:ln>
        </p:spPr>
        <p:txBody>
          <a:bodyPr anchor="ctr"/>
          <a:lstStyle/>
          <a:p>
            <a:pPr algn="r">
              <a:lnSpc>
                <a:spcPct val="100000"/>
              </a:lnSpc>
            </a:pPr>
            <a:fld id="{16973EB4-3FB4-45F2-A179-4A5784A57A78}" type="slidenum">
              <a:rPr lang="en-US" sz="1200" b="0" strike="noStrike" spc="-1">
                <a:solidFill>
                  <a:srgbClr val="8B8B8B"/>
                </a:solidFill>
                <a:uFill>
                  <a:solidFill>
                    <a:srgbClr val="FFFFFF"/>
                  </a:solidFill>
                </a:uFill>
                <a:latin typeface="Calibri"/>
              </a:rPr>
              <a:t>31</a:t>
            </a:fld>
            <a:endParaRPr lang="en-US" sz="1400" b="0" strike="noStrike" spc="-1">
              <a:solidFill>
                <a:srgbClr val="000000"/>
              </a:solidFill>
              <a:uFill>
                <a:solidFill>
                  <a:srgbClr val="FFFFFF"/>
                </a:solidFill>
              </a:u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Kịch bàn hoạt động</a:t>
            </a:r>
            <a:endParaRPr lang="en-US" sz="1800" b="0" strike="noStrike" spc="-1">
              <a:solidFill>
                <a:srgbClr val="000000"/>
              </a:solidFill>
              <a:uFill>
                <a:solidFill>
                  <a:srgbClr val="FFFFFF"/>
                </a:solidFill>
              </a:uFill>
              <a:latin typeface="Calibri"/>
            </a:endParaRPr>
          </a:p>
        </p:txBody>
      </p:sp>
      <p:pic>
        <p:nvPicPr>
          <p:cNvPr id="101" name="Content Placeholder 14"/>
          <p:cNvPicPr/>
          <p:nvPr/>
        </p:nvPicPr>
        <p:blipFill>
          <a:blip r:embed="rId2"/>
          <a:stretch/>
        </p:blipFill>
        <p:spPr>
          <a:xfrm>
            <a:off x="838080" y="1825560"/>
            <a:ext cx="5181120" cy="4128120"/>
          </a:xfrm>
          <a:prstGeom prst="rect">
            <a:avLst/>
          </a:prstGeom>
          <a:ln>
            <a:noFill/>
          </a:ln>
        </p:spPr>
      </p:pic>
      <p:sp>
        <p:nvSpPr>
          <p:cNvPr id="102"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err="1">
                <a:solidFill>
                  <a:srgbClr val="4472C4"/>
                </a:solidFill>
                <a:uFill>
                  <a:solidFill>
                    <a:srgbClr val="FFFFFF"/>
                  </a:solidFill>
                </a:uFill>
                <a:latin typeface="Calibri"/>
              </a:rPr>
              <a:t>Hệ</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thống</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hoạt</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động</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theo</a:t>
            </a:r>
            <a:r>
              <a:rPr lang="en-US" sz="1800" b="0" strike="noStrike" spc="-1" dirty="0">
                <a:solidFill>
                  <a:srgbClr val="4472C4"/>
                </a:solidFill>
                <a:uFill>
                  <a:solidFill>
                    <a:srgbClr val="FFFFFF"/>
                  </a:solidFill>
                </a:uFill>
                <a:latin typeface="Calibri"/>
              </a:rPr>
              <a:t> 3 </a:t>
            </a:r>
            <a:r>
              <a:rPr lang="en-US" sz="1800" b="0" strike="noStrike" spc="-1" dirty="0" err="1">
                <a:solidFill>
                  <a:srgbClr val="4472C4"/>
                </a:solidFill>
                <a:uFill>
                  <a:solidFill>
                    <a:srgbClr val="FFFFFF"/>
                  </a:solidFill>
                </a:uFill>
                <a:latin typeface="Calibri"/>
              </a:rPr>
              <a:t>giai</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đoạn</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Giai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lấy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MNIST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ảnh</a:t>
            </a:r>
            <a:r>
              <a:rPr lang="en-US" sz="1800" b="0" strike="noStrike" spc="-1" dirty="0">
                <a:solidFill>
                  <a:srgbClr val="000000"/>
                </a:solidFill>
                <a:uFill>
                  <a:solidFill>
                    <a:srgbClr val="FFFFFF"/>
                  </a:solidFill>
                </a:uFill>
                <a:latin typeface="Calibri"/>
              </a:rPr>
              <a:t> 28x28 pixel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ảnh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chứa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đoạn</a:t>
            </a:r>
            <a:r>
              <a:rPr lang="en-US" sz="1800" b="0" strike="noStrike" spc="-1" dirty="0">
                <a:solidFill>
                  <a:srgbClr val="000000"/>
                </a:solidFill>
                <a:uFill>
                  <a:solidFill>
                    <a:srgbClr val="FFFFFF"/>
                  </a:solidFill>
                </a:uFill>
                <a:latin typeface="Calibri"/>
              </a:rPr>
              <a:t> [0,9].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MNIST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sẵn</a:t>
            </a:r>
            <a:r>
              <a:rPr lang="en-US" sz="1800" b="0" strike="noStrike" spc="-1" dirty="0">
                <a:solidFill>
                  <a:srgbClr val="000000"/>
                </a:solidFill>
                <a:uFill>
                  <a:solidFill>
                    <a:srgbClr val="FFFFFF"/>
                  </a:solidFill>
                </a:uFill>
                <a:latin typeface="Calibri"/>
              </a:rPr>
              <a:t>. Chia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MNIST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thành</a:t>
            </a:r>
            <a:r>
              <a:rPr lang="en-US" sz="1800" b="0" strike="noStrike" spc="-1" dirty="0">
                <a:solidFill>
                  <a:srgbClr val="000000"/>
                </a:solidFill>
                <a:uFill>
                  <a:solidFill>
                    <a:srgbClr val="FFFFFF"/>
                  </a:solidFill>
                </a:uFill>
                <a:latin typeface="Calibri"/>
              </a:rPr>
              <a:t> 3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con (training dataset, validation dataset, test dataset).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Giai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huấn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luyện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training data ta </a:t>
            </a:r>
            <a:r>
              <a:rPr lang="en-US" sz="1800" b="0" strike="noStrike" spc="-1" dirty="0" err="1">
                <a:solidFill>
                  <a:srgbClr val="000000"/>
                </a:solidFill>
                <a:uFill>
                  <a:solidFill>
                    <a:srgbClr val="FFFFFF"/>
                  </a:solidFill>
                </a:uFill>
                <a:latin typeface="Calibri"/>
              </a:rPr>
              <a:t>tiến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huấn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luyện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Chi </a:t>
            </a:r>
            <a:r>
              <a:rPr lang="en-US" sz="1800" b="0" strike="noStrike" spc="-1" dirty="0" err="1">
                <a:solidFill>
                  <a:srgbClr val="000000"/>
                </a:solidFill>
                <a:uFill>
                  <a:solidFill>
                    <a:srgbClr val="FFFFFF"/>
                  </a:solidFill>
                </a:uFill>
                <a:latin typeface="Calibri"/>
              </a:rPr>
              <a:t>tiết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huấn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luyện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bày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ở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slide </a:t>
            </a:r>
            <a:r>
              <a:rPr lang="en-US" sz="1800" b="0" strike="noStrike" spc="-1" dirty="0" err="1">
                <a:solidFill>
                  <a:srgbClr val="000000"/>
                </a:solidFill>
                <a:uFill>
                  <a:solidFill>
                    <a:srgbClr val="FFFFFF"/>
                  </a:solidFill>
                </a:uFill>
                <a:latin typeface="Calibri"/>
              </a:rPr>
              <a:t>tiếp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Giai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tập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nghiệm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giái</a:t>
            </a:r>
            <a:r>
              <a:rPr lang="en-US" sz="1800" b="0" strike="noStrike" spc="-1" dirty="0" smtClean="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đoạn</a:t>
            </a:r>
            <a:r>
              <a:rPr lang="en-US" sz="1800" b="0" strike="noStrike" spc="-1" dirty="0">
                <a:solidFill>
                  <a:srgbClr val="000000"/>
                </a:solidFill>
                <a:uFill>
                  <a:solidFill>
                    <a:srgbClr val="FFFFFF"/>
                  </a:solidFill>
                </a:uFill>
                <a:latin typeface="Calibri"/>
              </a:rPr>
              <a:t> [0,9] </a:t>
            </a:r>
            <a:r>
              <a:rPr lang="en-US" sz="1800" b="0" strike="noStrike" spc="-1" dirty="0" err="1">
                <a:solidFill>
                  <a:srgbClr val="000000"/>
                </a:solidFill>
                <a:uFill>
                  <a:solidFill>
                    <a:srgbClr val="FFFFFF"/>
                  </a:solidFill>
                </a:uFill>
                <a:latin typeface="Calibri"/>
              </a:rPr>
              <a:t>tương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ứng</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103"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04" name="TextShape 4"/>
          <p:cNvSpPr txBox="1"/>
          <p:nvPr/>
        </p:nvSpPr>
        <p:spPr>
          <a:xfrm>
            <a:off x="8610480" y="6356520"/>
            <a:ext cx="2742840" cy="364680"/>
          </a:xfrm>
          <a:prstGeom prst="rect">
            <a:avLst/>
          </a:prstGeom>
          <a:noFill/>
          <a:ln>
            <a:noFill/>
          </a:ln>
        </p:spPr>
        <p:txBody>
          <a:bodyPr anchor="ctr"/>
          <a:lstStyle/>
          <a:p>
            <a:pPr algn="r">
              <a:lnSpc>
                <a:spcPct val="100000"/>
              </a:lnSpc>
            </a:pPr>
            <a:fld id="{3EAAE00A-24F2-4DDB-95EC-80C4239E63CA}" type="slidenum">
              <a:rPr lang="en-US" sz="1200" b="0" strike="noStrike" spc="-1">
                <a:solidFill>
                  <a:srgbClr val="8B8B8B"/>
                </a:solidFill>
                <a:uFill>
                  <a:solidFill>
                    <a:srgbClr val="FFFFFF"/>
                  </a:solidFill>
                </a:uFill>
                <a:latin typeface="Calibri"/>
              </a:rPr>
              <a:t>4</a:t>
            </a:fld>
            <a:endParaRPr lang="en-US" sz="1400" b="0" strike="noStrike" spc="-1">
              <a:solidFill>
                <a:srgbClr val="000000"/>
              </a:solidFill>
              <a:uFill>
                <a:solidFill>
                  <a:srgbClr val="FFFFFF"/>
                </a:solidFill>
              </a:uFill>
              <a:latin typeface="Times New Roman"/>
            </a:endParaRPr>
          </a:p>
        </p:txBody>
      </p:sp>
      <p:sp>
        <p:nvSpPr>
          <p:cNvPr id="105" name="CustomShape 5"/>
          <p:cNvSpPr/>
          <p:nvPr/>
        </p:nvSpPr>
        <p:spPr>
          <a:xfrm>
            <a:off x="6172200" y="1825560"/>
            <a:ext cx="5181120" cy="43714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07"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000000"/>
              </a:buClr>
              <a:buFont typeface="Arial"/>
              <a:buChar char="•"/>
            </a:pPr>
            <a:r>
              <a:rPr lang="en-US" sz="1800" b="0" strike="noStrike" spc="-1" dirty="0">
                <a:solidFill>
                  <a:srgbClr val="000000"/>
                </a:solidFill>
                <a:uFill>
                  <a:solidFill>
                    <a:srgbClr val="FFFFFF"/>
                  </a:solidFill>
                </a:uFill>
                <a:latin typeface="Calibri"/>
              </a:rPr>
              <a:t>Neuron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cấu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kinh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phần</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não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người</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Cấu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tạo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gồm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thân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chứa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nhân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nhánh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sợi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trục</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Bản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thân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học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kinh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điều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chỉnh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giữa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thần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kinh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trải</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nghiệm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ứng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tăng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cường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bị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giảm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xuống</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108"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09" name="TextShape 4"/>
          <p:cNvSpPr txBox="1"/>
          <p:nvPr/>
        </p:nvSpPr>
        <p:spPr>
          <a:xfrm>
            <a:off x="8610480" y="6356520"/>
            <a:ext cx="2742840" cy="364680"/>
          </a:xfrm>
          <a:prstGeom prst="rect">
            <a:avLst/>
          </a:prstGeom>
          <a:noFill/>
          <a:ln>
            <a:noFill/>
          </a:ln>
        </p:spPr>
        <p:txBody>
          <a:bodyPr anchor="ctr"/>
          <a:lstStyle/>
          <a:p>
            <a:pPr algn="r">
              <a:lnSpc>
                <a:spcPct val="100000"/>
              </a:lnSpc>
            </a:pPr>
            <a:fld id="{8A465B3F-427E-4358-BA54-019931631853}" type="slidenum">
              <a:rPr lang="en-US" sz="1200" b="0" strike="noStrike" spc="-1">
                <a:solidFill>
                  <a:srgbClr val="8B8B8B"/>
                </a:solidFill>
                <a:uFill>
                  <a:solidFill>
                    <a:srgbClr val="FFFFFF"/>
                  </a:solidFill>
                </a:uFill>
                <a:latin typeface="Calibri"/>
              </a:rPr>
              <a:t>5</a:t>
            </a:fld>
            <a:endParaRPr lang="en-US" sz="1400" b="0" strike="noStrike" spc="-1">
              <a:solidFill>
                <a:srgbClr val="000000"/>
              </a:solidFill>
              <a:uFill>
                <a:solidFill>
                  <a:srgbClr val="FFFFFF"/>
                </a:solidFill>
              </a:uFill>
              <a:latin typeface="Times New Roman"/>
            </a:endParaRPr>
          </a:p>
        </p:txBody>
      </p:sp>
      <p:pic>
        <p:nvPicPr>
          <p:cNvPr id="110" name="Content Placeholder 6"/>
          <p:cNvPicPr/>
          <p:nvPr/>
        </p:nvPicPr>
        <p:blipFill>
          <a:blip r:embed="rId2"/>
          <a:stretch/>
        </p:blipFill>
        <p:spPr>
          <a:xfrm>
            <a:off x="838080" y="1825560"/>
            <a:ext cx="5181120" cy="4350960"/>
          </a:xfrm>
          <a:prstGeom prst="rect">
            <a:avLst/>
          </a:prstGeom>
          <a:ln>
            <a:noFill/>
          </a:ln>
        </p:spPr>
      </p:pic>
      <p:sp>
        <p:nvSpPr>
          <p:cNvPr id="111" name="CustomShape 5"/>
          <p:cNvSpPr/>
          <p:nvPr/>
        </p:nvSpPr>
        <p:spPr>
          <a:xfrm>
            <a:off x="6172200" y="1825560"/>
            <a:ext cx="518112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pic>
        <p:nvPicPr>
          <p:cNvPr id="113" name="Content Placeholder 7"/>
          <p:cNvPicPr/>
          <p:nvPr/>
        </p:nvPicPr>
        <p:blipFill>
          <a:blip r:embed="rId2"/>
          <a:stretch/>
        </p:blipFill>
        <p:spPr>
          <a:xfrm>
            <a:off x="838080" y="1825560"/>
            <a:ext cx="5181120" cy="4350960"/>
          </a:xfrm>
          <a:prstGeom prst="rect">
            <a:avLst/>
          </a:prstGeom>
          <a:ln>
            <a:noFill/>
          </a:ln>
        </p:spPr>
      </p:pic>
      <p:sp>
        <p:nvSpPr>
          <p:cNvPr id="114"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Tương tự, một neuron nhân tạo cũng là một đơn vị cơ bản cấu tạo lên mạng neuron. Một neoron nhân tạo  nhận đầu vào là các x1, x2,.. Và sử dụng một hàm kích hoạt (phổ biến sigmoid, tanh) để tính toán đưa ra một kết quả đầu ra duy nhất.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Quá trình học của mạng neuron nhân tạo có nét tương đồng đối với neuron thần kinh. Đó là quá trình điều chỉnh các trọng số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và </a:t>
            </a:r>
            <a:r>
              <a:rPr lang="en-US" sz="1800" b="1" strike="noStrike" spc="-1">
                <a:solidFill>
                  <a:srgbClr val="000000"/>
                </a:solidFill>
                <a:uFill>
                  <a:solidFill>
                    <a:srgbClr val="FFFFFF"/>
                  </a:solidFill>
                </a:uFill>
                <a:latin typeface="Calibri"/>
              </a:rPr>
              <a:t>b</a:t>
            </a:r>
            <a:r>
              <a:rPr lang="en-US" sz="1800" b="0" strike="noStrike" spc="-1">
                <a:solidFill>
                  <a:srgbClr val="000000"/>
                </a:solidFill>
                <a:uFill>
                  <a:solidFill>
                    <a:srgbClr val="FFFFFF"/>
                  </a:solidFill>
                </a:uFill>
                <a:latin typeface="Calibri"/>
              </a:rPr>
              <a:t>(bias), để đưa ra kết quả đầu ra phù hợp.</a:t>
            </a:r>
            <a:endParaRPr lang="en-US" sz="2800" b="0" strike="noStrike" spc="-1">
              <a:solidFill>
                <a:srgbClr val="000000"/>
              </a:solidFill>
              <a:uFill>
                <a:solidFill>
                  <a:srgbClr val="FFFFFF"/>
                </a:solidFill>
              </a:uFill>
              <a:latin typeface="Calibri"/>
            </a:endParaRPr>
          </a:p>
        </p:txBody>
      </p:sp>
      <p:sp>
        <p:nvSpPr>
          <p:cNvPr id="115"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16" name="TextShape 4"/>
          <p:cNvSpPr txBox="1"/>
          <p:nvPr/>
        </p:nvSpPr>
        <p:spPr>
          <a:xfrm>
            <a:off x="8610480" y="6356520"/>
            <a:ext cx="2742840" cy="364680"/>
          </a:xfrm>
          <a:prstGeom prst="rect">
            <a:avLst/>
          </a:prstGeom>
          <a:noFill/>
          <a:ln>
            <a:noFill/>
          </a:ln>
        </p:spPr>
        <p:txBody>
          <a:bodyPr anchor="ctr"/>
          <a:lstStyle/>
          <a:p>
            <a:pPr algn="r">
              <a:lnSpc>
                <a:spcPct val="100000"/>
              </a:lnSpc>
            </a:pPr>
            <a:fld id="{7AD113B8-E2F6-4DE5-9F96-240F46AB56DB}" type="slidenum">
              <a:rPr lang="en-US" sz="1200" b="0" strike="noStrike" spc="-1">
                <a:solidFill>
                  <a:srgbClr val="8B8B8B"/>
                </a:solidFill>
                <a:uFill>
                  <a:solidFill>
                    <a:srgbClr val="FFFFFF"/>
                  </a:solidFill>
                </a:uFill>
                <a:latin typeface="Calibri"/>
              </a:rPr>
              <a:t>6</a:t>
            </a:fld>
            <a:endParaRPr lang="en-US" sz="1400" b="0" strike="noStrike" spc="-1">
              <a:solidFill>
                <a:srgbClr val="000000"/>
              </a:solidFill>
              <a:uFill>
                <a:solidFill>
                  <a:srgbClr val="FFFFFF"/>
                </a:solidFill>
              </a:uFill>
              <a:latin typeface="Times New Roman"/>
            </a:endParaRPr>
          </a:p>
        </p:txBody>
      </p:sp>
      <p:sp>
        <p:nvSpPr>
          <p:cNvPr id="117" name="CustomShape 5"/>
          <p:cNvSpPr/>
          <p:nvPr/>
        </p:nvSpPr>
        <p:spPr>
          <a:xfrm>
            <a:off x="6172200" y="1825560"/>
            <a:ext cx="518112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sp>
        <p:nvSpPr>
          <p:cNvPr id="119"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err="1">
                <a:solidFill>
                  <a:srgbClr val="4472C4"/>
                </a:solidFill>
                <a:uFill>
                  <a:solidFill>
                    <a:srgbClr val="FFFFFF"/>
                  </a:solidFill>
                </a:uFill>
                <a:latin typeface="Calibri"/>
              </a:rPr>
              <a:t>Kiến</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trúc</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của</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một</a:t>
            </a:r>
            <a:r>
              <a:rPr lang="en-US" sz="1800" b="0" strike="noStrike" spc="-1" dirty="0">
                <a:solidFill>
                  <a:srgbClr val="4472C4"/>
                </a:solidFill>
                <a:uFill>
                  <a:solidFill>
                    <a:srgbClr val="FFFFFF"/>
                  </a:solidFill>
                </a:uFill>
                <a:latin typeface="Calibri"/>
              </a:rPr>
              <a:t> </a:t>
            </a:r>
            <a:r>
              <a:rPr lang="en-US" sz="1800" b="0" strike="noStrike" spc="-1" dirty="0" err="1">
                <a:solidFill>
                  <a:srgbClr val="4472C4"/>
                </a:solidFill>
                <a:uFill>
                  <a:solidFill>
                    <a:srgbClr val="FFFFFF"/>
                  </a:solidFill>
                </a:uFill>
                <a:latin typeface="Calibri"/>
              </a:rPr>
              <a:t>mạng</a:t>
            </a:r>
            <a:r>
              <a:rPr lang="en-US" sz="1800" b="0" strike="noStrike" spc="-1" dirty="0">
                <a:solidFill>
                  <a:srgbClr val="4472C4"/>
                </a:solidFill>
                <a:uFill>
                  <a:solidFill>
                    <a:srgbClr val="FFFFFF"/>
                  </a:solidFill>
                </a:uFill>
                <a:latin typeface="Calibri"/>
              </a:rPr>
              <a:t> neuron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mạng</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thương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chia </a:t>
            </a:r>
            <a:r>
              <a:rPr lang="en-US" sz="1800" b="0" strike="noStrike" spc="-1" dirty="0" err="1">
                <a:solidFill>
                  <a:srgbClr val="000000"/>
                </a:solidFill>
                <a:uFill>
                  <a:solidFill>
                    <a:srgbClr val="FFFFFF"/>
                  </a:solidFill>
                </a:uFill>
                <a:latin typeface="Calibri"/>
              </a:rPr>
              <a:t>thành</a:t>
            </a:r>
            <a:r>
              <a:rPr lang="en-US" sz="1800" b="0" strike="noStrike" spc="-1" dirty="0">
                <a:solidFill>
                  <a:srgbClr val="000000"/>
                </a:solidFill>
                <a:uFill>
                  <a:solidFill>
                    <a:srgbClr val="FFFFFF"/>
                  </a:solidFill>
                </a:uFill>
                <a:latin typeface="Calibri"/>
              </a:rPr>
              <a:t> 3 </a:t>
            </a:r>
            <a:r>
              <a:rPr lang="en-US" sz="1800" b="0" strike="noStrike" spc="-1" dirty="0" err="1">
                <a:solidFill>
                  <a:srgbClr val="000000"/>
                </a:solidFill>
                <a:uFill>
                  <a:solidFill>
                    <a:srgbClr val="FFFFFF"/>
                  </a:solidFill>
                </a:uFill>
                <a:latin typeface="Calibri"/>
              </a:rPr>
              <a:t>loại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(input layer):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hệ</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thống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chứa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giá</a:t>
            </a:r>
            <a:r>
              <a:rPr lang="en-US" sz="1800" b="0" strike="noStrike" spc="-1" dirty="0" smtClean="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trị</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tin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bằng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ẩn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Hiddent</a:t>
            </a:r>
            <a:r>
              <a:rPr lang="en-US" sz="1800" b="0" strike="noStrike" spc="-1" dirty="0">
                <a:solidFill>
                  <a:srgbClr val="000000"/>
                </a:solidFill>
                <a:uFill>
                  <a:solidFill>
                    <a:srgbClr val="FFFFFF"/>
                  </a:solidFill>
                </a:uFill>
                <a:latin typeface="Calibri"/>
              </a:rPr>
              <a:t> layer): </a:t>
            </a:r>
            <a:r>
              <a:rPr lang="en-US" sz="1800" b="0" strike="noStrike" spc="-1" dirty="0" err="1">
                <a:solidFill>
                  <a:srgbClr val="000000"/>
                </a:solidFill>
                <a:uFill>
                  <a:solidFill>
                    <a:srgbClr val="FFFFFF"/>
                  </a:solidFill>
                </a:uFill>
                <a:latin typeface="Calibri"/>
              </a:rPr>
              <a:t>nằm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giữa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này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tùy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chọn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càng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nhiều</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ẩn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thì</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mô</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năng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lực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càng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cao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tuy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nhiên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tăng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lượng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toán</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(output layer): </a:t>
            </a:r>
            <a:r>
              <a:rPr lang="en-US" sz="1800" b="0" strike="noStrike" spc="-1" dirty="0" err="1">
                <a:solidFill>
                  <a:srgbClr val="000000"/>
                </a:solidFill>
                <a:uFill>
                  <a:solidFill>
                    <a:srgbClr val="FFFFFF"/>
                  </a:solidFill>
                </a:uFill>
                <a:latin typeface="Calibri"/>
              </a:rPr>
              <a:t>dùng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tin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ẩn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luận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cuối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cùng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lựa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chọn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số</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nhãn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cần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phân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loại</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120"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21" name="TextShape 4"/>
          <p:cNvSpPr txBox="1"/>
          <p:nvPr/>
        </p:nvSpPr>
        <p:spPr>
          <a:xfrm>
            <a:off x="8610480" y="6356520"/>
            <a:ext cx="2742840" cy="364680"/>
          </a:xfrm>
          <a:prstGeom prst="rect">
            <a:avLst/>
          </a:prstGeom>
          <a:noFill/>
          <a:ln>
            <a:noFill/>
          </a:ln>
        </p:spPr>
        <p:txBody>
          <a:bodyPr anchor="ctr"/>
          <a:lstStyle/>
          <a:p>
            <a:pPr algn="r">
              <a:lnSpc>
                <a:spcPct val="100000"/>
              </a:lnSpc>
            </a:pPr>
            <a:fld id="{2B3C4B9F-5A1E-49C0-BCC1-448C1E668724}" type="slidenum">
              <a:rPr lang="en-US" sz="1200" b="0" strike="noStrike" spc="-1">
                <a:solidFill>
                  <a:srgbClr val="8B8B8B"/>
                </a:solidFill>
                <a:uFill>
                  <a:solidFill>
                    <a:srgbClr val="FFFFFF"/>
                  </a:solidFill>
                </a:uFill>
                <a:latin typeface="Calibri"/>
              </a:rPr>
              <a:t>7</a:t>
            </a:fld>
            <a:endParaRPr lang="en-US" sz="1400" b="0" strike="noStrike" spc="-1">
              <a:solidFill>
                <a:srgbClr val="000000"/>
              </a:solidFill>
              <a:uFill>
                <a:solidFill>
                  <a:srgbClr val="FFFFFF"/>
                </a:solidFill>
              </a:uFill>
              <a:latin typeface="Times New Roman"/>
            </a:endParaRPr>
          </a:p>
        </p:txBody>
      </p:sp>
      <p:pic>
        <p:nvPicPr>
          <p:cNvPr id="122" name="Content Placeholder 6"/>
          <p:cNvPicPr/>
          <p:nvPr/>
        </p:nvPicPr>
        <p:blipFill>
          <a:blip r:embed="rId2"/>
          <a:stretch/>
        </p:blipFill>
        <p:spPr>
          <a:xfrm>
            <a:off x="995400" y="1825560"/>
            <a:ext cx="4866840" cy="3842280"/>
          </a:xfrm>
          <a:prstGeom prst="rect">
            <a:avLst/>
          </a:prstGeom>
          <a:ln>
            <a:noFill/>
          </a:ln>
        </p:spPr>
      </p:pic>
      <p:sp>
        <p:nvSpPr>
          <p:cNvPr id="123" name="CustomShape 5"/>
          <p:cNvSpPr/>
          <p:nvPr/>
        </p:nvSpPr>
        <p:spPr>
          <a:xfrm>
            <a:off x="6095880" y="1825560"/>
            <a:ext cx="5257440" cy="435708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pic>
        <p:nvPicPr>
          <p:cNvPr id="125" name="Content Placeholder 6"/>
          <p:cNvPicPr/>
          <p:nvPr/>
        </p:nvPicPr>
        <p:blipFill>
          <a:blip r:embed="rId2"/>
          <a:stretch/>
        </p:blipFill>
        <p:spPr>
          <a:xfrm>
            <a:off x="838080" y="1825560"/>
            <a:ext cx="5181120" cy="3799440"/>
          </a:xfrm>
          <a:prstGeom prst="rect">
            <a:avLst/>
          </a:prstGeom>
          <a:ln>
            <a:noFill/>
          </a:ln>
        </p:spPr>
      </p:pic>
      <p:sp>
        <p:nvSpPr>
          <p:cNvPr id="126" name="TextShape 2"/>
          <p:cNvSpPr txBox="1"/>
          <p:nvPr/>
        </p:nvSpPr>
        <p:spPr>
          <a:xfrm>
            <a:off x="6172200" y="1364400"/>
            <a:ext cx="5181120" cy="481212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dirty="0">
                <a:solidFill>
                  <a:srgbClr val="4472C4"/>
                </a:solidFill>
                <a:uFill>
                  <a:solidFill>
                    <a:srgbClr val="FFFFFF"/>
                  </a:solidFill>
                </a:uFill>
                <a:latin typeface="Arial"/>
              </a:rPr>
              <a:t>Lan </a:t>
            </a:r>
            <a:r>
              <a:rPr lang="en-US" sz="1800" b="0" strike="noStrike" spc="-1" dirty="0" err="1">
                <a:solidFill>
                  <a:srgbClr val="4472C4"/>
                </a:solidFill>
                <a:uFill>
                  <a:solidFill>
                    <a:srgbClr val="FFFFFF"/>
                  </a:solidFill>
                </a:uFill>
                <a:latin typeface="Arial"/>
              </a:rPr>
              <a:t>truyền</a:t>
            </a:r>
            <a:r>
              <a:rPr lang="en-US" sz="1800" b="0" strike="noStrike" spc="-1" dirty="0">
                <a:solidFill>
                  <a:srgbClr val="4472C4"/>
                </a:solidFill>
                <a:uFill>
                  <a:solidFill>
                    <a:srgbClr val="FFFFFF"/>
                  </a:solidFill>
                </a:uFill>
                <a:latin typeface="Arial"/>
              </a:rPr>
              <a:t> </a:t>
            </a:r>
            <a:r>
              <a:rPr lang="en-US" sz="1800" b="0" strike="noStrike" spc="-1" dirty="0" err="1">
                <a:solidFill>
                  <a:srgbClr val="4472C4"/>
                </a:solidFill>
                <a:uFill>
                  <a:solidFill>
                    <a:srgbClr val="FFFFFF"/>
                  </a:solidFill>
                </a:uFill>
                <a:latin typeface="Arial"/>
              </a:rPr>
              <a:t>xuôi</a:t>
            </a:r>
            <a:r>
              <a:rPr lang="en-US" sz="1800" b="0" strike="noStrike" spc="-1" dirty="0">
                <a:solidFill>
                  <a:srgbClr val="4472C4"/>
                </a:solidFill>
                <a:uFill>
                  <a:solidFill>
                    <a:srgbClr val="FFFFFF"/>
                  </a:solidFill>
                </a:uFill>
                <a:latin typeface="Arial"/>
              </a:rPr>
              <a:t> (feed forward)</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Arial"/>
              </a:rPr>
              <a:t>Đây</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là</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giải</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thuật</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Arial"/>
              </a:rPr>
              <a:t>đơn</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giản</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nhất</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của</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mạng</a:t>
            </a:r>
            <a:r>
              <a:rPr lang="en-US" sz="1800" b="0" strike="noStrike" spc="-1" dirty="0">
                <a:solidFill>
                  <a:srgbClr val="000000"/>
                </a:solidFill>
                <a:uFill>
                  <a:solidFill>
                    <a:srgbClr val="FFFFFF"/>
                  </a:solidFill>
                </a:uFill>
                <a:latin typeface="Arial"/>
              </a:rPr>
              <a:t> neuron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tin </a:t>
            </a:r>
            <a:r>
              <a:rPr lang="en-US" sz="1800" b="0" strike="noStrike" spc="-1" dirty="0" err="1">
                <a:solidFill>
                  <a:srgbClr val="000000"/>
                </a:solidFill>
                <a:uFill>
                  <a:solidFill>
                    <a:srgbClr val="FFFFFF"/>
                  </a:solidFill>
                </a:uFill>
                <a:latin typeface="Calibri"/>
              </a:rPr>
              <a:t>được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đi</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lớp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ẩn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chỉ</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một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chiều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không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hoặc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vòng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lặp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trong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mạng</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a:p>
            <a:pPr>
              <a:lnSpc>
                <a:spcPct val="100000"/>
              </a:lnSpc>
            </a:pPr>
            <a:r>
              <a:rPr lang="en-US" sz="1800" b="0" i="1" strike="noStrike" spc="-1" dirty="0">
                <a:solidFill>
                  <a:srgbClr val="000000"/>
                </a:solidFill>
                <a:uFill>
                  <a:solidFill>
                    <a:srgbClr val="FFFFFF"/>
                  </a:solidFill>
                </a:uFill>
                <a:latin typeface="Calibri"/>
              </a:rPr>
              <a:t>                     </a:t>
            </a:r>
            <a:r>
              <a:rPr lang="en-US" sz="1800" b="0" i="1" strike="noStrike" spc="-1" dirty="0" err="1">
                <a:solidFill>
                  <a:srgbClr val="000000"/>
                </a:solidFill>
                <a:uFill>
                  <a:solidFill>
                    <a:srgbClr val="FFFFFF"/>
                  </a:solidFill>
                </a:uFill>
                <a:latin typeface="Calibri"/>
              </a:rPr>
              <a:t>a</a:t>
            </a:r>
            <a:r>
              <a:rPr lang="en-US" sz="1800" b="0" i="1" strike="noStrike" spc="-1" baseline="-25000" dirty="0" err="1">
                <a:solidFill>
                  <a:srgbClr val="000000"/>
                </a:solidFill>
                <a:uFill>
                  <a:solidFill>
                    <a:srgbClr val="FFFFFF"/>
                  </a:solidFill>
                </a:uFill>
                <a:latin typeface="Calibri"/>
              </a:rPr>
              <a:t>i</a:t>
            </a:r>
            <a:r>
              <a:rPr lang="en-US" sz="1800" b="0" i="1" strike="noStrike" spc="-1" dirty="0">
                <a:solidFill>
                  <a:srgbClr val="000000"/>
                </a:solidFill>
                <a:uFill>
                  <a:solidFill>
                    <a:srgbClr val="FFFFFF"/>
                  </a:solidFill>
                </a:uFill>
                <a:latin typeface="Calibri"/>
              </a:rPr>
              <a:t> = activation(</a:t>
            </a:r>
            <a:r>
              <a:rPr lang="en-US" sz="2500" b="0" i="1" strike="noStrike" spc="-1" dirty="0" err="1">
                <a:solidFill>
                  <a:srgbClr val="000000"/>
                </a:solidFill>
                <a:uFill>
                  <a:solidFill>
                    <a:srgbClr val="FFFFFF"/>
                  </a:solidFill>
                </a:uFill>
                <a:latin typeface="Calibri"/>
              </a:rPr>
              <a:t>Σ</a:t>
            </a:r>
            <a:r>
              <a:rPr lang="en-US" sz="1800" b="0" i="1" strike="noStrike" spc="-1" dirty="0" err="1">
                <a:solidFill>
                  <a:srgbClr val="000000"/>
                </a:solidFill>
                <a:uFill>
                  <a:solidFill>
                    <a:srgbClr val="FFFFFF"/>
                  </a:solidFill>
                </a:uFill>
                <a:latin typeface="Calibri"/>
              </a:rPr>
              <a:t>w</a:t>
            </a:r>
            <a:r>
              <a:rPr lang="en-US" sz="1800" b="0" i="1" strike="noStrike" spc="-1" baseline="-25000" dirty="0" err="1">
                <a:solidFill>
                  <a:srgbClr val="000000"/>
                </a:solidFill>
                <a:uFill>
                  <a:solidFill>
                    <a:srgbClr val="FFFFFF"/>
                  </a:solidFill>
                </a:uFill>
                <a:latin typeface="Calibri"/>
              </a:rPr>
              <a:t>i</a:t>
            </a:r>
            <a:r>
              <a:rPr lang="en-US" sz="1800" b="0" i="1" strike="noStrike" spc="-1" dirty="0" err="1">
                <a:solidFill>
                  <a:srgbClr val="000000"/>
                </a:solidFill>
                <a:uFill>
                  <a:solidFill>
                    <a:srgbClr val="FFFFFF"/>
                  </a:solidFill>
                </a:uFill>
                <a:latin typeface="Calibri"/>
              </a:rPr>
              <a:t>x</a:t>
            </a:r>
            <a:r>
              <a:rPr lang="en-US" sz="1800" b="0" i="1" strike="noStrike" spc="-1" baseline="-25000" dirty="0" err="1">
                <a:solidFill>
                  <a:srgbClr val="000000"/>
                </a:solidFill>
                <a:uFill>
                  <a:solidFill>
                    <a:srgbClr val="FFFFFF"/>
                  </a:solidFill>
                </a:uFill>
                <a:latin typeface="Calibri"/>
              </a:rPr>
              <a:t>i</a:t>
            </a:r>
            <a:r>
              <a:rPr lang="en-US" sz="1800" b="0" i="1" strike="noStrike" spc="-1" baseline="-25000" dirty="0">
                <a:solidFill>
                  <a:srgbClr val="000000"/>
                </a:solidFill>
                <a:uFill>
                  <a:solidFill>
                    <a:srgbClr val="FFFFFF"/>
                  </a:solidFill>
                </a:uFill>
                <a:latin typeface="Calibri"/>
              </a:rPr>
              <a:t> </a:t>
            </a:r>
            <a:r>
              <a:rPr lang="en-US" sz="1800" b="0" i="1" strike="noStrike" spc="-1" dirty="0">
                <a:solidFill>
                  <a:srgbClr val="000000"/>
                </a:solidFill>
                <a:uFill>
                  <a:solidFill>
                    <a:srgbClr val="FFFFFF"/>
                  </a:solidFill>
                </a:uFill>
                <a:latin typeface="Calibri"/>
              </a:rPr>
              <a:t>+ b)</a:t>
            </a:r>
            <a:endParaRPr lang="en-US"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dirty="0" err="1">
                <a:solidFill>
                  <a:srgbClr val="000000"/>
                </a:solidFill>
                <a:uFill>
                  <a:solidFill>
                    <a:srgbClr val="FFFFFF"/>
                  </a:solidFill>
                </a:uFill>
                <a:latin typeface="Calibri"/>
              </a:rPr>
              <a:t>Gắn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xuôi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hoạt</a:t>
            </a:r>
            <a:r>
              <a:rPr lang="en-US" sz="1800" b="0" strike="noStrike" spc="-1" dirty="0">
                <a:solidFill>
                  <a:srgbClr val="000000"/>
                </a:solidFill>
                <a:uFill>
                  <a:solidFill>
                    <a:srgbClr val="FFFFFF"/>
                  </a:solidFill>
                </a:uFill>
                <a:latin typeface="Calibri"/>
              </a:rPr>
              <a:t> (activation function), </a:t>
            </a:r>
            <a:r>
              <a:rPr lang="en-US" sz="1800" b="0" strike="noStrike" spc="-1" dirty="0" err="1">
                <a:solidFill>
                  <a:srgbClr val="000000"/>
                </a:solidFill>
                <a:uFill>
                  <a:solidFill>
                    <a:srgbClr val="FFFFFF"/>
                  </a:solidFill>
                </a:uFill>
                <a:latin typeface="Calibri"/>
              </a:rPr>
              <a:t>đối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trên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mỗi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cụ</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sẽ</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nhận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dữ</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liệu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từ</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của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tất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neuron ở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ngay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trước</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nó</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và</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thông</a:t>
            </a:r>
            <a:r>
              <a:rPr lang="en-US" sz="1800" b="0" strike="noStrike" spc="-1" dirty="0">
                <a:solidFill>
                  <a:srgbClr val="000000"/>
                </a:solidFill>
                <a:uFill>
                  <a:solidFill>
                    <a:srgbClr val="FFFFFF"/>
                  </a:solidFill>
                </a:uFill>
                <a:latin typeface="Calibri"/>
              </a:rPr>
              <a:t> qua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tính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toán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các</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tiếp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theo.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trình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này</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cứ</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tiếp</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diễn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cho</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khi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lan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truyền</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tới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Neuron </a:t>
            </a:r>
            <a:r>
              <a:rPr lang="en-US" sz="1800" b="0" strike="noStrike" spc="-1" dirty="0" err="1">
                <a:solidFill>
                  <a:srgbClr val="000000"/>
                </a:solidFill>
                <a:uFill>
                  <a:solidFill>
                    <a:srgbClr val="FFFFFF"/>
                  </a:solidFill>
                </a:uFill>
                <a:latin typeface="Calibri"/>
              </a:rPr>
              <a:t>tầng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đầu</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cũng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sử</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dụng</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hàm</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kích</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hoạt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để</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đưa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ra</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kết</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quả</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cuối</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cùng</a:t>
            </a:r>
            <a:r>
              <a:rPr lang="en-US" sz="1800" b="0" strike="noStrike" spc="-1" dirty="0">
                <a:solidFill>
                  <a:srgbClr val="000000"/>
                </a:solidFill>
                <a:uFill>
                  <a:solidFill>
                    <a:srgbClr val="FFFFFF"/>
                  </a:solidFill>
                </a:uFill>
                <a:latin typeface="Calibri"/>
              </a:rPr>
              <a:t>.</a:t>
            </a:r>
            <a:endParaRPr lang="en-US" sz="2800" b="0" strike="noStrike" spc="-1" dirty="0">
              <a:solidFill>
                <a:srgbClr val="000000"/>
              </a:solidFill>
              <a:uFill>
                <a:solidFill>
                  <a:srgbClr val="FFFFFF"/>
                </a:solidFill>
              </a:uFill>
              <a:latin typeface="Calibri"/>
            </a:endParaRPr>
          </a:p>
        </p:txBody>
      </p:sp>
      <p:sp>
        <p:nvSpPr>
          <p:cNvPr id="127"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28" name="TextShape 4"/>
          <p:cNvSpPr txBox="1"/>
          <p:nvPr/>
        </p:nvSpPr>
        <p:spPr>
          <a:xfrm>
            <a:off x="8610480" y="6356520"/>
            <a:ext cx="2742840" cy="364680"/>
          </a:xfrm>
          <a:prstGeom prst="rect">
            <a:avLst/>
          </a:prstGeom>
          <a:noFill/>
          <a:ln>
            <a:noFill/>
          </a:ln>
        </p:spPr>
        <p:txBody>
          <a:bodyPr anchor="ctr"/>
          <a:lstStyle/>
          <a:p>
            <a:pPr algn="r">
              <a:lnSpc>
                <a:spcPct val="100000"/>
              </a:lnSpc>
            </a:pPr>
            <a:fld id="{E6370644-6CF8-4B65-9FAA-03D329E7DFE3}" type="slidenum">
              <a:rPr lang="en-US" sz="1200" b="0" strike="noStrike" spc="-1">
                <a:solidFill>
                  <a:srgbClr val="8B8B8B"/>
                </a:solidFill>
                <a:uFill>
                  <a:solidFill>
                    <a:srgbClr val="FFFFFF"/>
                  </a:solidFill>
                </a:uFill>
                <a:latin typeface="Calibri"/>
              </a:rPr>
              <a:t>8</a:t>
            </a:fld>
            <a:endParaRPr lang="en-US" sz="1400" b="0" strike="noStrike" spc="-1">
              <a:solidFill>
                <a:srgbClr val="000000"/>
              </a:solidFill>
              <a:uFill>
                <a:solidFill>
                  <a:srgbClr val="FFFFFF"/>
                </a:solidFill>
              </a:uFill>
              <a:latin typeface="Times New Roman"/>
            </a:endParaRPr>
          </a:p>
        </p:txBody>
      </p:sp>
      <p:sp>
        <p:nvSpPr>
          <p:cNvPr id="129" name="CustomShape 5"/>
          <p:cNvSpPr/>
          <p:nvPr/>
        </p:nvSpPr>
        <p:spPr>
          <a:xfrm>
            <a:off x="6172200" y="1320840"/>
            <a:ext cx="5181120" cy="484740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uFill>
                  <a:solidFill>
                    <a:srgbClr val="FFFFFF"/>
                  </a:solidFill>
                </a:uFill>
                <a:latin typeface="Calibri Light"/>
              </a:rPr>
              <a:t>Giải thuật</a:t>
            </a:r>
            <a:endParaRPr lang="en-US" sz="1800" b="0" strike="noStrike" spc="-1">
              <a:solidFill>
                <a:srgbClr val="000000"/>
              </a:solidFill>
              <a:uFill>
                <a:solidFill>
                  <a:srgbClr val="FFFFFF"/>
                </a:solidFill>
              </a:uFill>
              <a:latin typeface="Calibri"/>
            </a:endParaRPr>
          </a:p>
        </p:txBody>
      </p:sp>
      <p:pic>
        <p:nvPicPr>
          <p:cNvPr id="131" name="Content Placeholder 7"/>
          <p:cNvPicPr/>
          <p:nvPr/>
        </p:nvPicPr>
        <p:blipFill>
          <a:blip r:embed="rId2"/>
          <a:stretch/>
        </p:blipFill>
        <p:spPr>
          <a:xfrm>
            <a:off x="838080" y="1825560"/>
            <a:ext cx="5181120" cy="4350960"/>
          </a:xfrm>
          <a:prstGeom prst="rect">
            <a:avLst/>
          </a:prstGeom>
          <a:ln>
            <a:noFill/>
          </a:ln>
        </p:spPr>
      </p:pic>
      <p:sp>
        <p:nvSpPr>
          <p:cNvPr id="132" name="TextShape 2"/>
          <p:cNvSpPr txBox="1"/>
          <p:nvPr/>
        </p:nvSpPr>
        <p:spPr>
          <a:xfrm>
            <a:off x="6172200" y="1825560"/>
            <a:ext cx="5181120" cy="4350960"/>
          </a:xfrm>
          <a:prstGeom prst="rect">
            <a:avLst/>
          </a:prstGeom>
          <a:noFill/>
          <a:ln>
            <a:noFill/>
          </a:ln>
        </p:spPr>
        <p:txBody>
          <a:bodyPr/>
          <a:lstStyle/>
          <a:p>
            <a:pPr marL="228600" indent="-228240">
              <a:lnSpc>
                <a:spcPct val="90000"/>
              </a:lnSpc>
              <a:buClr>
                <a:srgbClr val="4472C4"/>
              </a:buClr>
              <a:buFont typeface="Arial"/>
              <a:buChar char="•"/>
            </a:pPr>
            <a:r>
              <a:rPr lang="en-US" sz="1800" b="0" strike="noStrike" spc="-1">
                <a:solidFill>
                  <a:srgbClr val="4472C4"/>
                </a:solidFill>
                <a:uFill>
                  <a:solidFill>
                    <a:srgbClr val="FFFFFF"/>
                  </a:solidFill>
                </a:uFill>
                <a:latin typeface="Calibri"/>
              </a:rPr>
              <a:t>Gradient Descent</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Để học được các trọng số </a:t>
            </a:r>
            <a:r>
              <a:rPr lang="en-US" sz="1800" b="1" strike="noStrike" spc="-1">
                <a:solidFill>
                  <a:srgbClr val="000000"/>
                </a:solidFill>
                <a:uFill>
                  <a:solidFill>
                    <a:srgbClr val="FFFFFF"/>
                  </a:solidFill>
                </a:uFill>
                <a:latin typeface="Calibri"/>
              </a:rPr>
              <a:t>w</a:t>
            </a:r>
            <a:r>
              <a:rPr lang="en-US" sz="1800" b="0" strike="noStrike" spc="-1">
                <a:solidFill>
                  <a:srgbClr val="000000"/>
                </a:solidFill>
                <a:uFill>
                  <a:solidFill>
                    <a:srgbClr val="FFFFFF"/>
                  </a:solidFill>
                </a:uFill>
                <a:latin typeface="Calibri"/>
              </a:rPr>
              <a:t>(weight) và </a:t>
            </a:r>
            <a:r>
              <a:rPr lang="en-US" sz="1800" b="1" strike="noStrike" spc="-1">
                <a:solidFill>
                  <a:srgbClr val="000000"/>
                </a:solidFill>
                <a:uFill>
                  <a:solidFill>
                    <a:srgbClr val="FFFFFF"/>
                  </a:solidFill>
                </a:uFill>
                <a:latin typeface="Calibri"/>
              </a:rPr>
              <a:t>b</a:t>
            </a:r>
            <a:r>
              <a:rPr lang="en-US" sz="1800" b="0" strike="noStrike" spc="-1">
                <a:solidFill>
                  <a:srgbClr val="000000"/>
                </a:solidFill>
                <a:uFill>
                  <a:solidFill>
                    <a:srgbClr val="FFFFFF"/>
                  </a:solidFill>
                </a:uFill>
                <a:latin typeface="Calibri"/>
              </a:rPr>
              <a:t>(bias) giúp cho mạng neuron có thể phán đoán kết quả tương lai tốt nhất tức là sai số đầu ra phải nhỏ nhất cho mỗi quan sát. Tiêu chuẩn thường dùng là hàm lỗi (</a:t>
            </a:r>
            <a:r>
              <a:rPr lang="en-US" sz="1800" b="1" strike="noStrike" spc="-1">
                <a:solidFill>
                  <a:srgbClr val="000000"/>
                </a:solidFill>
                <a:uFill>
                  <a:solidFill>
                    <a:srgbClr val="FFFFFF"/>
                  </a:solidFill>
                </a:uFill>
                <a:latin typeface="Calibri"/>
              </a:rPr>
              <a:t>loss function</a:t>
            </a:r>
            <a:r>
              <a:rPr lang="en-US" sz="1800" b="0" strike="noStrike" spc="-1">
                <a:solidFill>
                  <a:srgbClr val="000000"/>
                </a:solidFill>
                <a:uFill>
                  <a:solidFill>
                    <a:srgbClr val="FFFFFF"/>
                  </a:solidFill>
                </a:uFill>
                <a:latin typeface="Calibri"/>
              </a:rPr>
              <a:t>). Hàm lỗi sẽ dùng để so sánh sai số giữa kết quả đầu ra và kết quả thực sự của mỗi ví dụ học.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1800" b="0" strike="noStrike" spc="-1">
                <a:solidFill>
                  <a:srgbClr val="000000"/>
                </a:solidFill>
                <a:uFill>
                  <a:solidFill>
                    <a:srgbClr val="FFFFFF"/>
                  </a:solidFill>
                </a:uFill>
                <a:latin typeface="Calibri"/>
              </a:rPr>
              <a:t>Hàm lỗi thường được sử dụng là hàm </a:t>
            </a:r>
            <a:r>
              <a:rPr lang="en-US" sz="1800" b="1" strike="noStrike" spc="-1">
                <a:solidFill>
                  <a:srgbClr val="000000"/>
                </a:solidFill>
                <a:uFill>
                  <a:solidFill>
                    <a:srgbClr val="FFFFFF"/>
                  </a:solidFill>
                </a:uFill>
                <a:latin typeface="Calibri"/>
              </a:rPr>
              <a:t>Quadratic loss function.</a:t>
            </a:r>
            <a:endParaRPr lang="en-US" sz="2800" b="0" strike="noStrike" spc="-1">
              <a:solidFill>
                <a:srgbClr val="000000"/>
              </a:solidFill>
              <a:uFill>
                <a:solidFill>
                  <a:srgbClr val="FFFFFF"/>
                </a:solidFill>
              </a:uFill>
              <a:latin typeface="Calibri"/>
            </a:endParaRPr>
          </a:p>
          <a:p>
            <a:pPr>
              <a:lnSpc>
                <a:spcPct val="90000"/>
              </a:lnSpc>
            </a:pPr>
            <a:endParaRPr lang="en-US" sz="2800" b="0" strike="noStrike" spc="-1">
              <a:solidFill>
                <a:srgbClr val="000000"/>
              </a:solidFill>
              <a:uFill>
                <a:solidFill>
                  <a:srgbClr val="FFFFFF"/>
                </a:solidFill>
              </a:uFill>
              <a:latin typeface="Calibri"/>
            </a:endParaRPr>
          </a:p>
        </p:txBody>
      </p:sp>
      <p:sp>
        <p:nvSpPr>
          <p:cNvPr id="133" name="TextShape 3"/>
          <p:cNvSpPr txBox="1"/>
          <p:nvPr/>
        </p:nvSpPr>
        <p:spPr>
          <a:xfrm>
            <a:off x="4038480" y="6356520"/>
            <a:ext cx="4114440" cy="364680"/>
          </a:xfrm>
          <a:prstGeom prst="rect">
            <a:avLst/>
          </a:prstGeom>
          <a:noFill/>
          <a:ln>
            <a:noFill/>
          </a:ln>
        </p:spPr>
        <p:txBody>
          <a:bodyPr anchor="ctr"/>
          <a:lstStyle/>
          <a:p>
            <a:pPr algn="ctr">
              <a:lnSpc>
                <a:spcPct val="100000"/>
              </a:lnSpc>
            </a:pPr>
            <a:r>
              <a:rPr lang="en-US" sz="1200" b="0" strike="noStrike" spc="-1">
                <a:solidFill>
                  <a:srgbClr val="8B8B8B"/>
                </a:solidFill>
                <a:uFill>
                  <a:solidFill>
                    <a:srgbClr val="FFFFFF"/>
                  </a:solidFill>
                </a:uFill>
                <a:latin typeface="Calibri"/>
              </a:rPr>
              <a:t>IT4866</a:t>
            </a:r>
            <a:endParaRPr lang="en-US" sz="1400" b="0" strike="noStrike" spc="-1">
              <a:solidFill>
                <a:srgbClr val="000000"/>
              </a:solidFill>
              <a:uFill>
                <a:solidFill>
                  <a:srgbClr val="FFFFFF"/>
                </a:solidFill>
              </a:uFill>
              <a:latin typeface="Times New Roman"/>
            </a:endParaRPr>
          </a:p>
        </p:txBody>
      </p:sp>
      <p:sp>
        <p:nvSpPr>
          <p:cNvPr id="134" name="TextShape 4"/>
          <p:cNvSpPr txBox="1"/>
          <p:nvPr/>
        </p:nvSpPr>
        <p:spPr>
          <a:xfrm>
            <a:off x="8610480" y="6356520"/>
            <a:ext cx="2742840" cy="364680"/>
          </a:xfrm>
          <a:prstGeom prst="rect">
            <a:avLst/>
          </a:prstGeom>
          <a:noFill/>
          <a:ln>
            <a:noFill/>
          </a:ln>
        </p:spPr>
        <p:txBody>
          <a:bodyPr anchor="ctr"/>
          <a:lstStyle/>
          <a:p>
            <a:pPr algn="r">
              <a:lnSpc>
                <a:spcPct val="100000"/>
              </a:lnSpc>
            </a:pPr>
            <a:fld id="{7E0C543E-9311-4005-B72D-EADD672403B2}" type="slidenum">
              <a:rPr lang="en-US" sz="1200" b="0" strike="noStrike" spc="-1">
                <a:solidFill>
                  <a:srgbClr val="8B8B8B"/>
                </a:solidFill>
                <a:uFill>
                  <a:solidFill>
                    <a:srgbClr val="FFFFFF"/>
                  </a:solidFill>
                </a:uFill>
                <a:latin typeface="Calibri"/>
              </a:rPr>
              <a:t>9</a:t>
            </a:fld>
            <a:endParaRPr lang="en-US" sz="1400" b="0" strike="noStrike" spc="-1">
              <a:solidFill>
                <a:srgbClr val="000000"/>
              </a:solidFill>
              <a:uFill>
                <a:solidFill>
                  <a:srgbClr val="FFFFFF"/>
                </a:solidFill>
              </a:uFill>
              <a:latin typeface="Times New Roman"/>
            </a:endParaRPr>
          </a:p>
        </p:txBody>
      </p:sp>
      <p:pic>
        <p:nvPicPr>
          <p:cNvPr id="135" name="Picture 8"/>
          <p:cNvPicPr/>
          <p:nvPr/>
        </p:nvPicPr>
        <p:blipFill>
          <a:blip r:embed="rId3"/>
          <a:stretch/>
        </p:blipFill>
        <p:spPr>
          <a:xfrm>
            <a:off x="7302600" y="4853160"/>
            <a:ext cx="2920680" cy="1323720"/>
          </a:xfrm>
          <a:prstGeom prst="rect">
            <a:avLst/>
          </a:prstGeom>
          <a:ln>
            <a:noFill/>
          </a:ln>
        </p:spPr>
      </p:pic>
      <p:sp>
        <p:nvSpPr>
          <p:cNvPr id="136" name="CustomShape 5"/>
          <p:cNvSpPr/>
          <p:nvPr/>
        </p:nvSpPr>
        <p:spPr>
          <a:xfrm>
            <a:off x="6172200" y="1825560"/>
            <a:ext cx="5181120" cy="4350960"/>
          </a:xfrm>
          <a:prstGeom prst="rect">
            <a:avLst/>
          </a:prstGeom>
          <a:noFill/>
          <a:ln w="28440"/>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4115</TotalTime>
  <Words>3444</Words>
  <Application>Microsoft Office PowerPoint</Application>
  <PresentationFormat>Widescreen</PresentationFormat>
  <Paragraphs>225</Paragraphs>
  <Slides>31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Lĩnh Phan</dc:creator>
  <dc:description/>
  <cp:lastModifiedBy>Huu Thinh Nguyen</cp:lastModifiedBy>
  <cp:revision>203</cp:revision>
  <dcterms:created xsi:type="dcterms:W3CDTF">2017-11-10T02:01:01Z</dcterms:created>
  <dcterms:modified xsi:type="dcterms:W3CDTF">2018-04-23T14:41:20Z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