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6" roundtripDataSignature="AMtx7mjPAYxZMsP7p7n1XFYYr+56ruWD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28703A-016A-4C78-8B77-7774835BC7D8}">
  <a:tblStyle styleId="{E528703A-016A-4C78-8B77-7774835BC7D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Italic.fntdata"/><Relationship Id="rId14" Type="http://schemas.openxmlformats.org/officeDocument/2006/relationships/font" Target="fonts/Roboto-italic.fntdata"/><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6d5befb2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6d5befb2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910025" y="1527225"/>
            <a:ext cx="7074300" cy="825000"/>
          </a:xfrm>
          <a:prstGeom prst="rect">
            <a:avLst/>
          </a:prstGeom>
          <a:noFill/>
          <a:ln>
            <a:noFill/>
          </a:ln>
        </p:spPr>
        <p:txBody>
          <a:bodyPr anchorCtr="0" anchor="t" bIns="91425" lIns="91425" spcFirstLastPara="1" rIns="91425" wrap="square" tIns="91425">
            <a:spAutoFit/>
          </a:bodyPr>
          <a:lstStyle/>
          <a:p>
            <a:pPr indent="-360680" lvl="0" marL="457200" rtl="0" algn="l">
              <a:spcBef>
                <a:spcPts val="0"/>
              </a:spcBef>
              <a:spcAft>
                <a:spcPts val="0"/>
              </a:spcAft>
              <a:buClr>
                <a:srgbClr val="434343"/>
              </a:buClr>
              <a:buSzPts val="2080"/>
              <a:buFont typeface="Calibri"/>
              <a:buChar char="●"/>
            </a:pPr>
            <a:r>
              <a:rPr lang="en" sz="2080">
                <a:solidFill>
                  <a:srgbClr val="434343"/>
                </a:solidFill>
                <a:latin typeface="Calibri"/>
                <a:ea typeface="Calibri"/>
                <a:cs typeface="Calibri"/>
                <a:sym typeface="Calibri"/>
              </a:rPr>
              <a:t>What are the most common features that may affect on students performance ?</a:t>
            </a:r>
            <a:endParaRPr sz="1600">
              <a:solidFill>
                <a:schemeClr val="dk2"/>
              </a:solidFill>
            </a:endParaRPr>
          </a:p>
        </p:txBody>
      </p:sp>
      <p:sp>
        <p:nvSpPr>
          <p:cNvPr id="55" name="Google Shape;55;p1"/>
          <p:cNvSpPr txBox="1"/>
          <p:nvPr/>
        </p:nvSpPr>
        <p:spPr>
          <a:xfrm>
            <a:off x="949575" y="2381825"/>
            <a:ext cx="5808300" cy="782100"/>
          </a:xfrm>
          <a:prstGeom prst="rect">
            <a:avLst/>
          </a:prstGeom>
          <a:noFill/>
          <a:ln>
            <a:noFill/>
          </a:ln>
        </p:spPr>
        <p:txBody>
          <a:bodyPr anchorCtr="0" anchor="t" bIns="91425" lIns="91425" spcFirstLastPara="1" rIns="91425" wrap="square" tIns="91425">
            <a:noAutofit/>
          </a:bodyPr>
          <a:lstStyle/>
          <a:p>
            <a:pPr indent="-360680" lvl="0" marL="457200" rtl="0" algn="l">
              <a:spcBef>
                <a:spcPts val="0"/>
              </a:spcBef>
              <a:spcAft>
                <a:spcPts val="0"/>
              </a:spcAft>
              <a:buClr>
                <a:srgbClr val="434343"/>
              </a:buClr>
              <a:buSzPts val="2080"/>
              <a:buFont typeface="Calibri"/>
              <a:buChar char="●"/>
            </a:pPr>
            <a:r>
              <a:rPr lang="en" sz="2080">
                <a:solidFill>
                  <a:srgbClr val="434343"/>
                </a:solidFill>
                <a:latin typeface="Calibri"/>
                <a:ea typeface="Calibri"/>
                <a:cs typeface="Calibri"/>
                <a:sym typeface="Calibri"/>
              </a:rPr>
              <a:t>Can the model predicted the student performance ? </a:t>
            </a:r>
            <a:endParaRPr sz="1779">
              <a:solidFill>
                <a:srgbClr val="434343"/>
              </a:solidFill>
              <a:latin typeface="Calibri"/>
              <a:ea typeface="Calibri"/>
              <a:cs typeface="Calibri"/>
              <a:sym typeface="Calibri"/>
            </a:endParaRPr>
          </a:p>
          <a:p>
            <a:pPr indent="0" lvl="0" marL="0" rtl="0" algn="l">
              <a:spcBef>
                <a:spcPts val="0"/>
              </a:spcBef>
              <a:spcAft>
                <a:spcPts val="0"/>
              </a:spcAft>
              <a:buNone/>
            </a:pPr>
            <a:r>
              <a:t/>
            </a:r>
            <a:endParaRPr sz="1800">
              <a:solidFill>
                <a:schemeClr val="dk2"/>
              </a:solidFill>
            </a:endParaRPr>
          </a:p>
        </p:txBody>
      </p:sp>
      <p:sp>
        <p:nvSpPr>
          <p:cNvPr id="56" name="Google Shape;56;p1"/>
          <p:cNvSpPr txBox="1"/>
          <p:nvPr/>
        </p:nvSpPr>
        <p:spPr>
          <a:xfrm>
            <a:off x="0" y="4224250"/>
            <a:ext cx="4557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About: </a:t>
            </a:r>
            <a:r>
              <a:rPr lang="en" sz="900">
                <a:solidFill>
                  <a:srgbClr val="202214"/>
                </a:solidFill>
              </a:rPr>
              <a:t>This dataset contains information about student performance in Portuguese in two different secondary schools. The dataset includes student grades, demographic, social and school related features and it was collected by using school reports and questionnaires</a:t>
            </a:r>
            <a:endParaRPr sz="900">
              <a:solidFill>
                <a:srgbClr val="202214"/>
              </a:solidFill>
            </a:endParaRPr>
          </a:p>
          <a:p>
            <a:pPr indent="0" lvl="0" marL="0" rtl="0" algn="l">
              <a:spcBef>
                <a:spcPts val="0"/>
              </a:spcBef>
              <a:spcAft>
                <a:spcPts val="0"/>
              </a:spcAft>
              <a:buNone/>
            </a:pPr>
            <a:r>
              <a:t/>
            </a:r>
            <a:endParaRPr sz="1050">
              <a:solidFill>
                <a:srgbClr val="3C4043"/>
              </a:solidFill>
              <a:highlight>
                <a:srgbClr val="FFFFFF"/>
              </a:highlight>
            </a:endParaRPr>
          </a:p>
          <a:p>
            <a:pPr indent="0" lvl="0" marL="0" rtl="0" algn="l">
              <a:spcBef>
                <a:spcPts val="0"/>
              </a:spcBef>
              <a:spcAft>
                <a:spcPts val="0"/>
              </a:spcAft>
              <a:buNone/>
            </a:pPr>
            <a:r>
              <a:t/>
            </a:r>
            <a:endParaRPr sz="1050">
              <a:solidFill>
                <a:srgbClr val="3C4043"/>
              </a:solidFill>
              <a:highlight>
                <a:srgbClr val="FFFFFF"/>
              </a:highlight>
            </a:endParaRPr>
          </a:p>
        </p:txBody>
      </p:sp>
      <p:sp>
        <p:nvSpPr>
          <p:cNvPr id="57" name="Google Shape;57;p1"/>
          <p:cNvSpPr txBox="1"/>
          <p:nvPr/>
        </p:nvSpPr>
        <p:spPr>
          <a:xfrm>
            <a:off x="1558875" y="356100"/>
            <a:ext cx="5198700" cy="965400"/>
          </a:xfrm>
          <a:prstGeom prst="rect">
            <a:avLst/>
          </a:prstGeom>
          <a:noFill/>
          <a:ln>
            <a:noFill/>
          </a:ln>
        </p:spPr>
        <p:txBody>
          <a:bodyPr anchorCtr="0" anchor="t" bIns="91425" lIns="91425" spcFirstLastPara="1" rIns="91425" wrap="square" tIns="91425">
            <a:noAutofit/>
          </a:bodyPr>
          <a:lstStyle/>
          <a:p>
            <a:pPr indent="0" lvl="0" marL="0" rtl="0" algn="ctr">
              <a:lnSpc>
                <a:spcPct val="122222"/>
              </a:lnSpc>
              <a:spcBef>
                <a:spcPts val="0"/>
              </a:spcBef>
              <a:spcAft>
                <a:spcPts val="0"/>
              </a:spcAft>
              <a:buClr>
                <a:schemeClr val="dk1"/>
              </a:buClr>
              <a:buSzPts val="1100"/>
              <a:buFont typeface="Arial"/>
              <a:buNone/>
            </a:pPr>
            <a:r>
              <a:rPr b="1" lang="en" sz="2200">
                <a:solidFill>
                  <a:srgbClr val="202124"/>
                </a:solidFill>
                <a:highlight>
                  <a:srgbClr val="FFFFFF"/>
                </a:highlight>
              </a:rPr>
              <a:t>Predict Student Performance</a:t>
            </a:r>
            <a:endParaRPr b="1" sz="2200">
              <a:solidFill>
                <a:srgbClr val="202124"/>
              </a:solidFill>
              <a:highlight>
                <a:srgbClr val="FFFFFF"/>
              </a:highlight>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a:off x="224200" y="226700"/>
            <a:ext cx="3959400" cy="54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rgbClr val="000000"/>
              </a:buClr>
              <a:buSzPts val="1300"/>
              <a:buFont typeface="Arial"/>
              <a:buNone/>
            </a:pPr>
            <a:r>
              <a:rPr b="1" i="0" lang="en" sz="1300" u="none" cap="none" strike="noStrike">
                <a:solidFill>
                  <a:srgbClr val="38761D"/>
                </a:solidFill>
                <a:latin typeface="Arial"/>
                <a:ea typeface="Arial"/>
                <a:cs typeface="Arial"/>
                <a:sym typeface="Arial"/>
              </a:rPr>
              <a:t>Features that have a Positive Effect </a:t>
            </a:r>
            <a:r>
              <a:rPr b="1" lang="en" sz="1300">
                <a:solidFill>
                  <a:srgbClr val="38761D"/>
                </a:solidFill>
              </a:rPr>
              <a:t>on student performance </a:t>
            </a:r>
            <a:endParaRPr sz="1800">
              <a:solidFill>
                <a:srgbClr val="38761D"/>
              </a:solidFill>
            </a:endParaRPr>
          </a:p>
          <a:p>
            <a:pPr indent="0" lvl="0" marL="0" marR="0" rtl="0" algn="l">
              <a:lnSpc>
                <a:spcPct val="115000"/>
              </a:lnSpc>
              <a:spcBef>
                <a:spcPts val="1400"/>
              </a:spcBef>
              <a:spcAft>
                <a:spcPts val="0"/>
              </a:spcAft>
              <a:buClr>
                <a:srgbClr val="000000"/>
              </a:buClr>
              <a:buSzPts val="1300"/>
              <a:buFont typeface="Arial"/>
              <a:buNone/>
            </a:pPr>
            <a:r>
              <a:t/>
            </a:r>
            <a:endParaRPr b="1" sz="1300">
              <a:solidFill>
                <a:srgbClr val="38761D"/>
              </a:solidFill>
            </a:endParaRPr>
          </a:p>
          <a:p>
            <a:pPr indent="0" lvl="0" marL="0" marR="0" rtl="0" algn="ctr">
              <a:lnSpc>
                <a:spcPct val="95000"/>
              </a:lnSpc>
              <a:spcBef>
                <a:spcPts val="400"/>
              </a:spcBef>
              <a:spcAft>
                <a:spcPts val="0"/>
              </a:spcAft>
              <a:buClr>
                <a:srgbClr val="000000"/>
              </a:buClr>
              <a:buSzPts val="1585"/>
              <a:buFont typeface="Arial"/>
              <a:buNone/>
            </a:pPr>
            <a:r>
              <a:t/>
            </a:r>
            <a:endParaRPr b="1" i="0" sz="1585" u="none" cap="none" strike="noStrike">
              <a:solidFill>
                <a:schemeClr val="dk2"/>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63" name="Google Shape;63;p2"/>
          <p:cNvSpPr txBox="1"/>
          <p:nvPr>
            <p:ph idx="4294967295" type="body"/>
          </p:nvPr>
        </p:nvSpPr>
        <p:spPr>
          <a:xfrm>
            <a:off x="0" y="1056575"/>
            <a:ext cx="4204800" cy="17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sz="1000">
                <a:solidFill>
                  <a:schemeClr val="dk1"/>
                </a:solidFill>
              </a:rPr>
              <a:t>Students with:</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lang="en" sz="1000">
                <a:solidFill>
                  <a:schemeClr val="dk1"/>
                </a:solidFill>
              </a:rPr>
              <a:t>A mother who has a lowest and highest level of education</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A strong desire to pursue higher education</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More hours dedicated to studying</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A mother or father working in health or teaching professions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A home in an urban area</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No romantic relationship</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Access to the internet</a:t>
            </a:r>
            <a:endParaRPr sz="1000">
              <a:solidFill>
                <a:schemeClr val="dk1"/>
              </a:solidFill>
            </a:endParaRPr>
          </a:p>
          <a:p>
            <a:pPr indent="0" lvl="0" marL="0" rtl="0" algn="l">
              <a:lnSpc>
                <a:spcPct val="95000"/>
              </a:lnSpc>
              <a:spcBef>
                <a:spcPts val="1200"/>
              </a:spcBef>
              <a:spcAft>
                <a:spcPts val="0"/>
              </a:spcAft>
              <a:buSzPts val="358"/>
              <a:buNone/>
            </a:pPr>
            <a:r>
              <a:t/>
            </a:r>
            <a:endParaRPr sz="1285"/>
          </a:p>
          <a:p>
            <a:pPr indent="0" lvl="0" marL="0" rtl="0" algn="l">
              <a:lnSpc>
                <a:spcPct val="95000"/>
              </a:lnSpc>
              <a:spcBef>
                <a:spcPts val="1200"/>
              </a:spcBef>
              <a:spcAft>
                <a:spcPts val="0"/>
              </a:spcAft>
              <a:buSzPts val="358"/>
              <a:buNone/>
            </a:pPr>
            <a:r>
              <a:t/>
            </a:r>
            <a:endParaRPr sz="1285"/>
          </a:p>
          <a:p>
            <a:pPr indent="0" lvl="0" marL="0" rtl="0" algn="l">
              <a:lnSpc>
                <a:spcPct val="95000"/>
              </a:lnSpc>
              <a:spcBef>
                <a:spcPts val="1200"/>
              </a:spcBef>
              <a:spcAft>
                <a:spcPts val="0"/>
              </a:spcAft>
              <a:buSzPts val="358"/>
              <a:buNone/>
            </a:pPr>
            <a:r>
              <a:t/>
            </a:r>
            <a:endParaRPr sz="1285"/>
          </a:p>
          <a:p>
            <a:pPr indent="0" lvl="0" marL="0" rtl="0" algn="l">
              <a:lnSpc>
                <a:spcPct val="95000"/>
              </a:lnSpc>
              <a:spcBef>
                <a:spcPts val="1200"/>
              </a:spcBef>
              <a:spcAft>
                <a:spcPts val="0"/>
              </a:spcAft>
              <a:buSzPts val="358"/>
              <a:buNone/>
            </a:pPr>
            <a:r>
              <a:t/>
            </a:r>
            <a:endParaRPr sz="1285"/>
          </a:p>
          <a:p>
            <a:pPr indent="0" lvl="0" marL="0" rtl="0" algn="l">
              <a:lnSpc>
                <a:spcPct val="95000"/>
              </a:lnSpc>
              <a:spcBef>
                <a:spcPts val="1200"/>
              </a:spcBef>
              <a:spcAft>
                <a:spcPts val="1200"/>
              </a:spcAft>
              <a:buSzPts val="358"/>
              <a:buNone/>
            </a:pPr>
            <a:r>
              <a:t/>
            </a:r>
            <a:endParaRPr sz="1285"/>
          </a:p>
        </p:txBody>
      </p:sp>
      <p:pic>
        <p:nvPicPr>
          <p:cNvPr id="64" name="Google Shape;64;p2"/>
          <p:cNvPicPr preferRelativeResize="0"/>
          <p:nvPr/>
        </p:nvPicPr>
        <p:blipFill>
          <a:blip r:embed="rId3">
            <a:alphaModFix/>
          </a:blip>
          <a:stretch>
            <a:fillRect/>
          </a:stretch>
        </p:blipFill>
        <p:spPr>
          <a:xfrm>
            <a:off x="5144525" y="226700"/>
            <a:ext cx="3607350" cy="2186800"/>
          </a:xfrm>
          <a:prstGeom prst="rect">
            <a:avLst/>
          </a:prstGeom>
          <a:noFill/>
          <a:ln>
            <a:noFill/>
          </a:ln>
        </p:spPr>
      </p:pic>
      <p:pic>
        <p:nvPicPr>
          <p:cNvPr id="65" name="Google Shape;65;p2"/>
          <p:cNvPicPr preferRelativeResize="0"/>
          <p:nvPr/>
        </p:nvPicPr>
        <p:blipFill>
          <a:blip r:embed="rId4">
            <a:alphaModFix/>
          </a:blip>
          <a:stretch>
            <a:fillRect/>
          </a:stretch>
        </p:blipFill>
        <p:spPr>
          <a:xfrm>
            <a:off x="5144525" y="2682525"/>
            <a:ext cx="3678550" cy="2308575"/>
          </a:xfrm>
          <a:prstGeom prst="rect">
            <a:avLst/>
          </a:prstGeom>
          <a:noFill/>
          <a:ln>
            <a:noFill/>
          </a:ln>
        </p:spPr>
      </p:pic>
      <p:pic>
        <p:nvPicPr>
          <p:cNvPr id="66" name="Google Shape;66;p2"/>
          <p:cNvPicPr preferRelativeResize="0"/>
          <p:nvPr/>
        </p:nvPicPr>
        <p:blipFill>
          <a:blip r:embed="rId5">
            <a:alphaModFix/>
          </a:blip>
          <a:stretch>
            <a:fillRect/>
          </a:stretch>
        </p:blipFill>
        <p:spPr>
          <a:xfrm>
            <a:off x="152400" y="2770775"/>
            <a:ext cx="3772475" cy="2220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nvSpPr>
        <p:spPr>
          <a:xfrm>
            <a:off x="351000" y="125250"/>
            <a:ext cx="3696000" cy="56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400"/>
              </a:spcAft>
              <a:buClr>
                <a:schemeClr val="dk1"/>
              </a:buClr>
              <a:buSzPts val="1100"/>
              <a:buFont typeface="Arial"/>
              <a:buNone/>
            </a:pPr>
            <a:r>
              <a:rPr b="1" i="0" lang="en" sz="1300" u="none" cap="none" strike="noStrike">
                <a:solidFill>
                  <a:srgbClr val="38761D"/>
                </a:solidFill>
                <a:latin typeface="Arial"/>
                <a:ea typeface="Arial"/>
                <a:cs typeface="Arial"/>
                <a:sym typeface="Arial"/>
              </a:rPr>
              <a:t>Features that have a Negative Effect on s</a:t>
            </a:r>
            <a:r>
              <a:rPr b="1" lang="en" sz="1300">
                <a:solidFill>
                  <a:srgbClr val="38761D"/>
                </a:solidFill>
              </a:rPr>
              <a:t>tudent </a:t>
            </a:r>
            <a:r>
              <a:rPr b="1" lang="en" sz="1300">
                <a:solidFill>
                  <a:srgbClr val="38761D"/>
                </a:solidFill>
              </a:rPr>
              <a:t>performance</a:t>
            </a:r>
            <a:r>
              <a:rPr b="1" i="0" lang="en" sz="1300" u="none" cap="none" strike="noStrike">
                <a:solidFill>
                  <a:srgbClr val="38761D"/>
                </a:solidFill>
                <a:latin typeface="Arial"/>
                <a:ea typeface="Arial"/>
                <a:cs typeface="Arial"/>
                <a:sym typeface="Arial"/>
              </a:rPr>
              <a:t> </a:t>
            </a:r>
            <a:endParaRPr b="0" i="0" sz="1800" u="none" cap="none" strike="noStrike">
              <a:solidFill>
                <a:srgbClr val="38761D"/>
              </a:solidFill>
              <a:latin typeface="Arial"/>
              <a:ea typeface="Arial"/>
              <a:cs typeface="Arial"/>
              <a:sym typeface="Arial"/>
            </a:endParaRPr>
          </a:p>
        </p:txBody>
      </p:sp>
      <p:sp>
        <p:nvSpPr>
          <p:cNvPr id="72" name="Google Shape;72;p3"/>
          <p:cNvSpPr txBox="1"/>
          <p:nvPr/>
        </p:nvSpPr>
        <p:spPr>
          <a:xfrm>
            <a:off x="242488" y="836875"/>
            <a:ext cx="37440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100"/>
              <a:buFont typeface="Arial"/>
              <a:buNone/>
            </a:pPr>
            <a:r>
              <a:rPr b="0" i="0" lang="en" sz="1000" u="none" cap="none" strike="noStrike">
                <a:solidFill>
                  <a:schemeClr val="dk1"/>
                </a:solidFill>
                <a:latin typeface="Arial"/>
                <a:ea typeface="Arial"/>
                <a:cs typeface="Arial"/>
                <a:sym typeface="Arial"/>
              </a:rPr>
              <a:t>Students with:</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1200"/>
              </a:spcBef>
              <a:spcAft>
                <a:spcPts val="0"/>
              </a:spcAft>
              <a:buClr>
                <a:schemeClr val="dk1"/>
              </a:buClr>
              <a:buSzPts val="1000"/>
              <a:buFont typeface="Arial"/>
              <a:buAutoNum type="arabicPeriod"/>
            </a:pPr>
            <a:r>
              <a:rPr b="0" i="0" lang="en" sz="1000" u="none" cap="none" strike="noStrike">
                <a:solidFill>
                  <a:schemeClr val="dk1"/>
                </a:solidFill>
                <a:latin typeface="Arial"/>
                <a:ea typeface="Arial"/>
                <a:cs typeface="Arial"/>
                <a:sym typeface="Arial"/>
              </a:rPr>
              <a:t>Many class failures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AutoNum type="arabicPeriod"/>
            </a:pPr>
            <a:r>
              <a:rPr b="0" i="0" lang="en" sz="1000" u="none" cap="none" strike="noStrike">
                <a:solidFill>
                  <a:schemeClr val="dk1"/>
                </a:solidFill>
                <a:latin typeface="Arial"/>
                <a:ea typeface="Arial"/>
                <a:cs typeface="Arial"/>
                <a:sym typeface="Arial"/>
              </a:rPr>
              <a:t>No desire to pursue higher education</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AutoNum type="arabicPeriod"/>
            </a:pPr>
            <a:r>
              <a:rPr b="0" i="0" lang="en" sz="1000" u="none" cap="none" strike="noStrike">
                <a:solidFill>
                  <a:schemeClr val="dk1"/>
                </a:solidFill>
                <a:latin typeface="Arial"/>
                <a:ea typeface="Arial"/>
                <a:cs typeface="Arial"/>
                <a:sym typeface="Arial"/>
              </a:rPr>
              <a:t>Frequent going out with friends</a:t>
            </a:r>
            <a:endParaRPr b="0" i="0" sz="1000" u="none" cap="none" strike="noStrike">
              <a:solidFill>
                <a:schemeClr val="dk1"/>
              </a:solidFill>
              <a:latin typeface="Arial"/>
              <a:ea typeface="Arial"/>
              <a:cs typeface="Arial"/>
              <a:sym typeface="Arial"/>
            </a:endParaRPr>
          </a:p>
          <a:p>
            <a:pPr indent="-292100" lvl="0" marL="457200" marR="0" rtl="0" algn="l">
              <a:lnSpc>
                <a:spcPct val="115000"/>
              </a:lnSpc>
              <a:spcBef>
                <a:spcPts val="0"/>
              </a:spcBef>
              <a:spcAft>
                <a:spcPts val="0"/>
              </a:spcAft>
              <a:buClr>
                <a:schemeClr val="dk1"/>
              </a:buClr>
              <a:buSzPts val="1000"/>
              <a:buFont typeface="Arial"/>
              <a:buAutoNum type="arabicPeriod"/>
            </a:pPr>
            <a:r>
              <a:rPr b="0" i="0" lang="en" sz="1000" u="none" cap="none" strike="noStrike">
                <a:solidFill>
                  <a:schemeClr val="dk1"/>
                </a:solidFill>
                <a:latin typeface="Arial"/>
                <a:ea typeface="Arial"/>
                <a:cs typeface="Arial"/>
                <a:sym typeface="Arial"/>
              </a:rPr>
              <a:t>More than one hour of travel from home to school</a:t>
            </a:r>
            <a:endParaRPr b="0" i="0" sz="1000" u="none" cap="none" strike="noStrike">
              <a:solidFill>
                <a:schemeClr val="dk1"/>
              </a:solidFill>
              <a:latin typeface="Arial"/>
              <a:ea typeface="Arial"/>
              <a:cs typeface="Arial"/>
              <a:sym typeface="Arial"/>
            </a:endParaRPr>
          </a:p>
        </p:txBody>
      </p:sp>
      <p:pic>
        <p:nvPicPr>
          <p:cNvPr id="73" name="Google Shape;73;p3"/>
          <p:cNvPicPr preferRelativeResize="0"/>
          <p:nvPr/>
        </p:nvPicPr>
        <p:blipFill rotWithShape="1">
          <a:blip r:embed="rId3">
            <a:alphaModFix/>
          </a:blip>
          <a:srcRect b="0" l="0" r="0" t="0"/>
          <a:stretch/>
        </p:blipFill>
        <p:spPr>
          <a:xfrm>
            <a:off x="4335225" y="174100"/>
            <a:ext cx="3967850" cy="2397650"/>
          </a:xfrm>
          <a:prstGeom prst="rect">
            <a:avLst/>
          </a:prstGeom>
          <a:noFill/>
          <a:ln>
            <a:noFill/>
          </a:ln>
        </p:spPr>
      </p:pic>
      <p:pic>
        <p:nvPicPr>
          <p:cNvPr id="74" name="Google Shape;74;p3"/>
          <p:cNvPicPr preferRelativeResize="0"/>
          <p:nvPr/>
        </p:nvPicPr>
        <p:blipFill>
          <a:blip r:embed="rId4">
            <a:alphaModFix/>
          </a:blip>
          <a:stretch>
            <a:fillRect/>
          </a:stretch>
        </p:blipFill>
        <p:spPr>
          <a:xfrm>
            <a:off x="4631200" y="2785425"/>
            <a:ext cx="3784850" cy="223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26d5befb27_0_3"/>
          <p:cNvSpPr txBox="1"/>
          <p:nvPr>
            <p:ph type="title"/>
          </p:nvPr>
        </p:nvSpPr>
        <p:spPr>
          <a:xfrm>
            <a:off x="224650" y="925825"/>
            <a:ext cx="4515300" cy="154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97058"/>
              <a:buNone/>
            </a:pPr>
            <a:r>
              <a:rPr lang="en" sz="1020"/>
              <a:t>Student with:</a:t>
            </a:r>
            <a:endParaRPr sz="1020"/>
          </a:p>
          <a:p>
            <a:pPr indent="0" lvl="0" marL="0" rtl="0" algn="l">
              <a:spcBef>
                <a:spcPts val="0"/>
              </a:spcBef>
              <a:spcAft>
                <a:spcPts val="0"/>
              </a:spcAft>
              <a:buSzPct val="97058"/>
              <a:buNone/>
            </a:pPr>
            <a:r>
              <a:t/>
            </a:r>
            <a:endParaRPr sz="1020"/>
          </a:p>
          <a:p>
            <a:pPr indent="0" lvl="0" marL="0" rtl="0" algn="l">
              <a:spcBef>
                <a:spcPts val="0"/>
              </a:spcBef>
              <a:spcAft>
                <a:spcPts val="0"/>
              </a:spcAft>
              <a:buSzPct val="97058"/>
              <a:buNone/>
            </a:pPr>
            <a:r>
              <a:rPr lang="en" sz="1020"/>
              <a:t>Mother education, </a:t>
            </a:r>
            <a:r>
              <a:rPr lang="en" sz="1020"/>
              <a:t>desire</a:t>
            </a:r>
            <a:r>
              <a:rPr lang="en" sz="1020"/>
              <a:t> to continue a higher education , </a:t>
            </a:r>
            <a:r>
              <a:rPr lang="en" sz="1020"/>
              <a:t>Father</a:t>
            </a:r>
            <a:r>
              <a:rPr lang="en" sz="1020"/>
              <a:t> education and school support has positive </a:t>
            </a:r>
            <a:r>
              <a:rPr lang="en" sz="1020"/>
              <a:t>impact</a:t>
            </a:r>
            <a:r>
              <a:rPr lang="en" sz="1020"/>
              <a:t> on student </a:t>
            </a:r>
            <a:r>
              <a:rPr lang="en" sz="1020"/>
              <a:t>performance</a:t>
            </a:r>
            <a:r>
              <a:rPr lang="en" sz="1020"/>
              <a:t> </a:t>
            </a:r>
            <a:endParaRPr sz="1020"/>
          </a:p>
          <a:p>
            <a:pPr indent="0" lvl="0" marL="0" rtl="0" algn="l">
              <a:spcBef>
                <a:spcPts val="0"/>
              </a:spcBef>
              <a:spcAft>
                <a:spcPts val="0"/>
              </a:spcAft>
              <a:buSzPct val="97058"/>
              <a:buNone/>
            </a:pPr>
            <a:r>
              <a:t/>
            </a:r>
            <a:endParaRPr sz="1020"/>
          </a:p>
          <a:p>
            <a:pPr indent="0" lvl="0" marL="0" rtl="0" algn="l">
              <a:spcBef>
                <a:spcPts val="0"/>
              </a:spcBef>
              <a:spcAft>
                <a:spcPts val="0"/>
              </a:spcAft>
              <a:buSzPct val="97058"/>
              <a:buNone/>
            </a:pPr>
            <a:r>
              <a:t/>
            </a:r>
            <a:endParaRPr sz="1020"/>
          </a:p>
          <a:p>
            <a:pPr indent="0" lvl="0" marL="0" rtl="0" algn="l">
              <a:spcBef>
                <a:spcPts val="0"/>
              </a:spcBef>
              <a:spcAft>
                <a:spcPts val="0"/>
              </a:spcAft>
              <a:buSzPct val="97058"/>
              <a:buNone/>
            </a:pPr>
            <a:r>
              <a:rPr lang="en" sz="1020"/>
              <a:t>Student with:</a:t>
            </a:r>
            <a:endParaRPr sz="1020"/>
          </a:p>
          <a:p>
            <a:pPr indent="0" lvl="0" marL="0" rtl="0" algn="l">
              <a:spcBef>
                <a:spcPts val="0"/>
              </a:spcBef>
              <a:spcAft>
                <a:spcPts val="0"/>
              </a:spcAft>
              <a:buSzPct val="97058"/>
              <a:buNone/>
            </a:pPr>
            <a:r>
              <a:t/>
            </a:r>
            <a:endParaRPr sz="1020"/>
          </a:p>
          <a:p>
            <a:pPr indent="0" lvl="0" marL="0" rtl="0" algn="l">
              <a:spcBef>
                <a:spcPts val="0"/>
              </a:spcBef>
              <a:spcAft>
                <a:spcPts val="0"/>
              </a:spcAft>
              <a:buSzPct val="97058"/>
              <a:buNone/>
            </a:pPr>
            <a:r>
              <a:rPr lang="en" sz="1020"/>
              <a:t>Failures, no </a:t>
            </a:r>
            <a:r>
              <a:rPr lang="en" sz="1020"/>
              <a:t>desire</a:t>
            </a:r>
            <a:r>
              <a:rPr lang="en" sz="1020"/>
              <a:t> to high education, </a:t>
            </a:r>
            <a:r>
              <a:rPr lang="en" sz="1020"/>
              <a:t>going out</a:t>
            </a:r>
            <a:r>
              <a:rPr lang="en" sz="1020"/>
              <a:t> many days a week have a negative impact on </a:t>
            </a:r>
            <a:r>
              <a:rPr lang="en" sz="1020"/>
              <a:t>performance.</a:t>
            </a:r>
            <a:endParaRPr sz="1020"/>
          </a:p>
          <a:p>
            <a:pPr indent="0" lvl="0" marL="0" rtl="0" algn="l">
              <a:spcBef>
                <a:spcPts val="0"/>
              </a:spcBef>
              <a:spcAft>
                <a:spcPts val="0"/>
              </a:spcAft>
              <a:buSzPct val="97058"/>
              <a:buNone/>
            </a:pPr>
            <a:r>
              <a:t/>
            </a:r>
            <a:endParaRPr sz="1020"/>
          </a:p>
        </p:txBody>
      </p:sp>
      <p:pic>
        <p:nvPicPr>
          <p:cNvPr id="80" name="Google Shape;80;g326d5befb27_0_3"/>
          <p:cNvPicPr preferRelativeResize="0"/>
          <p:nvPr/>
        </p:nvPicPr>
        <p:blipFill rotWithShape="1">
          <a:blip r:embed="rId3">
            <a:alphaModFix/>
          </a:blip>
          <a:srcRect b="0" l="0" r="0" t="0"/>
          <a:stretch/>
        </p:blipFill>
        <p:spPr>
          <a:xfrm>
            <a:off x="5151375" y="497550"/>
            <a:ext cx="3959325" cy="4645951"/>
          </a:xfrm>
          <a:prstGeom prst="rect">
            <a:avLst/>
          </a:prstGeom>
          <a:noFill/>
          <a:ln>
            <a:noFill/>
          </a:ln>
        </p:spPr>
      </p:pic>
      <p:sp>
        <p:nvSpPr>
          <p:cNvPr id="81" name="Google Shape;81;g326d5befb27_0_3"/>
          <p:cNvSpPr txBox="1"/>
          <p:nvPr/>
        </p:nvSpPr>
        <p:spPr>
          <a:xfrm>
            <a:off x="311700" y="182000"/>
            <a:ext cx="4660800" cy="60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200">
                <a:solidFill>
                  <a:srgbClr val="274E13"/>
                </a:solidFill>
                <a:highlight>
                  <a:srgbClr val="FFFFFF"/>
                </a:highlight>
                <a:latin typeface="Roboto"/>
                <a:ea typeface="Roboto"/>
                <a:cs typeface="Roboto"/>
                <a:sym typeface="Roboto"/>
              </a:rPr>
              <a:t>Correlations</a:t>
            </a:r>
            <a:r>
              <a:rPr lang="en" sz="1200">
                <a:solidFill>
                  <a:srgbClr val="274E13"/>
                </a:solidFill>
                <a:highlight>
                  <a:srgbClr val="FFFFFF"/>
                </a:highlight>
                <a:latin typeface="Roboto"/>
                <a:ea typeface="Roboto"/>
                <a:cs typeface="Roboto"/>
                <a:sym typeface="Roboto"/>
              </a:rPr>
              <a:t> between student </a:t>
            </a:r>
            <a:r>
              <a:rPr lang="en" sz="1200">
                <a:solidFill>
                  <a:srgbClr val="274E13"/>
                </a:solidFill>
                <a:highlight>
                  <a:srgbClr val="FFFFFF"/>
                </a:highlight>
                <a:latin typeface="Roboto"/>
                <a:ea typeface="Roboto"/>
                <a:cs typeface="Roboto"/>
                <a:sym typeface="Roboto"/>
              </a:rPr>
              <a:t>performance</a:t>
            </a:r>
            <a:r>
              <a:rPr lang="en" sz="1200">
                <a:solidFill>
                  <a:srgbClr val="274E13"/>
                </a:solidFill>
                <a:highlight>
                  <a:srgbClr val="FFFFFF"/>
                </a:highlight>
                <a:latin typeface="Roboto"/>
                <a:ea typeface="Roboto"/>
                <a:cs typeface="Roboto"/>
                <a:sym typeface="Roboto"/>
              </a:rPr>
              <a:t> and all </a:t>
            </a:r>
            <a:r>
              <a:rPr lang="en" sz="1200">
                <a:solidFill>
                  <a:srgbClr val="274E13"/>
                </a:solidFill>
                <a:highlight>
                  <a:srgbClr val="FFFFFF"/>
                </a:highlight>
                <a:latin typeface="Roboto"/>
                <a:ea typeface="Roboto"/>
                <a:cs typeface="Roboto"/>
                <a:sym typeface="Roboto"/>
              </a:rPr>
              <a:t>features</a:t>
            </a:r>
            <a:endParaRPr sz="1200">
              <a:solidFill>
                <a:srgbClr val="274E13"/>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graphicFrame>
        <p:nvGraphicFramePr>
          <p:cNvPr id="86" name="Google Shape;86;p4"/>
          <p:cNvGraphicFramePr/>
          <p:nvPr/>
        </p:nvGraphicFramePr>
        <p:xfrm>
          <a:off x="4530925" y="1796725"/>
          <a:ext cx="3000000" cy="3000000"/>
        </p:xfrm>
        <a:graphic>
          <a:graphicData uri="http://schemas.openxmlformats.org/drawingml/2006/table">
            <a:tbl>
              <a:tblPr>
                <a:noFill/>
                <a:tableStyleId>{E528703A-016A-4C78-8B77-7774835BC7D8}</a:tableStyleId>
              </a:tblPr>
              <a:tblGrid>
                <a:gridCol w="2058075"/>
                <a:gridCol w="2058075"/>
              </a:tblGrid>
              <a:tr h="190700">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Calibri"/>
                          <a:ea typeface="Calibri"/>
                          <a:cs typeface="Calibri"/>
                          <a:sym typeface="Calibri"/>
                        </a:rPr>
                        <a:t>Metric</a:t>
                      </a:r>
                      <a:endParaRPr sz="13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Calibri"/>
                          <a:ea typeface="Calibri"/>
                          <a:cs typeface="Calibri"/>
                          <a:sym typeface="Calibri"/>
                        </a:rPr>
                        <a:t>Value</a:t>
                      </a:r>
                      <a:endParaRPr sz="13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solidFill>
                      <a:schemeClr val="lt2"/>
                    </a:solidFill>
                  </a:tcPr>
                </a:tc>
              </a:tr>
              <a:tr h="178425">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Accuracy</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0.66</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graphicFrame>
        <p:nvGraphicFramePr>
          <p:cNvPr id="87" name="Google Shape;87;p4"/>
          <p:cNvGraphicFramePr/>
          <p:nvPr/>
        </p:nvGraphicFramePr>
        <p:xfrm>
          <a:off x="4530925" y="2635600"/>
          <a:ext cx="3000000" cy="3000000"/>
        </p:xfrm>
        <a:graphic>
          <a:graphicData uri="http://schemas.openxmlformats.org/drawingml/2006/table">
            <a:tbl>
              <a:tblPr>
                <a:noFill/>
                <a:tableStyleId>{E528703A-016A-4C78-8B77-7774835BC7D8}</a:tableStyleId>
              </a:tblPr>
              <a:tblGrid>
                <a:gridCol w="823225"/>
                <a:gridCol w="823225"/>
                <a:gridCol w="823225"/>
                <a:gridCol w="823225"/>
                <a:gridCol w="823225"/>
              </a:tblGrid>
              <a:tr h="222150">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Calibri"/>
                          <a:ea typeface="Calibri"/>
                          <a:cs typeface="Calibri"/>
                          <a:sym typeface="Calibri"/>
                        </a:rPr>
                        <a:t>Class</a:t>
                      </a:r>
                      <a:endParaRPr sz="13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Calibri"/>
                          <a:ea typeface="Calibri"/>
                          <a:cs typeface="Calibri"/>
                          <a:sym typeface="Calibri"/>
                        </a:rPr>
                        <a:t>Precision</a:t>
                      </a:r>
                      <a:endParaRPr sz="13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Calibri"/>
                          <a:ea typeface="Calibri"/>
                          <a:cs typeface="Calibri"/>
                          <a:sym typeface="Calibri"/>
                        </a:rPr>
                        <a:t>Recall</a:t>
                      </a:r>
                      <a:endParaRPr sz="13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Calibri"/>
                          <a:ea typeface="Calibri"/>
                          <a:cs typeface="Calibri"/>
                          <a:sym typeface="Calibri"/>
                        </a:rPr>
                        <a:t>F1-Score</a:t>
                      </a:r>
                      <a:endParaRPr sz="13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lang="en" sz="1300" u="none" cap="none" strike="noStrike">
                          <a:latin typeface="Calibri"/>
                          <a:ea typeface="Calibri"/>
                          <a:cs typeface="Calibri"/>
                          <a:sym typeface="Calibri"/>
                        </a:rPr>
                        <a:t>Support</a:t>
                      </a:r>
                      <a:endParaRPr sz="13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solidFill>
                      <a:schemeClr val="lt2"/>
                    </a:solidFill>
                  </a:tcPr>
                </a:tc>
              </a:tr>
              <a:tr h="195225">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H</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0.65</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0.63</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0.64</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38</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r h="195225">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L</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0.67</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0.68</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0.67</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 sz="1100" u="none" cap="none" strike="noStrike">
                          <a:latin typeface="Calibri"/>
                          <a:ea typeface="Calibri"/>
                          <a:cs typeface="Calibri"/>
                          <a:sym typeface="Calibri"/>
                        </a:rPr>
                        <a:t>41</a:t>
                      </a:r>
                      <a:endParaRPr sz="1100" u="none" cap="none" strike="noStrike">
                        <a:latin typeface="Calibri"/>
                        <a:ea typeface="Calibri"/>
                        <a:cs typeface="Calibri"/>
                        <a:sym typeface="Calibri"/>
                      </a:endParaRPr>
                    </a:p>
                  </a:txBody>
                  <a:tcPr marT="19050" marB="19050" marR="28575" marL="28575" anchor="ctr">
                    <a:lnL cap="flat" cmpd="sng" w="9525">
                      <a:solidFill>
                        <a:srgbClr val="38761D"/>
                      </a:solidFill>
                      <a:prstDash val="solid"/>
                      <a:round/>
                      <a:headEnd len="sm" w="sm" type="none"/>
                      <a:tailEnd len="sm" w="sm" type="none"/>
                    </a:lnL>
                    <a:lnR cap="flat" cmpd="sng" w="9525">
                      <a:solidFill>
                        <a:srgbClr val="38761D"/>
                      </a:solidFill>
                      <a:prstDash val="solid"/>
                      <a:round/>
                      <a:headEnd len="sm" w="sm" type="none"/>
                      <a:tailEnd len="sm" w="sm" type="none"/>
                    </a:lnR>
                    <a:lnT cap="flat" cmpd="sng" w="9525">
                      <a:solidFill>
                        <a:srgbClr val="38761D"/>
                      </a:solidFill>
                      <a:prstDash val="solid"/>
                      <a:round/>
                      <a:headEnd len="sm" w="sm" type="none"/>
                      <a:tailEnd len="sm" w="sm" type="none"/>
                    </a:lnT>
                    <a:lnB cap="flat" cmpd="sng" w="9525">
                      <a:solidFill>
                        <a:srgbClr val="38761D"/>
                      </a:solidFill>
                      <a:prstDash val="solid"/>
                      <a:round/>
                      <a:headEnd len="sm" w="sm" type="none"/>
                      <a:tailEnd len="sm" w="sm" type="none"/>
                    </a:lnB>
                  </a:tcPr>
                </a:tc>
              </a:tr>
            </a:tbl>
          </a:graphicData>
        </a:graphic>
      </p:graphicFrame>
      <p:sp>
        <p:nvSpPr>
          <p:cNvPr id="88" name="Google Shape;88;p4"/>
          <p:cNvSpPr txBox="1"/>
          <p:nvPr/>
        </p:nvSpPr>
        <p:spPr>
          <a:xfrm>
            <a:off x="4495550" y="1429200"/>
            <a:ext cx="2446800" cy="24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50"/>
              <a:buFont typeface="Arial"/>
              <a:buNone/>
            </a:pPr>
            <a:r>
              <a:rPr b="0" i="0" lang="en" sz="1150" u="none" cap="none" strike="noStrike">
                <a:solidFill>
                  <a:schemeClr val="dk1"/>
                </a:solidFill>
                <a:highlight>
                  <a:srgbClr val="FFFFFF"/>
                </a:highlight>
                <a:latin typeface="Arial"/>
                <a:ea typeface="Arial"/>
                <a:cs typeface="Arial"/>
                <a:sym typeface="Arial"/>
              </a:rPr>
              <a:t>Model Performance Metrics</a:t>
            </a:r>
            <a:endParaRPr b="0" i="0" sz="1500" u="none" cap="none" strike="noStrike">
              <a:solidFill>
                <a:schemeClr val="dk2"/>
              </a:solidFill>
              <a:latin typeface="Arial"/>
              <a:ea typeface="Arial"/>
              <a:cs typeface="Arial"/>
              <a:sym typeface="Arial"/>
            </a:endParaRPr>
          </a:p>
        </p:txBody>
      </p:sp>
      <p:sp>
        <p:nvSpPr>
          <p:cNvPr id="89" name="Google Shape;89;p4"/>
          <p:cNvSpPr txBox="1"/>
          <p:nvPr/>
        </p:nvSpPr>
        <p:spPr>
          <a:xfrm>
            <a:off x="4530925" y="2363775"/>
            <a:ext cx="2478900" cy="242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50"/>
              <a:buFont typeface="Arial"/>
              <a:buNone/>
            </a:pPr>
            <a:r>
              <a:rPr b="0" i="0" lang="en" sz="1250" u="none" cap="none" strike="noStrike">
                <a:solidFill>
                  <a:schemeClr val="dk1"/>
                </a:solidFill>
                <a:highlight>
                  <a:srgbClr val="FFFFFF"/>
                </a:highlight>
                <a:latin typeface="Arial"/>
                <a:ea typeface="Arial"/>
                <a:cs typeface="Arial"/>
                <a:sym typeface="Arial"/>
              </a:rPr>
              <a:t>Classification Report</a:t>
            </a:r>
            <a:endParaRPr b="0" i="0" sz="1600" u="none" cap="none" strike="noStrike">
              <a:solidFill>
                <a:schemeClr val="dk2"/>
              </a:solidFill>
              <a:latin typeface="Arial"/>
              <a:ea typeface="Arial"/>
              <a:cs typeface="Arial"/>
              <a:sym typeface="Arial"/>
            </a:endParaRPr>
          </a:p>
        </p:txBody>
      </p:sp>
      <p:pic>
        <p:nvPicPr>
          <p:cNvPr id="90" name="Google Shape;90;p4"/>
          <p:cNvPicPr preferRelativeResize="0"/>
          <p:nvPr/>
        </p:nvPicPr>
        <p:blipFill rotWithShape="1">
          <a:blip r:embed="rId3">
            <a:alphaModFix/>
          </a:blip>
          <a:srcRect b="0" l="0" r="0" t="0"/>
          <a:stretch/>
        </p:blipFill>
        <p:spPr>
          <a:xfrm>
            <a:off x="195100" y="1796725"/>
            <a:ext cx="3830967" cy="3127900"/>
          </a:xfrm>
          <a:prstGeom prst="rect">
            <a:avLst/>
          </a:prstGeom>
          <a:noFill/>
          <a:ln>
            <a:noFill/>
          </a:ln>
        </p:spPr>
      </p:pic>
      <p:sp>
        <p:nvSpPr>
          <p:cNvPr id="91" name="Google Shape;91;p4"/>
          <p:cNvSpPr txBox="1"/>
          <p:nvPr/>
        </p:nvSpPr>
        <p:spPr>
          <a:xfrm>
            <a:off x="3146550" y="183700"/>
            <a:ext cx="2850900" cy="24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92" name="Google Shape;92;p4"/>
          <p:cNvSpPr txBox="1"/>
          <p:nvPr/>
        </p:nvSpPr>
        <p:spPr>
          <a:xfrm>
            <a:off x="4768750" y="3609275"/>
            <a:ext cx="3947100" cy="113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100" u="none" cap="none" strike="noStrike">
                <a:solidFill>
                  <a:schemeClr val="dk2"/>
                </a:solidFill>
                <a:latin typeface="Arial"/>
                <a:ea typeface="Arial"/>
                <a:cs typeface="Arial"/>
                <a:sym typeface="Arial"/>
              </a:rPr>
              <a:t>Improving the model may involve:</a:t>
            </a:r>
            <a:endParaRPr b="1" i="0" sz="2000" u="none" cap="none" strike="noStrike">
              <a:solidFill>
                <a:schemeClr val="dk2"/>
              </a:solidFill>
              <a:latin typeface="Arial"/>
              <a:ea typeface="Arial"/>
              <a:cs typeface="Arial"/>
              <a:sym typeface="Arial"/>
            </a:endParaRPr>
          </a:p>
          <a:p>
            <a:pPr indent="-292100" lvl="0" marL="457200" marR="0" rtl="0" algn="l">
              <a:lnSpc>
                <a:spcPct val="100000"/>
              </a:lnSpc>
              <a:spcBef>
                <a:spcPts val="0"/>
              </a:spcBef>
              <a:spcAft>
                <a:spcPts val="0"/>
              </a:spcAft>
              <a:buClr>
                <a:schemeClr val="dk2"/>
              </a:buClr>
              <a:buSzPts val="1000"/>
              <a:buFont typeface="Arial"/>
              <a:buChar char="●"/>
            </a:pPr>
            <a:r>
              <a:rPr b="0" i="0" lang="en" sz="1000" u="none" cap="none" strike="noStrike">
                <a:solidFill>
                  <a:schemeClr val="dk2"/>
                </a:solidFill>
                <a:latin typeface="Arial"/>
                <a:ea typeface="Arial"/>
                <a:cs typeface="Arial"/>
                <a:sym typeface="Arial"/>
              </a:rPr>
              <a:t>Tuning the model parameters.</a:t>
            </a:r>
            <a:endParaRPr b="0" i="0" sz="1000" u="none" cap="none" strike="noStrike">
              <a:solidFill>
                <a:schemeClr val="dk2"/>
              </a:solidFill>
              <a:latin typeface="Arial"/>
              <a:ea typeface="Arial"/>
              <a:cs typeface="Arial"/>
              <a:sym typeface="Arial"/>
            </a:endParaRPr>
          </a:p>
          <a:p>
            <a:pPr indent="-292100" lvl="0" marL="457200" marR="0" rtl="0" algn="l">
              <a:lnSpc>
                <a:spcPct val="100000"/>
              </a:lnSpc>
              <a:spcBef>
                <a:spcPts val="0"/>
              </a:spcBef>
              <a:spcAft>
                <a:spcPts val="0"/>
              </a:spcAft>
              <a:buClr>
                <a:schemeClr val="dk2"/>
              </a:buClr>
              <a:buSzPts val="1000"/>
              <a:buFont typeface="Arial"/>
              <a:buChar char="●"/>
            </a:pPr>
            <a:r>
              <a:rPr b="0" i="0" lang="en" sz="1000" u="none" cap="none" strike="noStrike">
                <a:solidFill>
                  <a:schemeClr val="dk2"/>
                </a:solidFill>
                <a:latin typeface="Arial"/>
                <a:ea typeface="Arial"/>
                <a:cs typeface="Arial"/>
                <a:sym typeface="Arial"/>
              </a:rPr>
              <a:t>Trying different machine learning algorithms.</a:t>
            </a:r>
            <a:endParaRPr b="0" i="0" sz="1000" u="none" cap="none" strike="noStrike">
              <a:solidFill>
                <a:schemeClr val="dk2"/>
              </a:solidFill>
              <a:latin typeface="Arial"/>
              <a:ea typeface="Arial"/>
              <a:cs typeface="Arial"/>
              <a:sym typeface="Arial"/>
            </a:endParaRPr>
          </a:p>
          <a:p>
            <a:pPr indent="-292100" lvl="0" marL="457200" marR="0" rtl="0" algn="l">
              <a:lnSpc>
                <a:spcPct val="100000"/>
              </a:lnSpc>
              <a:spcBef>
                <a:spcPts val="0"/>
              </a:spcBef>
              <a:spcAft>
                <a:spcPts val="0"/>
              </a:spcAft>
              <a:buClr>
                <a:schemeClr val="dk2"/>
              </a:buClr>
              <a:buSzPts val="1000"/>
              <a:buFont typeface="Arial"/>
              <a:buChar char="●"/>
            </a:pPr>
            <a:r>
              <a:rPr b="0" i="0" lang="en" sz="1000" u="none" cap="none" strike="noStrike">
                <a:solidFill>
                  <a:schemeClr val="dk2"/>
                </a:solidFill>
                <a:latin typeface="Arial"/>
                <a:ea typeface="Arial"/>
                <a:cs typeface="Arial"/>
                <a:sym typeface="Arial"/>
              </a:rPr>
              <a:t>Feature engineering and selection.</a:t>
            </a:r>
            <a:endParaRPr b="0" i="0" sz="1000" u="none" cap="none" strike="noStrike">
              <a:solidFill>
                <a:schemeClr val="dk2"/>
              </a:solidFill>
              <a:latin typeface="Arial"/>
              <a:ea typeface="Arial"/>
              <a:cs typeface="Arial"/>
              <a:sym typeface="Arial"/>
            </a:endParaRPr>
          </a:p>
          <a:p>
            <a:pPr indent="-292100" lvl="0" marL="457200" marR="0" rtl="0" algn="l">
              <a:lnSpc>
                <a:spcPct val="100000"/>
              </a:lnSpc>
              <a:spcBef>
                <a:spcPts val="0"/>
              </a:spcBef>
              <a:spcAft>
                <a:spcPts val="0"/>
              </a:spcAft>
              <a:buClr>
                <a:schemeClr val="dk2"/>
              </a:buClr>
              <a:buSzPts val="1000"/>
              <a:buFont typeface="Arial"/>
              <a:buChar char="●"/>
            </a:pPr>
            <a:r>
              <a:rPr b="0" i="0" lang="en" sz="1000" u="none" cap="none" strike="noStrike">
                <a:solidFill>
                  <a:schemeClr val="dk2"/>
                </a:solidFill>
                <a:latin typeface="Arial"/>
                <a:ea typeface="Arial"/>
                <a:cs typeface="Arial"/>
                <a:sym typeface="Arial"/>
              </a:rPr>
              <a:t>Addressing class imbalance if it exists.</a:t>
            </a:r>
            <a:endParaRPr b="0"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93" name="Google Shape;93;p4"/>
          <p:cNvSpPr txBox="1"/>
          <p:nvPr/>
        </p:nvSpPr>
        <p:spPr>
          <a:xfrm>
            <a:off x="118700" y="435225"/>
            <a:ext cx="433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200"/>
              <a:buFont typeface="Arial"/>
              <a:buNone/>
            </a:pPr>
            <a:r>
              <a:rPr lang="en" sz="1200">
                <a:solidFill>
                  <a:schemeClr val="dk1"/>
                </a:solidFill>
              </a:rPr>
              <a:t>the model was able to predict student performance to a reasonable extent, but there are significant inaccuracies, so it will needed to improve its predictive capability.</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