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531" r:id="rId2"/>
    <p:sldId id="467" r:id="rId3"/>
    <p:sldId id="530" r:id="rId4"/>
    <p:sldId id="469" r:id="rId5"/>
    <p:sldId id="470" r:id="rId6"/>
    <p:sldId id="471" r:id="rId7"/>
    <p:sldId id="501" r:id="rId8"/>
    <p:sldId id="502" r:id="rId9"/>
    <p:sldId id="504" r:id="rId10"/>
    <p:sldId id="505" r:id="rId11"/>
    <p:sldId id="506" r:id="rId12"/>
    <p:sldId id="507" r:id="rId13"/>
    <p:sldId id="508" r:id="rId14"/>
    <p:sldId id="509" r:id="rId15"/>
    <p:sldId id="533" r:id="rId16"/>
    <p:sldId id="535" r:id="rId17"/>
    <p:sldId id="534" r:id="rId18"/>
    <p:sldId id="536" r:id="rId19"/>
    <p:sldId id="537" r:id="rId20"/>
    <p:sldId id="538" r:id="rId21"/>
    <p:sldId id="539"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527" r:id="rId39"/>
    <p:sldId id="54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6279" autoAdjust="0"/>
  </p:normalViewPr>
  <p:slideViewPr>
    <p:cSldViewPr>
      <p:cViewPr varScale="1">
        <p:scale>
          <a:sx n="88" d="100"/>
          <a:sy n="88" d="100"/>
        </p:scale>
        <p:origin x="135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04"/>
    </p:cViewPr>
  </p:sorterViewPr>
  <p:notesViewPr>
    <p:cSldViewPr>
      <p:cViewPr varScale="1">
        <p:scale>
          <a:sx n="55" d="100"/>
          <a:sy n="55" d="100"/>
        </p:scale>
        <p:origin x="-22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9/9/2025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9/9/2025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409843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9" name="TextBox 8"/>
          <p:cNvSpPr txBox="1"/>
          <p:nvPr userDrawn="1"/>
        </p:nvSpPr>
        <p:spPr>
          <a:xfrm>
            <a:off x="2743200" y="6434394"/>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54313" y="6407663"/>
            <a:ext cx="6161087"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Ltd. All Rights Reserved.</a:t>
            </a:r>
          </a:p>
        </p:txBody>
      </p:sp>
    </p:spTree>
    <p:extLst>
      <p:ext uri="{BB962C8B-B14F-4D97-AF65-F5344CB8AC3E}">
        <p14:creationId xmlns:p14="http://schemas.microsoft.com/office/powerpoint/2010/main" val="207558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9/9/2025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9/9/2025</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54313" y="6407663"/>
            <a:ext cx="6161087"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Pearson Education, Ltd.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dirty="0" smtClean="0"/>
              <a:t>Entrepreneurship: Successfully Launching New Ventures</a:t>
            </a:r>
            <a:endParaRPr lang="en-US" dirty="0"/>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Edition, Global Edition</a:t>
            </a:r>
            <a:endParaRPr lang="en-IN" sz="2400" dirty="0"/>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a:t>
            </a:r>
            <a:r>
              <a:rPr lang="en-IN" sz="3600" b="1" dirty="0" smtClean="0"/>
              <a:t>3</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smtClean="0"/>
              <a:t>Feasibility Analysis</a:t>
            </a:r>
            <a:endParaRPr lang="en-US" sz="3600" dirty="0"/>
          </a:p>
        </p:txBody>
      </p:sp>
      <p:pic>
        <p:nvPicPr>
          <p:cNvPr id="7" name="Picture 6" descr="Front Cover: Entrepreneurship: Successfully Launching New Ventures Sixth Edition by Barringer and Ireland."/>
          <p:cNvPicPr>
            <a:picLocks noChangeAspect="1"/>
          </p:cNvPicPr>
          <p:nvPr/>
        </p:nvPicPr>
        <p:blipFill>
          <a:blip r:embed="rId3" cstate="print"/>
          <a:stretch>
            <a:fillRect/>
          </a:stretch>
        </p:blipFill>
        <p:spPr>
          <a:xfrm>
            <a:off x="475736" y="1858419"/>
            <a:ext cx="3371657" cy="4367246"/>
          </a:xfrm>
          <a:prstGeom prst="rect">
            <a:avLst/>
          </a:prstGeom>
        </p:spPr>
      </p:pic>
    </p:spTree>
    <p:extLst>
      <p:ext uri="{BB962C8B-B14F-4D97-AF65-F5344CB8AC3E}">
        <p14:creationId xmlns:p14="http://schemas.microsoft.com/office/powerpoint/2010/main" val="895486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927628"/>
          </a:xfrm>
        </p:spPr>
        <p:txBody>
          <a:bodyPr/>
          <a:lstStyle/>
          <a:p>
            <a:r>
              <a:rPr lang="en-US" sz="3200" dirty="0" smtClean="0"/>
              <a:t>Product/Service Desirability </a:t>
            </a:r>
            <a:r>
              <a:rPr lang="en-US" sz="2000" b="0" dirty="0" smtClean="0"/>
              <a:t>(2 of 3)</a:t>
            </a:r>
            <a:endParaRPr lang="en-US" sz="2000" b="0" dirty="0"/>
          </a:p>
        </p:txBody>
      </p:sp>
      <p:sp>
        <p:nvSpPr>
          <p:cNvPr id="7" name="Content Placeholder 6"/>
          <p:cNvSpPr>
            <a:spLocks noGrp="1"/>
          </p:cNvSpPr>
          <p:nvPr>
            <p:ph idx="1"/>
          </p:nvPr>
        </p:nvSpPr>
        <p:spPr>
          <a:xfrm>
            <a:off x="381000" y="1524000"/>
            <a:ext cx="8229600" cy="4648200"/>
          </a:xfrm>
        </p:spPr>
        <p:txBody>
          <a:bodyPr/>
          <a:lstStyle/>
          <a:p>
            <a:pPr marL="256032" indent="-256032">
              <a:buSzPct val="100000"/>
            </a:pPr>
            <a:r>
              <a:rPr lang="en-US" sz="2400" b="1" dirty="0" smtClean="0"/>
              <a:t>Second</a:t>
            </a:r>
            <a:r>
              <a:rPr lang="en-US" sz="2400" dirty="0" smtClean="0"/>
              <a:t>, Administer a Concept Test</a:t>
            </a:r>
          </a:p>
          <a:p>
            <a:pPr marL="740664" lvl="1" algn="just"/>
            <a:r>
              <a:rPr lang="en-US" sz="2400" dirty="0" smtClean="0"/>
              <a:t>A concept statement should be developed.</a:t>
            </a:r>
          </a:p>
          <a:p>
            <a:pPr marL="740664" lvl="1" algn="just"/>
            <a:r>
              <a:rPr lang="en-US" sz="2400" dirty="0" smtClean="0"/>
              <a:t>A concept statement is a one-page description of a product or service idea that is distributed to people who are asked to provide feedback on the potential of the idea.</a:t>
            </a:r>
          </a:p>
          <a:p>
            <a:pPr marL="740664" lvl="1" algn="just"/>
            <a:r>
              <a:rPr lang="en-US" sz="2400" dirty="0" smtClean="0"/>
              <a:t>The feedback will hopefully provide the entrepreneur:</a:t>
            </a:r>
          </a:p>
          <a:p>
            <a:pPr lvl="2" algn="just"/>
            <a:r>
              <a:rPr lang="en-US" sz="2000" dirty="0" smtClean="0"/>
              <a:t>A sense of the viability of the product or service idea.</a:t>
            </a:r>
          </a:p>
          <a:p>
            <a:pPr lvl="2" algn="just"/>
            <a:r>
              <a:rPr lang="en-US" sz="2000" dirty="0" smtClean="0"/>
              <a:t>Suggestions for how the idea can be strengthened or </a:t>
            </a:r>
            <a:r>
              <a:rPr lang="en-US" altLang="en-US" sz="2000" dirty="0" smtClean="0"/>
              <a:t>“</a:t>
            </a:r>
            <a:r>
              <a:rPr lang="en-US" sz="2000" dirty="0" smtClean="0"/>
              <a:t>tweaked</a:t>
            </a:r>
            <a:r>
              <a:rPr lang="en-US" altLang="en-US" sz="2000" dirty="0" smtClean="0"/>
              <a:t>”</a:t>
            </a:r>
            <a:r>
              <a:rPr lang="en-US" sz="2000" dirty="0" smtClean="0"/>
              <a:t> before proceeding further.</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152400"/>
            <a:ext cx="8229600" cy="699028"/>
          </a:xfrm>
        </p:spPr>
        <p:txBody>
          <a:bodyPr/>
          <a:lstStyle/>
          <a:p>
            <a:r>
              <a:rPr lang="en-US" sz="3200" dirty="0" smtClean="0"/>
              <a:t>Product/Service Desirability </a:t>
            </a:r>
            <a:r>
              <a:rPr lang="en-US" sz="2000" b="0" dirty="0" smtClean="0"/>
              <a:t>(3 of 3)</a:t>
            </a:r>
            <a:endParaRPr lang="en-US" sz="2000" b="0" dirty="0"/>
          </a:p>
        </p:txBody>
      </p:sp>
      <p:sp>
        <p:nvSpPr>
          <p:cNvPr id="3" name="Content Placeholder 2"/>
          <p:cNvSpPr>
            <a:spLocks noGrp="1"/>
          </p:cNvSpPr>
          <p:nvPr>
            <p:ph idx="1"/>
          </p:nvPr>
        </p:nvSpPr>
        <p:spPr>
          <a:xfrm>
            <a:off x="381000" y="1219200"/>
            <a:ext cx="7467600" cy="380999"/>
          </a:xfrm>
        </p:spPr>
        <p:txBody>
          <a:bodyPr/>
          <a:lstStyle/>
          <a:p>
            <a:pPr marL="0" indent="0">
              <a:buNone/>
            </a:pPr>
            <a:r>
              <a:rPr lang="en-US" sz="2200" b="1" dirty="0"/>
              <a:t>Figure </a:t>
            </a:r>
            <a:r>
              <a:rPr lang="en-US" sz="2200" b="1" dirty="0" smtClean="0"/>
              <a:t>3.2 </a:t>
            </a:r>
            <a:r>
              <a:rPr lang="en-US" sz="2200" dirty="0" smtClean="0"/>
              <a:t>New </a:t>
            </a:r>
            <a:r>
              <a:rPr lang="en-US" sz="2200" dirty="0"/>
              <a:t>Venture </a:t>
            </a:r>
            <a:r>
              <a:rPr lang="en-US" sz="2200" dirty="0" smtClean="0"/>
              <a:t>Fitness Drinks</a:t>
            </a:r>
            <a:r>
              <a:rPr lang="en-US" sz="2200" dirty="0"/>
              <a:t>’ </a:t>
            </a:r>
            <a:r>
              <a:rPr lang="en-US" sz="2200" dirty="0" smtClean="0"/>
              <a:t>Concept Statement</a:t>
            </a:r>
            <a:endParaRPr lang="en-US" sz="2200" dirty="0"/>
          </a:p>
        </p:txBody>
      </p:sp>
      <p:pic>
        <p:nvPicPr>
          <p:cNvPr id="2" name="Picture 1" descr="A concept statement for the business, new venture fitness, reads as follows. New Business Concept. New Venture Fitness Drinks Inc. Product: New Venture Fitness Drinks will sell delicious, nutrition-filled, all-natural fitness drinks to thirsty sports enthusiasts. The drinks will be sold through small storefronts about 600 square feet, that will be the same size as popular smoothie restaurants. The drinks were formulated by Doctor William Peters, a world renowned nutritionist, and Doctor Michelle Smith, a sports medicine specialist, on behalf of New Venture Fitness Drinks and its customers. Target Market: In the first three years of operation, New Venture Fitness Drinks plans to open three or four restaurants. They will all be located near large sports complexes that contain soccer fields and softball diamonds. The target market is sports enthusiasts. Why New Venture Fitness Drinks? The industry for sports drinks continues to grow. New Venture Fitness Drinks will introduce exciting new sports drinks that will be priced between $1.50 and $2.25 per 16 ounce serving. Energy bars and other over-the-counter sports snacks will also be sold. Each restaurant will contain comfortable tables and chairs, both inside and outside, where sports enthusiasts can congregate after a game. The atmosphere will be fun, cheerful, and uplifting. Special Feature, No Other Restaurant Does This: As a special feature, New Venture Fitness Drinks will videotape select sporting events that take place in the sports complexes nearest its restaurants and will replay highlights of the games on video monitors in their restaurants. The highlight film will be a 30 minute film that will play continuously from the previous day’s sporting events. This special feature will allow sports enthusiasts, from kids playing soccer to adults in softball leagues, to drop in and see themselves and their teammates on television. Management Team: New Venture Fitness Drinks is led by its cofounders, Jack Petty and Peggy Wills. Jack has 16 years of experience with a national restaurant chain, and Peggy is a certified public accountant with seven years of experience at a big 4 accounting fir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752600"/>
            <a:ext cx="5105400" cy="4495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851428"/>
          </a:xfrm>
        </p:spPr>
        <p:txBody>
          <a:bodyPr/>
          <a:lstStyle/>
          <a:p>
            <a:r>
              <a:rPr lang="en-US" sz="3200" dirty="0" smtClean="0"/>
              <a:t>Product/Service Demand </a:t>
            </a:r>
            <a:r>
              <a:rPr lang="en-US" sz="2000" b="0" dirty="0" smtClean="0"/>
              <a:t>(1 of 10)</a:t>
            </a:r>
            <a:endParaRPr lang="en-US" sz="2000" b="0" dirty="0"/>
          </a:p>
        </p:txBody>
      </p:sp>
      <p:sp>
        <p:nvSpPr>
          <p:cNvPr id="7" name="Content Placeholder 6"/>
          <p:cNvSpPr>
            <a:spLocks noGrp="1"/>
          </p:cNvSpPr>
          <p:nvPr>
            <p:ph idx="1"/>
          </p:nvPr>
        </p:nvSpPr>
        <p:spPr>
          <a:xfrm>
            <a:off x="457200" y="1600201"/>
            <a:ext cx="8229600" cy="3352800"/>
          </a:xfrm>
        </p:spPr>
        <p:txBody>
          <a:bodyPr/>
          <a:lstStyle/>
          <a:p>
            <a:pPr marL="256032" lvl="1" indent="-256032" algn="just">
              <a:spcBef>
                <a:spcPts val="1500"/>
              </a:spcBef>
              <a:buFont typeface="Arial" panose="020B0604020202020204" pitchFamily="34" charset="0"/>
              <a:buChar char="•"/>
            </a:pPr>
            <a:r>
              <a:rPr lang="en-US" sz="2400" dirty="0" smtClean="0"/>
              <a:t>There are three steps to assessing product/service demand.</a:t>
            </a:r>
          </a:p>
          <a:p>
            <a:pPr marL="256032" lvl="1" indent="-256032">
              <a:spcBef>
                <a:spcPts val="1500"/>
              </a:spcBef>
              <a:buFont typeface="Arial" panose="020B0604020202020204" pitchFamily="34" charset="0"/>
              <a:buChar char="•"/>
            </a:pPr>
            <a:r>
              <a:rPr lang="en-US" sz="2400" b="1" dirty="0" smtClean="0"/>
              <a:t>Step 1: </a:t>
            </a:r>
            <a:r>
              <a:rPr lang="en-US" sz="2400" dirty="0" smtClean="0"/>
              <a:t>Talking Face-to-Face with Potential Customers</a:t>
            </a:r>
          </a:p>
          <a:p>
            <a:pPr marL="256032" lvl="1" indent="-256032">
              <a:spcBef>
                <a:spcPts val="1500"/>
              </a:spcBef>
              <a:buFont typeface="Arial" panose="020B0604020202020204" pitchFamily="34" charset="0"/>
              <a:buChar char="•"/>
            </a:pPr>
            <a:r>
              <a:rPr lang="en-US" sz="2400" b="1" dirty="0" smtClean="0"/>
              <a:t>Step 2: </a:t>
            </a:r>
            <a:r>
              <a:rPr lang="en-US" sz="2400" dirty="0" smtClean="0"/>
              <a:t>Using Online Tools</a:t>
            </a:r>
          </a:p>
          <a:p>
            <a:pPr marL="256032" lvl="1" indent="-256032">
              <a:spcBef>
                <a:spcPts val="1500"/>
              </a:spcBef>
              <a:buFont typeface="Arial" panose="020B0604020202020204" pitchFamily="34" charset="0"/>
              <a:buChar char="•"/>
            </a:pPr>
            <a:r>
              <a:rPr lang="en-US" sz="2400" b="1" dirty="0"/>
              <a:t>Step </a:t>
            </a:r>
            <a:r>
              <a:rPr lang="en-US" sz="2400" b="1" dirty="0" smtClean="0"/>
              <a:t>3: </a:t>
            </a:r>
            <a:r>
              <a:rPr lang="en-US" sz="2400" dirty="0" smtClean="0"/>
              <a:t>Library, Internet and Gumshoe Research </a:t>
            </a:r>
          </a:p>
          <a:p>
            <a:pPr marL="0" lvl="1" indent="0">
              <a:spcBef>
                <a:spcPts val="1500"/>
              </a:spcBef>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775228"/>
          </a:xfrm>
        </p:spPr>
        <p:txBody>
          <a:bodyPr/>
          <a:lstStyle/>
          <a:p>
            <a:r>
              <a:rPr lang="en-US" sz="3200" dirty="0" smtClean="0"/>
              <a:t>Product/Service Demand </a:t>
            </a:r>
            <a:r>
              <a:rPr lang="en-US" sz="2000" b="0" dirty="0" smtClean="0"/>
              <a:t>(2 of 10)</a:t>
            </a:r>
            <a:endParaRPr lang="en-US" sz="2000" b="0" dirty="0"/>
          </a:p>
        </p:txBody>
      </p:sp>
      <p:sp>
        <p:nvSpPr>
          <p:cNvPr id="7" name="Content Placeholder 6"/>
          <p:cNvSpPr>
            <a:spLocks noGrp="1"/>
          </p:cNvSpPr>
          <p:nvPr>
            <p:ph idx="1"/>
          </p:nvPr>
        </p:nvSpPr>
        <p:spPr>
          <a:xfrm>
            <a:off x="381000" y="1371600"/>
            <a:ext cx="8305800" cy="4724400"/>
          </a:xfrm>
        </p:spPr>
        <p:txBody>
          <a:bodyPr/>
          <a:lstStyle/>
          <a:p>
            <a:pPr marL="256032" indent="-256032">
              <a:buSzPct val="100000"/>
            </a:pPr>
            <a:r>
              <a:rPr lang="en-US" sz="2400" b="1" dirty="0" smtClean="0"/>
              <a:t>Step 1: Talking Face-to-Face with Potential Customers</a:t>
            </a:r>
          </a:p>
          <a:p>
            <a:pPr marL="740664" lvl="1" algn="just"/>
            <a:r>
              <a:rPr lang="en-US" sz="2400" dirty="0" smtClean="0"/>
              <a:t>The only way to know if your product or service is what people want is by talking to them.</a:t>
            </a:r>
          </a:p>
          <a:p>
            <a:pPr marL="740664" lvl="1" algn="just"/>
            <a:r>
              <a:rPr lang="en-US" sz="2400" dirty="0" smtClean="0"/>
              <a:t>The idea is to gauge customer reaction to the general concept of what you want to sell, and then tweak, revise, and improve on the idea based on the feedback.</a:t>
            </a:r>
          </a:p>
          <a:p>
            <a:pPr marL="740664" lvl="1" algn="just"/>
            <a:r>
              <a:rPr lang="en-US" sz="2400" dirty="0" smtClean="0"/>
              <a:t>In some cases, talking with potential customers will cause an entrepreneur to abandon an idea.</a:t>
            </a:r>
          </a:p>
          <a:p>
            <a:pPr lvl="2" algn="just"/>
            <a:r>
              <a:rPr lang="en-US" sz="2000" dirty="0" smtClean="0"/>
              <a:t>Entrepreneurs are often surprised to find that a product idea they think solves a problem gets lukewarm reception when they talk to actual customers.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775228"/>
          </a:xfrm>
        </p:spPr>
        <p:txBody>
          <a:bodyPr/>
          <a:lstStyle/>
          <a:p>
            <a:r>
              <a:rPr lang="en-US" sz="3200" dirty="0" smtClean="0"/>
              <a:t>Product/Service Demand </a:t>
            </a:r>
            <a:r>
              <a:rPr lang="en-US" sz="2000" b="0" dirty="0" smtClean="0"/>
              <a:t>(3 of 10)</a:t>
            </a:r>
            <a:endParaRPr lang="en-US" sz="2000" b="0" dirty="0"/>
          </a:p>
        </p:txBody>
      </p:sp>
      <p:sp>
        <p:nvSpPr>
          <p:cNvPr id="7" name="Content Placeholder 6"/>
          <p:cNvSpPr>
            <a:spLocks noGrp="1"/>
          </p:cNvSpPr>
          <p:nvPr>
            <p:ph idx="1"/>
          </p:nvPr>
        </p:nvSpPr>
        <p:spPr>
          <a:xfrm>
            <a:off x="381000" y="1447800"/>
            <a:ext cx="8382000" cy="4724400"/>
          </a:xfrm>
        </p:spPr>
        <p:txBody>
          <a:bodyPr/>
          <a:lstStyle/>
          <a:p>
            <a:pPr marL="256032" indent="-256032">
              <a:buSzPct val="100000"/>
            </a:pPr>
            <a:r>
              <a:rPr lang="en-US" sz="2300" b="1" dirty="0" smtClean="0"/>
              <a:t>Step 2: Utilizing Online Tools</a:t>
            </a:r>
          </a:p>
          <a:p>
            <a:pPr marL="740664" lvl="1" algn="just"/>
            <a:r>
              <a:rPr lang="en-US" sz="2300" dirty="0" smtClean="0"/>
              <a:t>The second way to assess demand is to utilize online tools to gauge reaction from potential customers.</a:t>
            </a:r>
          </a:p>
          <a:p>
            <a:pPr marL="740664" lvl="1"/>
            <a:r>
              <a:rPr lang="en-US" sz="2300" dirty="0" smtClean="0"/>
              <a:t>Online tools include the following:</a:t>
            </a:r>
          </a:p>
          <a:p>
            <a:pPr marL="1140714" lvl="2"/>
            <a:r>
              <a:rPr lang="en-US" sz="2300" dirty="0" smtClean="0"/>
              <a:t>Administrating surveys</a:t>
            </a:r>
          </a:p>
          <a:p>
            <a:pPr marL="1140714" lvl="2"/>
            <a:r>
              <a:rPr lang="en-US" sz="2300" dirty="0" smtClean="0"/>
              <a:t>Querying Q&amp;A sites</a:t>
            </a:r>
          </a:p>
          <a:p>
            <a:pPr marL="1140714" lvl="2"/>
            <a:r>
              <a:rPr lang="en-US" sz="2300" dirty="0" smtClean="0"/>
              <a:t>Utilizing Google Trends</a:t>
            </a:r>
          </a:p>
          <a:p>
            <a:pPr marL="1140714" lvl="2"/>
            <a:r>
              <a:rPr lang="en-US" sz="2300" dirty="0" smtClean="0"/>
              <a:t>Purchasing Google AdWords to direct users to landing pages to see how many people request additional information.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775228"/>
          </a:xfrm>
        </p:spPr>
        <p:txBody>
          <a:bodyPr/>
          <a:lstStyle/>
          <a:p>
            <a:r>
              <a:rPr lang="en-US" sz="3200" dirty="0" smtClean="0"/>
              <a:t>Product/Service Demand </a:t>
            </a:r>
            <a:r>
              <a:rPr lang="en-US" sz="2000" b="0" dirty="0" smtClean="0"/>
              <a:t>(4 of 10)</a:t>
            </a:r>
            <a:endParaRPr lang="en-US" sz="2000" b="0" dirty="0"/>
          </a:p>
        </p:txBody>
      </p:sp>
      <p:sp>
        <p:nvSpPr>
          <p:cNvPr id="7" name="Content Placeholder 6"/>
          <p:cNvSpPr>
            <a:spLocks noGrp="1"/>
          </p:cNvSpPr>
          <p:nvPr>
            <p:ph idx="1"/>
          </p:nvPr>
        </p:nvSpPr>
        <p:spPr>
          <a:xfrm>
            <a:off x="381000" y="1295400"/>
            <a:ext cx="8229600" cy="4724400"/>
          </a:xfrm>
        </p:spPr>
        <p:txBody>
          <a:bodyPr/>
          <a:lstStyle/>
          <a:p>
            <a:pPr marL="256032" indent="-256032">
              <a:buSzPct val="100000"/>
            </a:pPr>
            <a:r>
              <a:rPr lang="en-US" sz="2300" b="1" dirty="0" smtClean="0"/>
              <a:t>Surveys and Q&amp;A Sites  </a:t>
            </a:r>
          </a:p>
          <a:p>
            <a:pPr lvl="1" indent="-256032" algn="just">
              <a:buSzPct val="100000"/>
            </a:pPr>
            <a:r>
              <a:rPr lang="en-US" sz="2300" dirty="0" smtClean="0"/>
              <a:t>Surveys can be generated and easily administered via web sites like Survey Monkey.</a:t>
            </a:r>
          </a:p>
          <a:p>
            <a:pPr lvl="2" indent="-256032" algn="just">
              <a:buSzPct val="100000"/>
            </a:pPr>
            <a:r>
              <a:rPr lang="en-US" sz="2000" dirty="0" smtClean="0"/>
              <a:t>Surveys are most effective in validating what you’ve learned from face-to-face interviews rather than collecting initial data.  </a:t>
            </a:r>
          </a:p>
          <a:p>
            <a:pPr marL="740664" lvl="1" algn="just"/>
            <a:r>
              <a:rPr lang="en-US" sz="2300" dirty="0" smtClean="0"/>
              <a:t>Q&amp;A Sites, such as Quora and Bright Journey, can be helpful in assessing product demand.</a:t>
            </a:r>
          </a:p>
          <a:p>
            <a:pPr marL="1140714" lvl="2" algn="just"/>
            <a:r>
              <a:rPr lang="en-US" sz="2000" dirty="0" smtClean="0"/>
              <a:t>You might pose a question on a Q&amp;A site such as “Does Chicago need better food delivery services?” The responses may provide insight about demand for food delivery services in Chicago. </a:t>
            </a:r>
          </a:p>
        </p:txBody>
      </p:sp>
    </p:spTree>
    <p:extLst>
      <p:ext uri="{BB962C8B-B14F-4D97-AF65-F5344CB8AC3E}">
        <p14:creationId xmlns:p14="http://schemas.microsoft.com/office/powerpoint/2010/main" val="873671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927628"/>
          </a:xfrm>
        </p:spPr>
        <p:txBody>
          <a:bodyPr/>
          <a:lstStyle/>
          <a:p>
            <a:r>
              <a:rPr lang="en-US" sz="3200" dirty="0" smtClean="0"/>
              <a:t>Product/Service Demand </a:t>
            </a:r>
            <a:r>
              <a:rPr lang="en-US" sz="2000" b="0" dirty="0" smtClean="0"/>
              <a:t>(5 of 10)</a:t>
            </a:r>
            <a:endParaRPr lang="en-US" sz="2000" b="0" dirty="0"/>
          </a:p>
        </p:txBody>
      </p:sp>
      <p:sp>
        <p:nvSpPr>
          <p:cNvPr id="7" name="Content Placeholder 6"/>
          <p:cNvSpPr>
            <a:spLocks noGrp="1"/>
          </p:cNvSpPr>
          <p:nvPr>
            <p:ph idx="1"/>
          </p:nvPr>
        </p:nvSpPr>
        <p:spPr>
          <a:xfrm>
            <a:off x="457200" y="1600200"/>
            <a:ext cx="8077200" cy="4724400"/>
          </a:xfrm>
        </p:spPr>
        <p:txBody>
          <a:bodyPr/>
          <a:lstStyle/>
          <a:p>
            <a:pPr marL="256032" indent="-256032">
              <a:buSzPct val="100000"/>
            </a:pPr>
            <a:r>
              <a:rPr lang="en-US" sz="2300" b="1" dirty="0" smtClean="0"/>
              <a:t>Google Trends  </a:t>
            </a:r>
          </a:p>
          <a:p>
            <a:pPr lvl="1" indent="-256032" algn="just">
              <a:buSzPct val="100000"/>
            </a:pPr>
            <a:r>
              <a:rPr lang="en-US" sz="2300" dirty="0" smtClean="0"/>
              <a:t>Allows you to enter a search term (such as skiing or running) to see if the term is trending upwards or downwards in Google search queries.</a:t>
            </a:r>
          </a:p>
          <a:p>
            <a:pPr lvl="1" indent="-256032" algn="just">
              <a:buSzPct val="100000"/>
            </a:pPr>
            <a:r>
              <a:rPr lang="en-US" sz="2300" dirty="0" smtClean="0"/>
              <a:t>An upward trajectory may indicate strong consumer interest, while a downward trajectory may indicate that consumer interest is waning.    </a:t>
            </a:r>
          </a:p>
        </p:txBody>
      </p:sp>
    </p:spTree>
    <p:extLst>
      <p:ext uri="{BB962C8B-B14F-4D97-AF65-F5344CB8AC3E}">
        <p14:creationId xmlns:p14="http://schemas.microsoft.com/office/powerpoint/2010/main" val="92946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927628"/>
          </a:xfrm>
        </p:spPr>
        <p:txBody>
          <a:bodyPr/>
          <a:lstStyle/>
          <a:p>
            <a:r>
              <a:rPr lang="en-US" sz="3200" dirty="0" smtClean="0"/>
              <a:t>Product/Service Demand </a:t>
            </a:r>
            <a:r>
              <a:rPr lang="en-US" sz="2000" b="0" dirty="0" smtClean="0"/>
              <a:t>(6 of 10)</a:t>
            </a:r>
            <a:endParaRPr lang="en-US" sz="2000" b="0" dirty="0"/>
          </a:p>
        </p:txBody>
      </p:sp>
      <p:sp>
        <p:nvSpPr>
          <p:cNvPr id="7" name="Content Placeholder 6"/>
          <p:cNvSpPr>
            <a:spLocks noGrp="1"/>
          </p:cNvSpPr>
          <p:nvPr>
            <p:ph idx="1"/>
          </p:nvPr>
        </p:nvSpPr>
        <p:spPr>
          <a:xfrm>
            <a:off x="457200" y="1600200"/>
            <a:ext cx="8305800" cy="4724400"/>
          </a:xfrm>
        </p:spPr>
        <p:txBody>
          <a:bodyPr/>
          <a:lstStyle/>
          <a:p>
            <a:pPr marL="256032" indent="-256032">
              <a:buSzPct val="100000"/>
            </a:pPr>
            <a:r>
              <a:rPr lang="en-US" sz="2300" b="1" dirty="0" smtClean="0"/>
              <a:t>Google AdWords Coupled With Landing Pages  </a:t>
            </a:r>
          </a:p>
          <a:p>
            <a:pPr marL="740664" lvl="1" algn="just"/>
            <a:r>
              <a:rPr lang="en-US" sz="2300" dirty="0" smtClean="0"/>
              <a:t>Some entrepreneurs buy text ads on search engines that show up when a user is searching for a product that is close to their idea.</a:t>
            </a:r>
          </a:p>
          <a:p>
            <a:pPr marL="740664" lvl="1" algn="just"/>
            <a:r>
              <a:rPr lang="en-US" sz="2300" dirty="0" smtClean="0"/>
              <a:t>If the searcher clicks on the text ad, they are taken to a landing page that describes the idea. </a:t>
            </a:r>
          </a:p>
          <a:p>
            <a:pPr marL="740664" lvl="1" algn="just"/>
            <a:r>
              <a:rPr lang="en-US" sz="2300" dirty="0" smtClean="0"/>
              <a:t>There may be a link on the landing page that says “For future updates please enter your e-mail address.” Demand for the idea can be assessed by how many people click on the text ad and enter their e-mail address.  </a:t>
            </a:r>
          </a:p>
        </p:txBody>
      </p:sp>
    </p:spTree>
    <p:extLst>
      <p:ext uri="{BB962C8B-B14F-4D97-AF65-F5344CB8AC3E}">
        <p14:creationId xmlns:p14="http://schemas.microsoft.com/office/powerpoint/2010/main" val="22577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Product/Service Demand </a:t>
            </a:r>
            <a:r>
              <a:rPr lang="en-US" sz="2000" b="0" dirty="0" smtClean="0"/>
              <a:t>(7 of 10)</a:t>
            </a:r>
            <a:endParaRPr lang="en-US" sz="2000" b="0" dirty="0"/>
          </a:p>
        </p:txBody>
      </p:sp>
      <p:sp>
        <p:nvSpPr>
          <p:cNvPr id="7" name="Content Placeholder 6"/>
          <p:cNvSpPr>
            <a:spLocks noGrp="1"/>
          </p:cNvSpPr>
          <p:nvPr>
            <p:ph idx="1"/>
          </p:nvPr>
        </p:nvSpPr>
        <p:spPr>
          <a:xfrm>
            <a:off x="457200" y="1600200"/>
            <a:ext cx="8382000" cy="4724400"/>
          </a:xfrm>
        </p:spPr>
        <p:txBody>
          <a:bodyPr/>
          <a:lstStyle/>
          <a:p>
            <a:pPr marL="256032" indent="-256032">
              <a:buSzPct val="100000"/>
            </a:pPr>
            <a:r>
              <a:rPr lang="en-US" sz="2300" b="1" dirty="0" smtClean="0"/>
              <a:t>Step 3: Library, Internet and Gumshoe Research </a:t>
            </a:r>
          </a:p>
          <a:p>
            <a:pPr lvl="1" indent="-256032" algn="just">
              <a:buSzPct val="100000"/>
            </a:pPr>
            <a:r>
              <a:rPr lang="en-US" sz="2300" dirty="0" smtClean="0"/>
              <a:t>The third way to assess the demand for a product or service idea is to conduct library, Internet, and gumshoe research.</a:t>
            </a:r>
            <a:endParaRPr lang="en-US" sz="2300" dirty="0"/>
          </a:p>
        </p:txBody>
      </p:sp>
    </p:spTree>
    <p:extLst>
      <p:ext uri="{BB962C8B-B14F-4D97-AF65-F5344CB8AC3E}">
        <p14:creationId xmlns:p14="http://schemas.microsoft.com/office/powerpoint/2010/main" val="2158566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699028"/>
          </a:xfrm>
        </p:spPr>
        <p:txBody>
          <a:bodyPr/>
          <a:lstStyle/>
          <a:p>
            <a:r>
              <a:rPr lang="en-US" sz="3200" dirty="0" smtClean="0"/>
              <a:t>Product/Service Demand </a:t>
            </a:r>
            <a:r>
              <a:rPr lang="en-US" sz="2000" b="0" dirty="0" smtClean="0"/>
              <a:t>(8 of 10)</a:t>
            </a:r>
            <a:endParaRPr lang="en-US" sz="2000" b="0" dirty="0"/>
          </a:p>
        </p:txBody>
      </p:sp>
      <p:sp>
        <p:nvSpPr>
          <p:cNvPr id="7" name="Content Placeholder 6"/>
          <p:cNvSpPr>
            <a:spLocks noGrp="1"/>
          </p:cNvSpPr>
          <p:nvPr>
            <p:ph idx="1"/>
          </p:nvPr>
        </p:nvSpPr>
        <p:spPr>
          <a:xfrm>
            <a:off x="457200" y="1219200"/>
            <a:ext cx="8153400" cy="4724400"/>
          </a:xfrm>
        </p:spPr>
        <p:txBody>
          <a:bodyPr/>
          <a:lstStyle/>
          <a:p>
            <a:pPr marL="256032" indent="-256032">
              <a:buSzPct val="100000"/>
            </a:pPr>
            <a:r>
              <a:rPr lang="en-US" sz="2300" b="1" dirty="0" smtClean="0"/>
              <a:t>Library Research </a:t>
            </a:r>
          </a:p>
          <a:p>
            <a:pPr lvl="1" indent="-256032" algn="just">
              <a:buSzPct val="100000"/>
            </a:pPr>
            <a:r>
              <a:rPr lang="en-US" sz="2300" dirty="0" smtClean="0"/>
              <a:t>Library research provides access to archival data, which can provide useful information.</a:t>
            </a:r>
          </a:p>
          <a:p>
            <a:pPr lvl="1" indent="-256032" algn="just">
              <a:buSzPct val="100000"/>
            </a:pPr>
            <a:r>
              <a:rPr lang="en-US" sz="2300" dirty="0" smtClean="0"/>
              <a:t>For example, if one were thinking about starting a company to sell educational toys, archival research may answer question such as:</a:t>
            </a:r>
          </a:p>
          <a:p>
            <a:pPr lvl="2" indent="-256032" algn="just">
              <a:buSzPct val="100000"/>
            </a:pPr>
            <a:r>
              <a:rPr lang="en-US" sz="2000" dirty="0" smtClean="0"/>
              <a:t>What is the trajectory of the toy industry?</a:t>
            </a:r>
          </a:p>
          <a:p>
            <a:pPr lvl="2" indent="-256032" algn="just">
              <a:buSzPct val="100000"/>
            </a:pPr>
            <a:r>
              <a:rPr lang="en-US" sz="2000" dirty="0" smtClean="0"/>
              <a:t>What do industry experts say are the most important factors that parents consider when buying toys?</a:t>
            </a:r>
          </a:p>
          <a:p>
            <a:pPr lvl="2" indent="-256032" algn="just">
              <a:buSzPct val="100000"/>
            </a:pPr>
            <a:r>
              <a:rPr lang="en-US" sz="2000" dirty="0" smtClean="0"/>
              <a:t>Is there a trade association for the makers of educational toys that can provide additional information?   </a:t>
            </a:r>
            <a:endParaRPr lang="en-US" sz="2000" dirty="0"/>
          </a:p>
        </p:txBody>
      </p:sp>
    </p:spTree>
    <p:extLst>
      <p:ext uri="{BB962C8B-B14F-4D97-AF65-F5344CB8AC3E}">
        <p14:creationId xmlns:p14="http://schemas.microsoft.com/office/powerpoint/2010/main" val="2882205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 y="0"/>
            <a:ext cx="8229600" cy="838200"/>
          </a:xfrm>
        </p:spPr>
        <p:txBody>
          <a:bodyPr/>
          <a:lstStyle/>
          <a:p>
            <a:r>
              <a:rPr lang="en-US" sz="3200" dirty="0" smtClean="0"/>
              <a:t>Learning Objectives</a:t>
            </a:r>
            <a:endParaRPr lang="en-US" sz="2000" b="0" dirty="0"/>
          </a:p>
        </p:txBody>
      </p:sp>
      <p:sp>
        <p:nvSpPr>
          <p:cNvPr id="7" name="Content Placeholder 6"/>
          <p:cNvSpPr>
            <a:spLocks noGrp="1"/>
          </p:cNvSpPr>
          <p:nvPr>
            <p:ph idx="1"/>
          </p:nvPr>
        </p:nvSpPr>
        <p:spPr>
          <a:xfrm>
            <a:off x="304800" y="1219200"/>
            <a:ext cx="8458200" cy="4876800"/>
          </a:xfrm>
        </p:spPr>
        <p:txBody>
          <a:bodyPr/>
          <a:lstStyle/>
          <a:p>
            <a:pPr marL="511175" indent="-511175" algn="just">
              <a:buSzPct val="100000"/>
              <a:buNone/>
            </a:pPr>
            <a:r>
              <a:rPr lang="en-US" sz="1900" b="1" dirty="0" smtClean="0">
                <a:solidFill>
                  <a:srgbClr val="007FA3"/>
                </a:solidFill>
              </a:rPr>
              <a:t>3.1</a:t>
            </a:r>
            <a:r>
              <a:rPr lang="en-US" sz="1900" dirty="0" smtClean="0"/>
              <a:t> Explain what a feasibility analysis is and why it</a:t>
            </a:r>
            <a:r>
              <a:rPr lang="en-US" altLang="en-US" sz="1900" dirty="0" smtClean="0"/>
              <a:t>’</a:t>
            </a:r>
            <a:r>
              <a:rPr lang="en-US" sz="1900" dirty="0" smtClean="0"/>
              <a:t>s important.</a:t>
            </a:r>
          </a:p>
          <a:p>
            <a:pPr marL="511175" indent="-511175" algn="just">
              <a:buSzPct val="100000"/>
              <a:buNone/>
            </a:pPr>
            <a:r>
              <a:rPr lang="en-US" sz="1900" b="1" dirty="0" smtClean="0">
                <a:solidFill>
                  <a:srgbClr val="007FA3"/>
                </a:solidFill>
              </a:rPr>
              <a:t>3.2</a:t>
            </a:r>
            <a:r>
              <a:rPr lang="en-US" sz="1900" dirty="0" smtClean="0"/>
              <a:t> Describe a product/service feasibility analysis, explain its purpose, and discuss the two primary issues that a proposed business should consider in this area.</a:t>
            </a:r>
          </a:p>
          <a:p>
            <a:pPr marL="511175" indent="-511175" algn="just">
              <a:buSzPct val="100000"/>
              <a:buNone/>
            </a:pPr>
            <a:r>
              <a:rPr lang="en-US" sz="1900" b="1" dirty="0" smtClean="0">
                <a:solidFill>
                  <a:srgbClr val="007FA3"/>
                </a:solidFill>
              </a:rPr>
              <a:t>3.3</a:t>
            </a:r>
            <a:r>
              <a:rPr lang="en-US" sz="1900" dirty="0" smtClean="0"/>
              <a:t> Describe an industry/market feasibility analysis, explain its purpose, and discuss the two primary issues to consider when completing this analysis.</a:t>
            </a:r>
          </a:p>
          <a:p>
            <a:pPr marL="511175" indent="-511175" algn="just">
              <a:buSzPct val="100000"/>
              <a:buNone/>
              <a:defRPr/>
            </a:pPr>
            <a:r>
              <a:rPr lang="en-US" altLang="en-US" sz="1900" b="1" dirty="0">
                <a:solidFill>
                  <a:srgbClr val="007FA3"/>
                </a:solidFill>
              </a:rPr>
              <a:t>3.4</a:t>
            </a:r>
            <a:r>
              <a:rPr lang="en-US" altLang="en-US" sz="1900" dirty="0"/>
              <a:t> Explain what an organizational feasibility analysis is and its purpose and discuss the two primary issues to consider when completing this analysis.</a:t>
            </a:r>
          </a:p>
          <a:p>
            <a:pPr marL="511175" indent="-511175" algn="just">
              <a:buSzPct val="100000"/>
              <a:buNone/>
              <a:defRPr/>
            </a:pPr>
            <a:r>
              <a:rPr lang="en-US" altLang="en-US" sz="1900" b="1" dirty="0">
                <a:solidFill>
                  <a:srgbClr val="007FA3"/>
                </a:solidFill>
              </a:rPr>
              <a:t>3.5</a:t>
            </a:r>
            <a:r>
              <a:rPr lang="en-US" altLang="en-US" sz="1900" dirty="0"/>
              <a:t> Describe what a financial feasibility analysis is, explain its importance, and discuss the most critical issues to consider when completing this analysis.</a:t>
            </a:r>
          </a:p>
          <a:p>
            <a:pPr marL="511175" indent="-511175" algn="just">
              <a:buSzPct val="100000"/>
              <a:buNone/>
              <a:defRPr/>
            </a:pPr>
            <a:r>
              <a:rPr lang="en-US" altLang="en-US" sz="1900" b="1" dirty="0">
                <a:solidFill>
                  <a:srgbClr val="007FA3"/>
                </a:solidFill>
              </a:rPr>
              <a:t>3.6</a:t>
            </a:r>
            <a:r>
              <a:rPr lang="en-US" altLang="en-US" sz="1900" dirty="0"/>
              <a:t> Describe a feasibility analysis template and explain when it is important for entrepreneurs to use this template.</a:t>
            </a:r>
            <a:endParaRPr lang="en-US" sz="1900" dirty="0"/>
          </a:p>
          <a:p>
            <a:pPr marL="511175" indent="-511175" algn="just">
              <a:buSzPct val="100000"/>
              <a:buNone/>
            </a:pPr>
            <a:endParaRPr lang="en-US" sz="19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927628"/>
          </a:xfrm>
        </p:spPr>
        <p:txBody>
          <a:bodyPr/>
          <a:lstStyle/>
          <a:p>
            <a:r>
              <a:rPr lang="en-US" sz="3200" dirty="0" smtClean="0"/>
              <a:t>Product/Service Demand </a:t>
            </a:r>
            <a:r>
              <a:rPr lang="en-US" sz="2000" b="0" dirty="0" smtClean="0"/>
              <a:t>(9 of 10)</a:t>
            </a:r>
            <a:endParaRPr lang="en-US" sz="2000" b="0" dirty="0"/>
          </a:p>
        </p:txBody>
      </p:sp>
      <p:sp>
        <p:nvSpPr>
          <p:cNvPr id="7" name="Content Placeholder 6"/>
          <p:cNvSpPr>
            <a:spLocks noGrp="1"/>
          </p:cNvSpPr>
          <p:nvPr>
            <p:ph idx="1"/>
          </p:nvPr>
        </p:nvSpPr>
        <p:spPr>
          <a:xfrm>
            <a:off x="457200" y="1600200"/>
            <a:ext cx="8305800" cy="4724400"/>
          </a:xfrm>
        </p:spPr>
        <p:txBody>
          <a:bodyPr/>
          <a:lstStyle/>
          <a:p>
            <a:pPr marL="256032" indent="-256032">
              <a:buSzPct val="100000"/>
            </a:pPr>
            <a:r>
              <a:rPr lang="en-US" sz="2300" b="1" dirty="0" smtClean="0"/>
              <a:t>Internet Research </a:t>
            </a:r>
          </a:p>
          <a:p>
            <a:pPr lvl="1" indent="-256032" algn="just">
              <a:buSzPct val="100000"/>
            </a:pPr>
            <a:r>
              <a:rPr lang="en-US" sz="2300" dirty="0" smtClean="0"/>
              <a:t>The Internet Resource Table in Appendix 3.3 provides specific recommendations of online resources to utilize.</a:t>
            </a:r>
          </a:p>
          <a:p>
            <a:pPr lvl="2" indent="-256032" algn="just">
              <a:buSzPct val="100000"/>
            </a:pPr>
            <a:r>
              <a:rPr lang="en-US" sz="2000" dirty="0" smtClean="0"/>
              <a:t>For example, IBISWorld, which is available for free through most university libraries, provides current industry reports on hundreds of industries.      </a:t>
            </a:r>
          </a:p>
          <a:p>
            <a:pPr lvl="1" indent="-256032" algn="just">
              <a:buSzPct val="100000"/>
            </a:pPr>
            <a:r>
              <a:rPr lang="en-US" sz="2300" dirty="0" smtClean="0"/>
              <a:t>More general Internet research is also helpful.</a:t>
            </a:r>
          </a:p>
          <a:p>
            <a:pPr lvl="2" indent="-256032" algn="just">
              <a:buSzPct val="100000"/>
            </a:pPr>
            <a:r>
              <a:rPr lang="en-US" sz="2000" dirty="0" smtClean="0"/>
              <a:t>Simply typing a query into Google such as “market demand for educational toys” will often produce helpful articles and industry reports. </a:t>
            </a:r>
            <a:endParaRPr lang="en-US" sz="2000" dirty="0"/>
          </a:p>
        </p:txBody>
      </p:sp>
    </p:spTree>
    <p:extLst>
      <p:ext uri="{BB962C8B-B14F-4D97-AF65-F5344CB8AC3E}">
        <p14:creationId xmlns:p14="http://schemas.microsoft.com/office/powerpoint/2010/main" val="212950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152400"/>
            <a:ext cx="8229600" cy="927628"/>
          </a:xfrm>
        </p:spPr>
        <p:txBody>
          <a:bodyPr/>
          <a:lstStyle/>
          <a:p>
            <a:r>
              <a:rPr lang="en-US" sz="3200" dirty="0" smtClean="0"/>
              <a:t>Product/Service Demand </a:t>
            </a:r>
            <a:r>
              <a:rPr lang="en-US" sz="2000" b="0" dirty="0" smtClean="0"/>
              <a:t>(10 of 10)</a:t>
            </a:r>
            <a:endParaRPr lang="en-US" sz="2000" b="0" dirty="0"/>
          </a:p>
        </p:txBody>
      </p:sp>
      <p:sp>
        <p:nvSpPr>
          <p:cNvPr id="7" name="Content Placeholder 6"/>
          <p:cNvSpPr>
            <a:spLocks noGrp="1"/>
          </p:cNvSpPr>
          <p:nvPr>
            <p:ph idx="1"/>
          </p:nvPr>
        </p:nvSpPr>
        <p:spPr>
          <a:xfrm>
            <a:off x="457200" y="1447800"/>
            <a:ext cx="8153400" cy="4724400"/>
          </a:xfrm>
        </p:spPr>
        <p:txBody>
          <a:bodyPr/>
          <a:lstStyle/>
          <a:p>
            <a:pPr marL="256032" indent="-256032">
              <a:buSzPct val="100000"/>
            </a:pPr>
            <a:r>
              <a:rPr lang="en-US" sz="2300" b="1" dirty="0" smtClean="0"/>
              <a:t>Gumshoe Research </a:t>
            </a:r>
          </a:p>
          <a:p>
            <a:pPr lvl="1" indent="-256032" algn="just">
              <a:buSzPct val="100000"/>
            </a:pPr>
            <a:r>
              <a:rPr lang="en-US" sz="2400" dirty="0" smtClean="0"/>
              <a:t>Simple gumshoe research is also important for gaining a sense of the likely demand for a product or service idea.</a:t>
            </a:r>
          </a:p>
          <a:p>
            <a:pPr lvl="1" indent="-256032" algn="just">
              <a:buSzPct val="100000"/>
            </a:pPr>
            <a:r>
              <a:rPr lang="en-US" sz="2400" dirty="0" smtClean="0"/>
              <a:t>A gumshoe is a detective or an investigator that scrounges around for information or clues wherever they can be found.  </a:t>
            </a:r>
          </a:p>
          <a:p>
            <a:pPr lvl="1" indent="-256032" algn="just">
              <a:buSzPct val="100000"/>
            </a:pPr>
            <a:r>
              <a:rPr lang="en-US" sz="2400" dirty="0" smtClean="0"/>
              <a:t>Don’t be bashful. Ask people what they think about your product or service idea. If your idea is to sell educational toys, spend a week volunteering at a day care center and watch how children interact with toys. Take the owner of a toy store to lunch and discuss your ideas.   </a:t>
            </a:r>
            <a:endParaRPr lang="en-US" sz="2400" dirty="0"/>
          </a:p>
        </p:txBody>
      </p:sp>
    </p:spTree>
    <p:extLst>
      <p:ext uri="{BB962C8B-B14F-4D97-AF65-F5344CB8AC3E}">
        <p14:creationId xmlns:p14="http://schemas.microsoft.com/office/powerpoint/2010/main" val="3672776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927628"/>
          </a:xfrm>
        </p:spPr>
        <p:txBody>
          <a:bodyPr/>
          <a:lstStyle/>
          <a:p>
            <a:r>
              <a:rPr lang="en-US" sz="3000" dirty="0"/>
              <a:t>Industry/Target Market Feasibility </a:t>
            </a:r>
            <a:r>
              <a:rPr lang="en-US" sz="3000" dirty="0" smtClean="0"/>
              <a:t>Analysis </a:t>
            </a:r>
            <a:r>
              <a:rPr lang="en-US" sz="2000" b="0" dirty="0" smtClean="0"/>
              <a:t>(1 of 2)</a:t>
            </a:r>
            <a:endParaRPr lang="en-US" sz="2400" b="0" dirty="0"/>
          </a:p>
        </p:txBody>
      </p:sp>
      <p:sp>
        <p:nvSpPr>
          <p:cNvPr id="9" name="Content Placeholder 8"/>
          <p:cNvSpPr>
            <a:spLocks noGrp="1"/>
          </p:cNvSpPr>
          <p:nvPr>
            <p:ph idx="1"/>
          </p:nvPr>
        </p:nvSpPr>
        <p:spPr>
          <a:xfrm>
            <a:off x="457200" y="1600201"/>
            <a:ext cx="8153400" cy="3657600"/>
          </a:xfrm>
        </p:spPr>
        <p:txBody>
          <a:bodyPr/>
          <a:lstStyle/>
          <a:p>
            <a:pPr>
              <a:buNone/>
            </a:pPr>
            <a:r>
              <a:rPr lang="en-US" sz="2400" b="1" dirty="0" smtClean="0"/>
              <a:t>Purpose</a:t>
            </a:r>
          </a:p>
          <a:p>
            <a:pPr marL="256032" indent="-256032" algn="just">
              <a:buSzPct val="100000"/>
              <a:buFontTx/>
              <a:buChar char="•"/>
            </a:pPr>
            <a:r>
              <a:rPr lang="en-US" sz="2400" dirty="0" smtClean="0"/>
              <a:t>Is an assessment of the overall appeal of the industry and the target market for the proposed business.</a:t>
            </a:r>
          </a:p>
          <a:p>
            <a:pPr marL="256032" indent="-256032" algn="just">
              <a:buSzPct val="100000"/>
              <a:buFontTx/>
              <a:buChar char="•"/>
            </a:pPr>
            <a:r>
              <a:rPr lang="en-US" sz="2400" dirty="0" smtClean="0"/>
              <a:t>An industry is a group of firms producing a similar product or service.</a:t>
            </a:r>
          </a:p>
          <a:p>
            <a:pPr marL="256032" indent="-256032" algn="just">
              <a:buSzPct val="100000"/>
              <a:buFontTx/>
              <a:buChar char="•"/>
            </a:pPr>
            <a:r>
              <a:rPr lang="en-US" sz="2400" dirty="0" smtClean="0"/>
              <a:t>A firm</a:t>
            </a:r>
            <a:r>
              <a:rPr lang="en-US" altLang="en-US" sz="2400" dirty="0" smtClean="0"/>
              <a:t>’</a:t>
            </a:r>
            <a:r>
              <a:rPr lang="en-US" sz="2400" dirty="0" smtClean="0"/>
              <a:t>s target market is the limited portion of the industry it plans to go after.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927628"/>
          </a:xfrm>
        </p:spPr>
        <p:txBody>
          <a:bodyPr/>
          <a:lstStyle/>
          <a:p>
            <a:r>
              <a:rPr lang="en-US" sz="3000" dirty="0" smtClean="0"/>
              <a:t>Industry/Target Market Feasibility Analysis </a:t>
            </a:r>
            <a:r>
              <a:rPr lang="en-US" sz="2000" b="0" dirty="0" smtClean="0"/>
              <a:t>(2 of 2)</a:t>
            </a:r>
            <a:endParaRPr lang="en-US" sz="2400" b="0" dirty="0"/>
          </a:p>
        </p:txBody>
      </p:sp>
      <p:sp>
        <p:nvSpPr>
          <p:cNvPr id="11" name="Content Placeholder 10"/>
          <p:cNvSpPr>
            <a:spLocks noGrp="1"/>
          </p:cNvSpPr>
          <p:nvPr>
            <p:ph idx="1"/>
          </p:nvPr>
        </p:nvSpPr>
        <p:spPr>
          <a:xfrm>
            <a:off x="457200" y="1600201"/>
            <a:ext cx="8382000" cy="2895600"/>
          </a:xfrm>
        </p:spPr>
        <p:txBody>
          <a:bodyPr/>
          <a:lstStyle/>
          <a:p>
            <a:pPr marL="0" indent="0">
              <a:buSzPct val="100000"/>
              <a:buNone/>
            </a:pPr>
            <a:r>
              <a:rPr lang="en-US" sz="2400" b="1" dirty="0" smtClean="0"/>
              <a:t>Components of industry/target market feasibility analysis</a:t>
            </a:r>
          </a:p>
          <a:p>
            <a:pPr marL="256032" indent="-256032">
              <a:buSzPct val="100000"/>
            </a:pPr>
            <a:r>
              <a:rPr lang="en-US" sz="2400" dirty="0" smtClean="0"/>
              <a:t>Industry Attractiveness</a:t>
            </a:r>
          </a:p>
          <a:p>
            <a:pPr marL="256032" indent="-256032">
              <a:buSzPct val="100000"/>
            </a:pPr>
            <a:r>
              <a:rPr lang="en-US" sz="2400" dirty="0" smtClean="0"/>
              <a:t>Target Market Attractiveness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851428"/>
          </a:xfrm>
        </p:spPr>
        <p:txBody>
          <a:bodyPr/>
          <a:lstStyle/>
          <a:p>
            <a:r>
              <a:rPr lang="en-US" sz="3200" dirty="0" smtClean="0"/>
              <a:t>Industry Attractiveness </a:t>
            </a:r>
            <a:r>
              <a:rPr lang="en-US" sz="2000" b="0" dirty="0" smtClean="0"/>
              <a:t>(1 of 2)</a:t>
            </a:r>
            <a:endParaRPr lang="en-US" sz="2000" b="0" dirty="0"/>
          </a:p>
        </p:txBody>
      </p:sp>
      <p:sp>
        <p:nvSpPr>
          <p:cNvPr id="7" name="Content Placeholder 6"/>
          <p:cNvSpPr>
            <a:spLocks noGrp="1"/>
          </p:cNvSpPr>
          <p:nvPr>
            <p:ph idx="1"/>
          </p:nvPr>
        </p:nvSpPr>
        <p:spPr>
          <a:xfrm>
            <a:off x="457200" y="1600201"/>
            <a:ext cx="8229600" cy="3810000"/>
          </a:xfrm>
        </p:spPr>
        <p:txBody>
          <a:bodyPr/>
          <a:lstStyle/>
          <a:p>
            <a:pPr marL="256032" lvl="1" indent="-256032" algn="just">
              <a:spcBef>
                <a:spcPts val="1500"/>
              </a:spcBef>
              <a:buFont typeface="Arial" panose="020B0604020202020204" pitchFamily="34" charset="0"/>
              <a:buChar char="•"/>
            </a:pPr>
            <a:r>
              <a:rPr lang="en-US" sz="2400" dirty="0" smtClean="0"/>
              <a:t>Industries vary in terms of their overall attractiveness.</a:t>
            </a:r>
          </a:p>
          <a:p>
            <a:pPr marL="256032" lvl="1" indent="-256032" algn="just">
              <a:spcBef>
                <a:spcPts val="1500"/>
              </a:spcBef>
              <a:buFont typeface="Arial" panose="020B0604020202020204" pitchFamily="34" charset="0"/>
              <a:buChar char="•"/>
            </a:pPr>
            <a:r>
              <a:rPr lang="en-US" sz="2400" dirty="0" smtClean="0"/>
              <a:t>In general, the most attractive industries have the characteristics depicted on the next slide.</a:t>
            </a:r>
          </a:p>
          <a:p>
            <a:pPr marL="256032" lvl="1" indent="-256032" algn="just">
              <a:spcBef>
                <a:spcPts val="1500"/>
              </a:spcBef>
              <a:buFont typeface="Arial" panose="020B0604020202020204" pitchFamily="34" charset="0"/>
              <a:buChar char="•"/>
            </a:pPr>
            <a:r>
              <a:rPr lang="en-US" sz="2400" dirty="0" smtClean="0"/>
              <a:t>Particularly important—the degree to which environmental and business trends are moving in favor rather than against the industry.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851428"/>
          </a:xfrm>
        </p:spPr>
        <p:txBody>
          <a:bodyPr/>
          <a:lstStyle/>
          <a:p>
            <a:r>
              <a:rPr lang="en-US" sz="3200" dirty="0" smtClean="0"/>
              <a:t>Industry Attractiveness </a:t>
            </a:r>
            <a:r>
              <a:rPr lang="en-US" sz="2000" b="0" dirty="0" smtClean="0"/>
              <a:t>(2 of 2)</a:t>
            </a:r>
            <a:endParaRPr lang="en-US" sz="2000" b="0" dirty="0"/>
          </a:p>
        </p:txBody>
      </p:sp>
      <p:sp>
        <p:nvSpPr>
          <p:cNvPr id="11" name="Content Placeholder 10"/>
          <p:cNvSpPr>
            <a:spLocks noGrp="1"/>
          </p:cNvSpPr>
          <p:nvPr>
            <p:ph idx="1"/>
          </p:nvPr>
        </p:nvSpPr>
        <p:spPr>
          <a:xfrm>
            <a:off x="457200" y="1447800"/>
            <a:ext cx="8001000" cy="4724400"/>
          </a:xfrm>
        </p:spPr>
        <p:txBody>
          <a:bodyPr/>
          <a:lstStyle/>
          <a:p>
            <a:pPr marL="256032" indent="-256032">
              <a:spcBef>
                <a:spcPts val="1000"/>
              </a:spcBef>
              <a:buSzPct val="100000"/>
              <a:buNone/>
            </a:pPr>
            <a:r>
              <a:rPr lang="en-US" sz="2200" dirty="0" smtClean="0"/>
              <a:t>Characteristics of Attractive Industries</a:t>
            </a:r>
          </a:p>
          <a:p>
            <a:pPr marL="256032" indent="-256032">
              <a:spcBef>
                <a:spcPts val="1000"/>
              </a:spcBef>
              <a:buSzPct val="100000"/>
              <a:buFontTx/>
              <a:buChar char="•"/>
            </a:pPr>
            <a:r>
              <a:rPr lang="en-US" sz="2200" dirty="0" smtClean="0"/>
              <a:t>Are young rather than old.</a:t>
            </a:r>
          </a:p>
          <a:p>
            <a:pPr marL="256032" indent="-256032">
              <a:spcBef>
                <a:spcPts val="1000"/>
              </a:spcBef>
              <a:buSzPct val="100000"/>
              <a:buFontTx/>
              <a:buChar char="•"/>
            </a:pPr>
            <a:r>
              <a:rPr lang="en-US" sz="2200" dirty="0" smtClean="0"/>
              <a:t>Are early rather than late in their life cycle.</a:t>
            </a:r>
          </a:p>
          <a:p>
            <a:pPr marL="256032" indent="-256032">
              <a:spcBef>
                <a:spcPts val="1000"/>
              </a:spcBef>
              <a:buSzPct val="100000"/>
              <a:buFontTx/>
              <a:buChar char="•"/>
            </a:pPr>
            <a:r>
              <a:rPr lang="en-US" sz="2200" dirty="0" smtClean="0"/>
              <a:t>Are fragmented rather than concentrated.</a:t>
            </a:r>
          </a:p>
          <a:p>
            <a:pPr marL="256032" indent="-256032">
              <a:spcBef>
                <a:spcPts val="1000"/>
              </a:spcBef>
              <a:buSzPct val="100000"/>
              <a:buFontTx/>
              <a:buChar char="•"/>
            </a:pPr>
            <a:r>
              <a:rPr lang="en-US" sz="2200" dirty="0" smtClean="0"/>
              <a:t>Are growing rather than shrinking.</a:t>
            </a:r>
          </a:p>
          <a:p>
            <a:pPr marL="256032" indent="-256032">
              <a:spcBef>
                <a:spcPts val="1000"/>
              </a:spcBef>
              <a:buSzPct val="100000"/>
              <a:buFontTx/>
              <a:buChar char="•"/>
            </a:pPr>
            <a:r>
              <a:rPr lang="en-US" sz="2200" dirty="0" smtClean="0"/>
              <a:t>Are selling products and services that customers </a:t>
            </a:r>
            <a:r>
              <a:rPr lang="en-US" altLang="en-US" sz="2200" dirty="0" smtClean="0"/>
              <a:t>“</a:t>
            </a:r>
            <a:r>
              <a:rPr lang="en-US" sz="2200" dirty="0" smtClean="0"/>
              <a:t>must have</a:t>
            </a:r>
            <a:r>
              <a:rPr lang="en-US" altLang="en-US" sz="2200" dirty="0" smtClean="0"/>
              <a:t>”</a:t>
            </a:r>
            <a:r>
              <a:rPr lang="en-US" sz="2200" dirty="0" smtClean="0"/>
              <a:t> rather than </a:t>
            </a:r>
            <a:r>
              <a:rPr lang="en-US" altLang="en-US" sz="2200" dirty="0" smtClean="0"/>
              <a:t>“</a:t>
            </a:r>
            <a:r>
              <a:rPr lang="en-US" sz="2200" dirty="0" smtClean="0"/>
              <a:t>want to have.</a:t>
            </a:r>
            <a:r>
              <a:rPr lang="en-US" altLang="en-US" sz="2200" dirty="0" smtClean="0"/>
              <a:t>”</a:t>
            </a:r>
            <a:endParaRPr lang="en-US" sz="2200" dirty="0" smtClean="0"/>
          </a:p>
          <a:p>
            <a:pPr marL="256032" indent="-256032">
              <a:spcBef>
                <a:spcPts val="1000"/>
              </a:spcBef>
              <a:buSzPct val="100000"/>
              <a:buFontTx/>
              <a:buChar char="•"/>
            </a:pPr>
            <a:r>
              <a:rPr lang="en-US" sz="2200" dirty="0" smtClean="0"/>
              <a:t>Are not crowded.</a:t>
            </a:r>
          </a:p>
          <a:p>
            <a:pPr marL="256032" indent="-256032">
              <a:spcBef>
                <a:spcPts val="1000"/>
              </a:spcBef>
              <a:buSzPct val="100000"/>
              <a:buFontTx/>
              <a:buChar char="•"/>
            </a:pPr>
            <a:r>
              <a:rPr lang="en-US" sz="2200" dirty="0" smtClean="0"/>
              <a:t>Have high rather than low operating margins.</a:t>
            </a:r>
          </a:p>
          <a:p>
            <a:pPr marL="256032" indent="-256032">
              <a:spcBef>
                <a:spcPts val="1000"/>
              </a:spcBef>
              <a:buSzPct val="100000"/>
              <a:buFontTx/>
              <a:buChar char="•"/>
            </a:pPr>
            <a:r>
              <a:rPr lang="en-US" sz="2200" dirty="0" smtClean="0"/>
              <a:t>Are not highly dependent on the historically low price of a key raw material, like gasoline or flour, to remain profitable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851428"/>
          </a:xfrm>
        </p:spPr>
        <p:txBody>
          <a:bodyPr/>
          <a:lstStyle/>
          <a:p>
            <a:r>
              <a:rPr lang="en-US" sz="3200" dirty="0" smtClean="0"/>
              <a:t>Target Market Attractiveness</a:t>
            </a:r>
            <a:endParaRPr lang="en-US" sz="3200" dirty="0"/>
          </a:p>
        </p:txBody>
      </p:sp>
      <p:sp>
        <p:nvSpPr>
          <p:cNvPr id="7" name="Content Placeholder 6"/>
          <p:cNvSpPr>
            <a:spLocks noGrp="1"/>
          </p:cNvSpPr>
          <p:nvPr>
            <p:ph idx="1"/>
          </p:nvPr>
        </p:nvSpPr>
        <p:spPr>
          <a:xfrm>
            <a:off x="457200" y="1447800"/>
            <a:ext cx="8077200" cy="4724400"/>
          </a:xfrm>
        </p:spPr>
        <p:txBody>
          <a:bodyPr/>
          <a:lstStyle/>
          <a:p>
            <a:pPr marL="256032" lvl="1" indent="-256032" algn="just">
              <a:spcBef>
                <a:spcPts val="1500"/>
              </a:spcBef>
              <a:buFont typeface="Arial" panose="020B0604020202020204" pitchFamily="34" charset="0"/>
              <a:buChar char="•"/>
            </a:pPr>
            <a:r>
              <a:rPr lang="en-US" sz="2400" dirty="0" smtClean="0"/>
              <a:t>The challenge in identifying an attractive target market is to find a market that</a:t>
            </a:r>
            <a:r>
              <a:rPr lang="en-US" altLang="en-US" sz="2400" dirty="0" smtClean="0"/>
              <a:t>’</a:t>
            </a:r>
            <a:r>
              <a:rPr lang="en-US" sz="2400" dirty="0" smtClean="0"/>
              <a:t>s large enough for the proposed business but is yet small enough to avoid attracting larger competitors.</a:t>
            </a:r>
          </a:p>
          <a:p>
            <a:pPr marL="256032" lvl="1" indent="-256032" algn="just">
              <a:spcBef>
                <a:spcPts val="1500"/>
              </a:spcBef>
              <a:buFont typeface="Arial" panose="020B0604020202020204" pitchFamily="34" charset="0"/>
              <a:buChar char="•"/>
            </a:pPr>
            <a:r>
              <a:rPr lang="en-US" sz="2400" dirty="0" smtClean="0"/>
              <a:t>Assessing the attractiveness of a target market is tougher than assessing the attractiveness of an entire industry.</a:t>
            </a:r>
          </a:p>
          <a:p>
            <a:pPr marL="256032" lvl="1" indent="-256032" algn="just">
              <a:spcBef>
                <a:spcPts val="1500"/>
              </a:spcBef>
              <a:buFont typeface="Arial" panose="020B0604020202020204" pitchFamily="34" charset="0"/>
              <a:buChar char="•"/>
            </a:pPr>
            <a:r>
              <a:rPr lang="en-US" sz="2400" dirty="0" smtClean="0"/>
              <a:t>Often, considerable ingenuity must be employed to find information to assess the attractiveness of a specific target market.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458200" cy="1097280"/>
          </a:xfrm>
        </p:spPr>
        <p:txBody>
          <a:bodyPr/>
          <a:lstStyle/>
          <a:p>
            <a:r>
              <a:rPr lang="en-US" sz="3200" dirty="0" smtClean="0"/>
              <a:t>Organizational Feasibility Analysis </a:t>
            </a:r>
            <a:r>
              <a:rPr lang="en-US" sz="2000" b="0" dirty="0" smtClean="0"/>
              <a:t>(1 of 2)</a:t>
            </a:r>
            <a:endParaRPr lang="en-US" sz="2400" b="0" dirty="0"/>
          </a:p>
        </p:txBody>
      </p:sp>
      <p:sp>
        <p:nvSpPr>
          <p:cNvPr id="14" name="Content Placeholder 13"/>
          <p:cNvSpPr>
            <a:spLocks noGrp="1"/>
          </p:cNvSpPr>
          <p:nvPr>
            <p:ph idx="1"/>
          </p:nvPr>
        </p:nvSpPr>
        <p:spPr>
          <a:xfrm>
            <a:off x="457200" y="1600201"/>
            <a:ext cx="8077200" cy="2819399"/>
          </a:xfrm>
        </p:spPr>
        <p:txBody>
          <a:bodyPr/>
          <a:lstStyle/>
          <a:p>
            <a:pPr>
              <a:buNone/>
            </a:pPr>
            <a:r>
              <a:rPr lang="en-US" sz="2400" b="1" dirty="0" smtClean="0"/>
              <a:t>Purpose</a:t>
            </a:r>
          </a:p>
          <a:p>
            <a:pPr marL="256032" indent="-256032" algn="just">
              <a:buSzPct val="100000"/>
              <a:buFontTx/>
              <a:buChar char="•"/>
            </a:pPr>
            <a:r>
              <a:rPr lang="en-US" sz="2400" dirty="0" smtClean="0"/>
              <a:t>Is conducted to determine whether a proposed business has sufficient management expertise, organizational competence, and resources to successfully launch a business.</a:t>
            </a:r>
          </a:p>
          <a:p>
            <a:pPr marL="256032" indent="-256032" algn="just">
              <a:buSzPct val="100000"/>
              <a:buFontTx/>
              <a:buChar char="•"/>
            </a:pPr>
            <a:r>
              <a:rPr lang="en-US" sz="2400" dirty="0" smtClean="0"/>
              <a:t>Focuses on non-financial resources (financial resources are considered later)</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152400"/>
            <a:ext cx="8458200" cy="1097280"/>
          </a:xfrm>
        </p:spPr>
        <p:txBody>
          <a:bodyPr/>
          <a:lstStyle/>
          <a:p>
            <a:r>
              <a:rPr lang="en-US" sz="3200" dirty="0" smtClean="0"/>
              <a:t>Organizational Feasibility Analysis </a:t>
            </a:r>
            <a:r>
              <a:rPr lang="en-US" sz="2000" b="0" dirty="0" smtClean="0"/>
              <a:t>(2 of 2)</a:t>
            </a:r>
            <a:endParaRPr lang="en-US" sz="2400" b="0" dirty="0"/>
          </a:p>
        </p:txBody>
      </p:sp>
      <p:sp>
        <p:nvSpPr>
          <p:cNvPr id="11" name="Content Placeholder 10"/>
          <p:cNvSpPr>
            <a:spLocks noGrp="1"/>
          </p:cNvSpPr>
          <p:nvPr>
            <p:ph idx="1"/>
          </p:nvPr>
        </p:nvSpPr>
        <p:spPr>
          <a:xfrm>
            <a:off x="457200" y="1600201"/>
            <a:ext cx="8229600" cy="1676399"/>
          </a:xfrm>
        </p:spPr>
        <p:txBody>
          <a:bodyPr/>
          <a:lstStyle/>
          <a:p>
            <a:pPr marL="256032" indent="-256032">
              <a:buSzPct val="100000"/>
              <a:buNone/>
            </a:pPr>
            <a:r>
              <a:rPr lang="en-US" sz="2400" b="1" dirty="0" smtClean="0"/>
              <a:t>Components of organizational feasibility analysis</a:t>
            </a:r>
          </a:p>
          <a:p>
            <a:pPr marL="256032" indent="-256032">
              <a:buSzPct val="100000"/>
            </a:pPr>
            <a:r>
              <a:rPr lang="en-US" sz="2400" dirty="0" smtClean="0"/>
              <a:t>Management Prowess</a:t>
            </a:r>
          </a:p>
          <a:p>
            <a:pPr marL="256032" indent="-256032">
              <a:buSzPct val="100000"/>
            </a:pPr>
            <a:r>
              <a:rPr lang="en-US" sz="2400" dirty="0" smtClean="0"/>
              <a:t>Resource Sufficiency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775228"/>
          </a:xfrm>
        </p:spPr>
        <p:txBody>
          <a:bodyPr/>
          <a:lstStyle/>
          <a:p>
            <a:r>
              <a:rPr lang="en-US" sz="3200" dirty="0" smtClean="0"/>
              <a:t>Management Prowess</a:t>
            </a:r>
            <a:endParaRPr lang="en-US" sz="3200" dirty="0"/>
          </a:p>
        </p:txBody>
      </p:sp>
      <p:sp>
        <p:nvSpPr>
          <p:cNvPr id="7" name="Content Placeholder 6"/>
          <p:cNvSpPr>
            <a:spLocks noGrp="1"/>
          </p:cNvSpPr>
          <p:nvPr>
            <p:ph idx="1"/>
          </p:nvPr>
        </p:nvSpPr>
        <p:spPr>
          <a:xfrm>
            <a:off x="457200" y="1371600"/>
            <a:ext cx="8229600" cy="4495800"/>
          </a:xfrm>
        </p:spPr>
        <p:txBody>
          <a:bodyPr/>
          <a:lstStyle/>
          <a:p>
            <a:pPr marL="256032" lvl="1" indent="-256032" algn="just">
              <a:spcBef>
                <a:spcPts val="1500"/>
              </a:spcBef>
              <a:buFont typeface="Arial" panose="020B0604020202020204" pitchFamily="34" charset="0"/>
              <a:buChar char="•"/>
            </a:pPr>
            <a:r>
              <a:rPr lang="en-US" sz="2400" dirty="0" smtClean="0"/>
              <a:t>A proposed business should candidly evaluate the prowess, or ability, of its management team to satisfy itself that management has the requisite passion and expertise to launch the venture.</a:t>
            </a:r>
          </a:p>
          <a:p>
            <a:pPr marL="256032" lvl="1" indent="-256032" algn="just">
              <a:spcBef>
                <a:spcPts val="1500"/>
              </a:spcBef>
              <a:buFont typeface="Arial" panose="020B0604020202020204" pitchFamily="34" charset="0"/>
              <a:buChar char="•"/>
            </a:pPr>
            <a:r>
              <a:rPr lang="en-US" sz="2400" dirty="0" smtClean="0"/>
              <a:t>Two of the most important factors in this area are:</a:t>
            </a:r>
          </a:p>
          <a:p>
            <a:pPr marL="740664" lvl="2" indent="-283464" algn="just">
              <a:buFont typeface="Arial" panose="020B0604020202020204" pitchFamily="34" charset="0"/>
              <a:buChar char="‒"/>
            </a:pPr>
            <a:r>
              <a:rPr lang="en-US" sz="2000" dirty="0" smtClean="0"/>
              <a:t>The passion that the sole entrepreneur or the founding team has for the business idea.</a:t>
            </a:r>
          </a:p>
          <a:p>
            <a:pPr marL="740664" lvl="2" indent="-283464" algn="just">
              <a:buFont typeface="Arial" panose="020B0604020202020204" pitchFamily="34" charset="0"/>
              <a:buChar char="‒"/>
            </a:pPr>
            <a:r>
              <a:rPr lang="en-US" sz="2000" dirty="0" smtClean="0"/>
              <a:t>The extent to which the sole entrepreneur or the founding team understands the markets in which the firm will participate.</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14400"/>
          </a:xfrm>
        </p:spPr>
        <p:txBody>
          <a:bodyPr/>
          <a:lstStyle/>
          <a:p>
            <a:r>
              <a:rPr lang="en-US" sz="3200" dirty="0" smtClean="0"/>
              <a:t>What Is Feasibility Analysis?</a:t>
            </a:r>
            <a:endParaRPr lang="en-US" sz="3200" dirty="0"/>
          </a:p>
        </p:txBody>
      </p:sp>
      <p:sp>
        <p:nvSpPr>
          <p:cNvPr id="3" name="Content Placeholder 2"/>
          <p:cNvSpPr>
            <a:spLocks noGrp="1"/>
          </p:cNvSpPr>
          <p:nvPr>
            <p:ph idx="1"/>
          </p:nvPr>
        </p:nvSpPr>
        <p:spPr>
          <a:xfrm>
            <a:off x="457200" y="1600201"/>
            <a:ext cx="8153400" cy="3276600"/>
          </a:xfrm>
        </p:spPr>
        <p:txBody>
          <a:bodyPr/>
          <a:lstStyle/>
          <a:p>
            <a:pPr marL="256032" indent="-256032">
              <a:buSzPct val="100000"/>
              <a:buNone/>
            </a:pPr>
            <a:r>
              <a:rPr lang="en-US" sz="2400" b="1" dirty="0" smtClean="0"/>
              <a:t>Feasibility Analysis</a:t>
            </a:r>
          </a:p>
          <a:p>
            <a:pPr marL="256032" indent="-256032" algn="just">
              <a:buSzPct val="100000"/>
              <a:buFontTx/>
              <a:buChar char="•"/>
            </a:pPr>
            <a:r>
              <a:rPr lang="en-US" sz="2400" dirty="0" smtClean="0"/>
              <a:t>Feasibility analysis is the process of determining whether a business idea is viable.</a:t>
            </a:r>
          </a:p>
          <a:p>
            <a:pPr marL="256032" indent="-256032" algn="just">
              <a:buSzPct val="100000"/>
              <a:buFontTx/>
              <a:buChar char="•"/>
            </a:pPr>
            <a:r>
              <a:rPr lang="en-US" sz="2400" dirty="0" smtClean="0"/>
              <a:t>It is the preliminary evaluation of a business idea,</a:t>
            </a:r>
            <a:r>
              <a:rPr lang="en-US" sz="2400" baseline="0" dirty="0" smtClean="0"/>
              <a:t> </a:t>
            </a:r>
            <a:r>
              <a:rPr lang="en-US" sz="2400" dirty="0" smtClean="0"/>
              <a:t>conducted for the purpose of determining whether the idea is worth pursuing.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dirty="0" smtClean="0"/>
              <a:t>Resource Sufficiency </a:t>
            </a:r>
            <a:r>
              <a:rPr lang="en-US" sz="2000" b="0" dirty="0" smtClean="0"/>
              <a:t>(1 of 2)</a:t>
            </a:r>
            <a:endParaRPr lang="en-US" sz="2000" b="0" dirty="0"/>
          </a:p>
        </p:txBody>
      </p:sp>
      <p:sp>
        <p:nvSpPr>
          <p:cNvPr id="7" name="Content Placeholder 6"/>
          <p:cNvSpPr>
            <a:spLocks noGrp="1"/>
          </p:cNvSpPr>
          <p:nvPr>
            <p:ph idx="1"/>
          </p:nvPr>
        </p:nvSpPr>
        <p:spPr>
          <a:xfrm>
            <a:off x="457200" y="1600200"/>
            <a:ext cx="8229600" cy="4343400"/>
          </a:xfrm>
        </p:spPr>
        <p:txBody>
          <a:bodyPr/>
          <a:lstStyle/>
          <a:p>
            <a:pPr marL="256032" lvl="1" indent="-256032" algn="just">
              <a:spcBef>
                <a:spcPts val="1500"/>
              </a:spcBef>
              <a:buFont typeface="Arial" panose="020B0604020202020204" pitchFamily="34" charset="0"/>
              <a:buChar char="•"/>
            </a:pPr>
            <a:r>
              <a:rPr lang="en-US" sz="2400" dirty="0" smtClean="0"/>
              <a:t>This topic pertains to an assessment of whether an entrepreneur has sufficient resources to launch the proposed venture.</a:t>
            </a:r>
          </a:p>
          <a:p>
            <a:pPr marL="256032" lvl="1" indent="-256032" algn="just">
              <a:spcBef>
                <a:spcPts val="1500"/>
              </a:spcBef>
              <a:buFont typeface="Arial" panose="020B0604020202020204" pitchFamily="34" charset="0"/>
              <a:buChar char="•"/>
            </a:pPr>
            <a:r>
              <a:rPr lang="en-US" sz="2400" dirty="0" smtClean="0"/>
              <a:t>To test resource sufficiency, a firm should list the 6 to 12 most critical nonfinancial resources that will be needed to move the business idea forward successfully.</a:t>
            </a:r>
          </a:p>
          <a:p>
            <a:pPr marL="740664" lvl="2" indent="-283464" algn="just">
              <a:buFont typeface="Arial" panose="020B0604020202020204" pitchFamily="34" charset="0"/>
              <a:buChar char="‒"/>
            </a:pPr>
            <a:r>
              <a:rPr lang="en-US" sz="2000" dirty="0" smtClean="0"/>
              <a:t>If critical resources are not available in certain areas, it may be impractical to proceed with the business idea.</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152400"/>
            <a:ext cx="8229600" cy="927628"/>
          </a:xfrm>
        </p:spPr>
        <p:txBody>
          <a:bodyPr/>
          <a:lstStyle/>
          <a:p>
            <a:r>
              <a:rPr lang="en-US" sz="3200" dirty="0" smtClean="0"/>
              <a:t>Resource Sufficiency </a:t>
            </a:r>
            <a:r>
              <a:rPr lang="en-US" sz="2000" b="0" dirty="0" smtClean="0"/>
              <a:t>(2 of 2)</a:t>
            </a:r>
            <a:endParaRPr lang="en-US" sz="2000" b="0" dirty="0"/>
          </a:p>
        </p:txBody>
      </p:sp>
      <p:sp>
        <p:nvSpPr>
          <p:cNvPr id="7" name="Content Placeholder 6"/>
          <p:cNvSpPr>
            <a:spLocks noGrp="1"/>
          </p:cNvSpPr>
          <p:nvPr>
            <p:ph idx="1"/>
          </p:nvPr>
        </p:nvSpPr>
        <p:spPr>
          <a:xfrm>
            <a:off x="457200" y="1447800"/>
            <a:ext cx="8229600" cy="4724400"/>
          </a:xfrm>
        </p:spPr>
        <p:txBody>
          <a:bodyPr/>
          <a:lstStyle/>
          <a:p>
            <a:pPr marL="0" indent="0" algn="just">
              <a:buSzPct val="100000"/>
              <a:buNone/>
            </a:pPr>
            <a:r>
              <a:rPr lang="en-US" sz="2400" dirty="0" smtClean="0"/>
              <a:t>Examples of nonfinancial resources that may be critical to the successful launch of a new business</a:t>
            </a:r>
          </a:p>
          <a:p>
            <a:pPr marL="256032" indent="-256032" algn="just">
              <a:spcBef>
                <a:spcPts val="1200"/>
              </a:spcBef>
              <a:buSzPct val="100000"/>
              <a:buFontTx/>
              <a:buChar char="•"/>
            </a:pPr>
            <a:r>
              <a:rPr lang="en-US" sz="2400" dirty="0" smtClean="0"/>
              <a:t>Affordable office space.</a:t>
            </a:r>
          </a:p>
          <a:p>
            <a:pPr marL="256032" indent="-256032" algn="just">
              <a:spcBef>
                <a:spcPts val="1200"/>
              </a:spcBef>
              <a:buSzPct val="100000"/>
              <a:buFontTx/>
              <a:buChar char="•"/>
            </a:pPr>
            <a:r>
              <a:rPr lang="en-US" sz="2400" dirty="0" smtClean="0"/>
              <a:t>Lab space, manufacturing space, or space to launch a service business.</a:t>
            </a:r>
          </a:p>
          <a:p>
            <a:pPr marL="256032" indent="-256032" algn="just">
              <a:spcBef>
                <a:spcPts val="1200"/>
              </a:spcBef>
              <a:buSzPct val="100000"/>
              <a:buFontTx/>
              <a:buChar char="•"/>
            </a:pPr>
            <a:r>
              <a:rPr lang="en-US" sz="2400" dirty="0" smtClean="0"/>
              <a:t>Availability of contract manufacturers or service providers.</a:t>
            </a:r>
          </a:p>
          <a:p>
            <a:pPr marL="256032" indent="-256032" algn="just">
              <a:spcBef>
                <a:spcPts val="1200"/>
              </a:spcBef>
              <a:buSzPct val="100000"/>
              <a:buFontTx/>
              <a:buChar char="•"/>
            </a:pPr>
            <a:r>
              <a:rPr lang="en-US" sz="2400" dirty="0" smtClean="0"/>
              <a:t>Key management employees (now and in the future).</a:t>
            </a:r>
          </a:p>
          <a:p>
            <a:pPr marL="256032" indent="-256032" algn="just">
              <a:spcBef>
                <a:spcPts val="1200"/>
              </a:spcBef>
              <a:buSzPct val="100000"/>
              <a:buFontTx/>
              <a:buChar char="•"/>
            </a:pPr>
            <a:r>
              <a:rPr lang="en-US" sz="2400" dirty="0" smtClean="0"/>
              <a:t>Key support personnel (now and in the future).</a:t>
            </a:r>
          </a:p>
          <a:p>
            <a:pPr marL="256032" indent="-256032" algn="just">
              <a:spcBef>
                <a:spcPts val="1200"/>
              </a:spcBef>
              <a:buSzPct val="100000"/>
              <a:buFontTx/>
              <a:buChar char="•"/>
            </a:pPr>
            <a:r>
              <a:rPr lang="en-US" sz="2400" dirty="0" smtClean="0"/>
              <a:t>Ability to obtain intellectual property protection.</a:t>
            </a:r>
          </a:p>
          <a:p>
            <a:pPr marL="256032" indent="-256032" algn="just">
              <a:spcBef>
                <a:spcPts val="1200"/>
              </a:spcBef>
              <a:buSzPct val="100000"/>
              <a:buFontTx/>
              <a:buChar char="•"/>
            </a:pPr>
            <a:r>
              <a:rPr lang="en-US" sz="2400" dirty="0" smtClean="0"/>
              <a:t>Ability to form favorable business partnerships.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927628"/>
          </a:xfrm>
        </p:spPr>
        <p:txBody>
          <a:bodyPr/>
          <a:lstStyle/>
          <a:p>
            <a:r>
              <a:rPr lang="en-US" sz="3200" dirty="0" smtClean="0"/>
              <a:t>Financial Feasibility Analysis </a:t>
            </a:r>
            <a:r>
              <a:rPr lang="en-US" sz="2000" b="0" dirty="0" smtClean="0"/>
              <a:t>(1 of 2)</a:t>
            </a:r>
            <a:endParaRPr lang="en-US" sz="2000" b="0" dirty="0"/>
          </a:p>
        </p:txBody>
      </p:sp>
      <p:sp>
        <p:nvSpPr>
          <p:cNvPr id="12" name="Content Placeholder 11"/>
          <p:cNvSpPr>
            <a:spLocks noGrp="1"/>
          </p:cNvSpPr>
          <p:nvPr>
            <p:ph idx="1"/>
          </p:nvPr>
        </p:nvSpPr>
        <p:spPr>
          <a:xfrm>
            <a:off x="457200" y="1600201"/>
            <a:ext cx="8229600" cy="2209800"/>
          </a:xfrm>
        </p:spPr>
        <p:txBody>
          <a:bodyPr/>
          <a:lstStyle/>
          <a:p>
            <a:pPr marL="256032" indent="-256032">
              <a:buNone/>
            </a:pPr>
            <a:r>
              <a:rPr lang="en-US" sz="2400" b="1" dirty="0" smtClean="0"/>
              <a:t>Purpose</a:t>
            </a:r>
          </a:p>
          <a:p>
            <a:pPr marL="256032" indent="-256032" algn="just">
              <a:buSzPct val="100000"/>
              <a:buFontTx/>
              <a:buChar char="•"/>
            </a:pPr>
            <a:r>
              <a:rPr lang="en-US" sz="2400" dirty="0" smtClean="0"/>
              <a:t>Is the final component of a</a:t>
            </a:r>
            <a:r>
              <a:rPr lang="en-US" sz="2400" baseline="0" dirty="0" smtClean="0"/>
              <a:t> </a:t>
            </a:r>
            <a:r>
              <a:rPr lang="en-US" sz="2400" dirty="0" smtClean="0"/>
              <a:t>comprehensive feasibility analysis.</a:t>
            </a:r>
          </a:p>
          <a:p>
            <a:pPr marL="256032" indent="-256032" algn="just">
              <a:buSzPct val="100000"/>
              <a:buFontTx/>
              <a:buChar char="•"/>
            </a:pPr>
            <a:r>
              <a:rPr lang="en-US" sz="2400" dirty="0" smtClean="0"/>
              <a:t>A preliminary financial assessment is sufficient.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927628"/>
          </a:xfrm>
        </p:spPr>
        <p:txBody>
          <a:bodyPr/>
          <a:lstStyle/>
          <a:p>
            <a:r>
              <a:rPr lang="en-US" sz="3200" dirty="0" smtClean="0"/>
              <a:t>Financial Feasibility Analysis </a:t>
            </a:r>
            <a:r>
              <a:rPr lang="en-US" sz="2000" b="0" dirty="0" smtClean="0"/>
              <a:t>(2 of 2)</a:t>
            </a:r>
            <a:endParaRPr lang="en-US" sz="2000" b="0" dirty="0"/>
          </a:p>
        </p:txBody>
      </p:sp>
      <p:sp>
        <p:nvSpPr>
          <p:cNvPr id="7" name="Content Placeholder 6"/>
          <p:cNvSpPr>
            <a:spLocks noGrp="1"/>
          </p:cNvSpPr>
          <p:nvPr>
            <p:ph idx="1"/>
          </p:nvPr>
        </p:nvSpPr>
        <p:spPr>
          <a:xfrm>
            <a:off x="457200" y="1600201"/>
            <a:ext cx="8229600" cy="2590800"/>
          </a:xfrm>
        </p:spPr>
        <p:txBody>
          <a:bodyPr/>
          <a:lstStyle/>
          <a:p>
            <a:pPr marL="256032" indent="-256032">
              <a:buSzPct val="100000"/>
              <a:buNone/>
            </a:pPr>
            <a:r>
              <a:rPr lang="en-US" sz="2400" b="1" dirty="0" smtClean="0"/>
              <a:t>Components of financial feasibility analysis</a:t>
            </a:r>
          </a:p>
          <a:p>
            <a:pPr marL="256032" indent="-256032">
              <a:buSzPct val="100000"/>
            </a:pPr>
            <a:r>
              <a:rPr lang="en-US" sz="2400" dirty="0" smtClean="0"/>
              <a:t>Total Start-Up Cash Needed</a:t>
            </a:r>
          </a:p>
          <a:p>
            <a:pPr marL="256032" indent="-256032">
              <a:buSzPct val="100000"/>
            </a:pPr>
            <a:r>
              <a:rPr lang="en-US" sz="2400" dirty="0" smtClean="0"/>
              <a:t>Financial Performance of Similar Businesses</a:t>
            </a:r>
          </a:p>
          <a:p>
            <a:pPr marL="256032" indent="-256032">
              <a:buSzPct val="100000"/>
            </a:pPr>
            <a:r>
              <a:rPr lang="en-US" sz="2400" dirty="0" smtClean="0"/>
              <a:t>Overall Financial Attractiveness of the Proposed Venture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851428"/>
          </a:xfrm>
        </p:spPr>
        <p:txBody>
          <a:bodyPr/>
          <a:lstStyle/>
          <a:p>
            <a:r>
              <a:rPr lang="en-US" sz="3200" dirty="0" smtClean="0"/>
              <a:t>Total Start-Up Cash Needed</a:t>
            </a:r>
            <a:endParaRPr lang="en-US" sz="3200" dirty="0"/>
          </a:p>
        </p:txBody>
      </p:sp>
      <p:sp>
        <p:nvSpPr>
          <p:cNvPr id="7" name="Content Placeholder 6"/>
          <p:cNvSpPr>
            <a:spLocks noGrp="1"/>
          </p:cNvSpPr>
          <p:nvPr>
            <p:ph idx="1"/>
          </p:nvPr>
        </p:nvSpPr>
        <p:spPr>
          <a:xfrm>
            <a:off x="457200" y="1600201"/>
            <a:ext cx="8229600" cy="3733800"/>
          </a:xfrm>
        </p:spPr>
        <p:txBody>
          <a:bodyPr/>
          <a:lstStyle/>
          <a:p>
            <a:pPr marL="256032" lvl="1" indent="-256032" algn="just">
              <a:spcBef>
                <a:spcPts val="1500"/>
              </a:spcBef>
              <a:buFont typeface="Arial" panose="020B0604020202020204" pitchFamily="34" charset="0"/>
              <a:buChar char="•"/>
            </a:pPr>
            <a:r>
              <a:rPr lang="en-US" sz="2400" dirty="0" smtClean="0"/>
              <a:t>The first issue refers to the total cash needed to prepare the business to make its first sale.</a:t>
            </a:r>
          </a:p>
          <a:p>
            <a:pPr marL="256032" lvl="1" indent="-256032" algn="just">
              <a:spcBef>
                <a:spcPts val="1500"/>
              </a:spcBef>
              <a:buFont typeface="Arial" panose="020B0604020202020204" pitchFamily="34" charset="0"/>
              <a:buChar char="•"/>
            </a:pPr>
            <a:r>
              <a:rPr lang="en-US" sz="2400" dirty="0" smtClean="0"/>
              <a:t>An actual budget should be prepared that lists all the anticipated capital purchases and operating expenses needed to generate the first $1 in revenues.</a:t>
            </a:r>
          </a:p>
          <a:p>
            <a:pPr marL="256032" lvl="1" indent="-256032" algn="just">
              <a:spcBef>
                <a:spcPts val="1500"/>
              </a:spcBef>
              <a:buFont typeface="Arial" panose="020B0604020202020204" pitchFamily="34" charset="0"/>
              <a:buChar char="•"/>
            </a:pPr>
            <a:r>
              <a:rPr lang="en-US" sz="2400" dirty="0" smtClean="0"/>
              <a:t>The point of this exercise is to determine if the proposed venture is realistic given the total start-up cash needed.</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152400"/>
            <a:ext cx="8229600" cy="838200"/>
          </a:xfrm>
        </p:spPr>
        <p:txBody>
          <a:bodyPr/>
          <a:lstStyle/>
          <a:p>
            <a:r>
              <a:rPr lang="en-US" sz="3200" dirty="0" smtClean="0"/>
              <a:t>Financial Performance of Similar Businesses</a:t>
            </a:r>
            <a:endParaRPr lang="en-US" sz="3200" dirty="0"/>
          </a:p>
        </p:txBody>
      </p:sp>
      <p:sp>
        <p:nvSpPr>
          <p:cNvPr id="7" name="Content Placeholder 6"/>
          <p:cNvSpPr>
            <a:spLocks noGrp="1"/>
          </p:cNvSpPr>
          <p:nvPr>
            <p:ph idx="1"/>
          </p:nvPr>
        </p:nvSpPr>
        <p:spPr>
          <a:xfrm>
            <a:off x="381000" y="1295400"/>
            <a:ext cx="8305800" cy="4724400"/>
          </a:xfrm>
        </p:spPr>
        <p:txBody>
          <a:bodyPr/>
          <a:lstStyle/>
          <a:p>
            <a:pPr marL="256032" lvl="1" indent="-256032" algn="just">
              <a:spcBef>
                <a:spcPts val="1500"/>
              </a:spcBef>
              <a:buFont typeface="Arial" panose="020B0604020202020204" pitchFamily="34" charset="0"/>
              <a:buChar char="•"/>
            </a:pPr>
            <a:r>
              <a:rPr lang="en-US" sz="2200" dirty="0" smtClean="0"/>
              <a:t>Estimate the proposed start-up</a:t>
            </a:r>
            <a:r>
              <a:rPr lang="en-US" altLang="en-US" sz="2200" dirty="0" smtClean="0"/>
              <a:t>’</a:t>
            </a:r>
            <a:r>
              <a:rPr lang="en-US" sz="2200" dirty="0" smtClean="0"/>
              <a:t>s financial performance by comparing it to similar, already established businesses.</a:t>
            </a:r>
          </a:p>
          <a:p>
            <a:pPr marL="256032" lvl="1" indent="-256032" algn="just">
              <a:spcBef>
                <a:spcPts val="1500"/>
              </a:spcBef>
              <a:buFont typeface="Arial" panose="020B0604020202020204" pitchFamily="34" charset="0"/>
              <a:buChar char="•"/>
            </a:pPr>
            <a:r>
              <a:rPr lang="en-US" sz="2200" dirty="0" smtClean="0"/>
              <a:t>There are several ways to doing this, all of which involve a little ethical detective work.</a:t>
            </a:r>
          </a:p>
          <a:p>
            <a:pPr marL="740664" lvl="2" indent="-283464" algn="just">
              <a:buFont typeface="Arial" panose="020B0604020202020204" pitchFamily="34" charset="0"/>
              <a:buChar char="‒"/>
            </a:pPr>
            <a:r>
              <a:rPr lang="en-US" sz="2000" dirty="0" smtClean="0"/>
              <a:t>First, there are many reports available, some for free and some that require a fee, offering detailed industry trend analysis and reports on thousands of individual firms.</a:t>
            </a:r>
          </a:p>
          <a:p>
            <a:pPr marL="740664" lvl="2" indent="-283464" algn="just">
              <a:buFont typeface="Arial" panose="020B0604020202020204" pitchFamily="34" charset="0"/>
              <a:buChar char="‒"/>
            </a:pPr>
            <a:r>
              <a:rPr lang="en-US" sz="2000" dirty="0" smtClean="0"/>
              <a:t>Second, simple observational research may be needed.</a:t>
            </a:r>
            <a:r>
              <a:rPr lang="en-US" sz="2000" baseline="0" dirty="0" smtClean="0"/>
              <a:t> </a:t>
            </a:r>
            <a:r>
              <a:rPr lang="en-US" sz="2000" dirty="0" smtClean="0"/>
              <a:t>For example, the owners of New Venture Fitness Drinks could estimate their sales by tracking the number of people who patronize similar restaurants and estimating the average amount each customer spends.</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534400" cy="1097280"/>
          </a:xfrm>
        </p:spPr>
        <p:txBody>
          <a:bodyPr/>
          <a:lstStyle/>
          <a:p>
            <a:r>
              <a:rPr lang="en-US" sz="3200" dirty="0" smtClean="0"/>
              <a:t>Overall Financial Attractiveness of the Proposed Venture </a:t>
            </a:r>
            <a:r>
              <a:rPr lang="en-US" sz="2000" b="0" dirty="0" smtClean="0"/>
              <a:t>(1 of 2)</a:t>
            </a:r>
            <a:endParaRPr lang="en-US" sz="2400" b="0" dirty="0"/>
          </a:p>
        </p:txBody>
      </p:sp>
      <p:sp>
        <p:nvSpPr>
          <p:cNvPr id="7" name="Content Placeholder 6"/>
          <p:cNvSpPr>
            <a:spLocks noGrp="1"/>
          </p:cNvSpPr>
          <p:nvPr>
            <p:ph idx="1"/>
          </p:nvPr>
        </p:nvSpPr>
        <p:spPr>
          <a:xfrm>
            <a:off x="457200" y="1600200"/>
            <a:ext cx="8229600" cy="4648200"/>
          </a:xfrm>
        </p:spPr>
        <p:txBody>
          <a:bodyPr/>
          <a:lstStyle/>
          <a:p>
            <a:pPr marL="256032" indent="-256032" algn="just">
              <a:buSzPct val="100000"/>
            </a:pPr>
            <a:r>
              <a:rPr lang="en-US" sz="2400" dirty="0" smtClean="0"/>
              <a:t>Overall Financial Attractiveness of the Proposed Investment</a:t>
            </a:r>
          </a:p>
          <a:p>
            <a:pPr marL="740664" lvl="1" algn="just"/>
            <a:r>
              <a:rPr lang="en-US" sz="2000" dirty="0" smtClean="0"/>
              <a:t>A number of other financial factors are associated with promising business start-ups.</a:t>
            </a:r>
          </a:p>
          <a:p>
            <a:pPr marL="740664" lvl="1" algn="just"/>
            <a:r>
              <a:rPr lang="en-US" sz="2000" dirty="0" smtClean="0"/>
              <a:t>In the feasibility analysis stage, the extent to which a business opportunity is positive relative to each factor is based on an estimate rather than actual performance.</a:t>
            </a:r>
          </a:p>
          <a:p>
            <a:pPr marL="740664" lvl="1" algn="just"/>
            <a:r>
              <a:rPr lang="en-US" sz="2000" dirty="0" smtClean="0"/>
              <a:t>The information on the next slide lists the factors that pertain to the overall attractiveness of the financial feasibility of the business idea.</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534400" cy="1097280"/>
          </a:xfrm>
        </p:spPr>
        <p:txBody>
          <a:bodyPr/>
          <a:lstStyle/>
          <a:p>
            <a:r>
              <a:rPr lang="en-US" sz="3200" dirty="0" smtClean="0"/>
              <a:t>Overall Financial Attractiveness of the Proposed Venture </a:t>
            </a:r>
            <a:r>
              <a:rPr lang="en-US" sz="2000" b="0" dirty="0" smtClean="0"/>
              <a:t>(2 of 2)</a:t>
            </a:r>
            <a:endParaRPr lang="en-US" sz="2000" b="0" dirty="0"/>
          </a:p>
        </p:txBody>
      </p:sp>
      <p:sp>
        <p:nvSpPr>
          <p:cNvPr id="7" name="Content Placeholder 6"/>
          <p:cNvSpPr>
            <a:spLocks noGrp="1"/>
          </p:cNvSpPr>
          <p:nvPr>
            <p:ph idx="1"/>
          </p:nvPr>
        </p:nvSpPr>
        <p:spPr>
          <a:xfrm>
            <a:off x="457200" y="1600200"/>
            <a:ext cx="8229600" cy="4800600"/>
          </a:xfrm>
        </p:spPr>
        <p:txBody>
          <a:bodyPr/>
          <a:lstStyle/>
          <a:p>
            <a:pPr marL="0" indent="0" algn="just">
              <a:spcBef>
                <a:spcPts val="600"/>
              </a:spcBef>
              <a:buSzPct val="100000"/>
              <a:buNone/>
            </a:pPr>
            <a:r>
              <a:rPr lang="en-US" sz="2400" dirty="0" smtClean="0"/>
              <a:t>Financial Factors Associated With Promising Business Opportunities</a:t>
            </a:r>
          </a:p>
          <a:p>
            <a:pPr marL="256032" indent="-256032" algn="just">
              <a:spcBef>
                <a:spcPts val="600"/>
              </a:spcBef>
              <a:buSzPct val="100000"/>
              <a:buFontTx/>
              <a:buChar char="•"/>
            </a:pPr>
            <a:r>
              <a:rPr lang="en-US" sz="2400" dirty="0" smtClean="0"/>
              <a:t>Steady and rapid growth in sales during the first 5 to 7 years in a clearly defined market niche.</a:t>
            </a:r>
          </a:p>
          <a:p>
            <a:pPr marL="256032" indent="-256032" algn="just">
              <a:spcBef>
                <a:spcPts val="600"/>
              </a:spcBef>
              <a:buSzPct val="100000"/>
              <a:buFontTx/>
              <a:buChar char="•"/>
            </a:pPr>
            <a:r>
              <a:rPr lang="en-US" sz="2400" dirty="0" smtClean="0"/>
              <a:t>High percentage of recurring revenue—meaning that once a firm wins a client, the client will provide recurring sources of revenue.</a:t>
            </a:r>
          </a:p>
          <a:p>
            <a:pPr marL="256032" indent="-256032" algn="just">
              <a:spcBef>
                <a:spcPts val="600"/>
              </a:spcBef>
              <a:buSzPct val="100000"/>
              <a:buFontTx/>
              <a:buChar char="•"/>
            </a:pPr>
            <a:r>
              <a:rPr lang="en-US" sz="2400" dirty="0" smtClean="0"/>
              <a:t>Ability to forecast income and expenses with a reasonable degree of certainty.</a:t>
            </a:r>
          </a:p>
          <a:p>
            <a:pPr marL="256032" indent="-256032" algn="just">
              <a:spcBef>
                <a:spcPts val="600"/>
              </a:spcBef>
              <a:buSzPct val="100000"/>
              <a:buFontTx/>
              <a:buChar char="•"/>
            </a:pPr>
            <a:r>
              <a:rPr lang="en-US" sz="2400" dirty="0" smtClean="0"/>
              <a:t>Internally generated funds to finance and sustain growth.</a:t>
            </a:r>
          </a:p>
          <a:p>
            <a:pPr marL="256032" indent="-256032" algn="just">
              <a:spcBef>
                <a:spcPts val="600"/>
              </a:spcBef>
              <a:buSzPct val="100000"/>
              <a:buFontTx/>
              <a:buChar char="•"/>
            </a:pPr>
            <a:r>
              <a:rPr lang="en-US" sz="2400" dirty="0" smtClean="0"/>
              <a:t>Availability of an exit opportunity for investors to convert equity to cash.</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775228"/>
          </a:xfrm>
        </p:spPr>
        <p:txBody>
          <a:bodyPr/>
          <a:lstStyle/>
          <a:p>
            <a:r>
              <a:rPr lang="en-US" sz="3200" dirty="0" smtClean="0"/>
              <a:t>A Feasibility Analysis Template</a:t>
            </a:r>
            <a:endParaRPr lang="en-US" sz="3200" dirty="0"/>
          </a:p>
        </p:txBody>
      </p:sp>
      <p:sp>
        <p:nvSpPr>
          <p:cNvPr id="7" name="Content Placeholder 6"/>
          <p:cNvSpPr>
            <a:spLocks noGrp="1"/>
          </p:cNvSpPr>
          <p:nvPr>
            <p:ph idx="1"/>
          </p:nvPr>
        </p:nvSpPr>
        <p:spPr>
          <a:xfrm>
            <a:off x="457200" y="1600201"/>
            <a:ext cx="8229600" cy="3505200"/>
          </a:xfrm>
        </p:spPr>
        <p:txBody>
          <a:bodyPr/>
          <a:lstStyle/>
          <a:p>
            <a:pPr marL="256032" lvl="1" indent="-256032" algn="just">
              <a:spcBef>
                <a:spcPts val="1500"/>
              </a:spcBef>
              <a:buFont typeface="Arial" panose="020B0604020202020204" pitchFamily="34" charset="0"/>
              <a:buChar char="•"/>
            </a:pPr>
            <a:r>
              <a:rPr lang="en-US" sz="2400" dirty="0" smtClean="0"/>
              <a:t>First Screen, shown in Appendix 3.2, is a template for completing a feasibility analysis.</a:t>
            </a:r>
          </a:p>
          <a:p>
            <a:pPr marL="256032" lvl="1" indent="-256032" algn="just">
              <a:spcBef>
                <a:spcPts val="1500"/>
              </a:spcBef>
              <a:buFont typeface="Arial" panose="020B0604020202020204" pitchFamily="34" charset="0"/>
              <a:buChar char="•"/>
            </a:pPr>
            <a:r>
              <a:rPr lang="en-US" sz="2400" dirty="0" smtClean="0"/>
              <a:t>It</a:t>
            </a:r>
            <a:r>
              <a:rPr lang="en-US" altLang="en-US" sz="2400" dirty="0" smtClean="0"/>
              <a:t>’</a:t>
            </a:r>
            <a:r>
              <a:rPr lang="en-US" sz="2400" dirty="0" smtClean="0"/>
              <a:t>s called </a:t>
            </a:r>
            <a:r>
              <a:rPr lang="en-US" altLang="en-US" sz="2400" dirty="0" smtClean="0"/>
              <a:t>“</a:t>
            </a:r>
            <a:r>
              <a:rPr lang="en-US" sz="2400" dirty="0" smtClean="0"/>
              <a:t>First Screen</a:t>
            </a:r>
            <a:r>
              <a:rPr lang="en-US" altLang="en-US" sz="2400" dirty="0" smtClean="0"/>
              <a:t>”</a:t>
            </a:r>
            <a:r>
              <a:rPr lang="en-US" sz="2400" dirty="0" smtClean="0"/>
              <a:t> because it</a:t>
            </a:r>
            <a:r>
              <a:rPr lang="en-US" altLang="en-US" sz="2400" dirty="0" smtClean="0"/>
              <a:t>’</a:t>
            </a:r>
            <a:r>
              <a:rPr lang="en-US" sz="2400" dirty="0" smtClean="0"/>
              <a:t>s a tool that can be used in the initial pass at determining the feasibility of a business idea.</a:t>
            </a:r>
          </a:p>
          <a:p>
            <a:pPr marL="256032" lvl="1" indent="-256032" algn="just">
              <a:spcBef>
                <a:spcPts val="1500"/>
              </a:spcBef>
              <a:buFont typeface="Arial" panose="020B0604020202020204" pitchFamily="34" charset="0"/>
              <a:buChar char="•"/>
            </a:pPr>
            <a:r>
              <a:rPr lang="en-US" sz="2400" dirty="0" smtClean="0"/>
              <a:t>If a business idea cuts muster at this stage, the next step is to complete a business plan.</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097280"/>
          </a:xfrm>
        </p:spPr>
        <p:txBody>
          <a:bodyPr/>
          <a:lstStyle/>
          <a:p>
            <a:pPr algn="ctr"/>
            <a:r>
              <a:rPr lang="en-US" sz="3200" dirty="0" smtClean="0"/>
              <a:t>The End</a:t>
            </a:r>
            <a:endParaRPr lang="en-US" sz="3200" dirty="0"/>
          </a:p>
        </p:txBody>
      </p:sp>
    </p:spTree>
    <p:extLst>
      <p:ext uri="{BB962C8B-B14F-4D97-AF65-F5344CB8AC3E}">
        <p14:creationId xmlns:p14="http://schemas.microsoft.com/office/powerpoint/2010/main" val="545346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152400"/>
            <a:ext cx="8153400" cy="838200"/>
          </a:xfrm>
        </p:spPr>
        <p:txBody>
          <a:bodyPr/>
          <a:lstStyle/>
          <a:p>
            <a:r>
              <a:rPr lang="en-US" sz="3200" dirty="0"/>
              <a:t>When to Conduct a Feasibility Analysis</a:t>
            </a:r>
          </a:p>
        </p:txBody>
      </p:sp>
      <p:sp>
        <p:nvSpPr>
          <p:cNvPr id="7" name="Content Placeholder 6"/>
          <p:cNvSpPr>
            <a:spLocks noGrp="1"/>
          </p:cNvSpPr>
          <p:nvPr>
            <p:ph idx="1"/>
          </p:nvPr>
        </p:nvSpPr>
        <p:spPr>
          <a:xfrm>
            <a:off x="381000" y="1371600"/>
            <a:ext cx="8229600" cy="4800600"/>
          </a:xfrm>
        </p:spPr>
        <p:txBody>
          <a:bodyPr/>
          <a:lstStyle/>
          <a:p>
            <a:pPr marL="256032" indent="-256032">
              <a:buSzPct val="100000"/>
            </a:pPr>
            <a:r>
              <a:rPr lang="en-US" sz="2400" b="1" dirty="0" smtClean="0"/>
              <a:t>Timing of Feasibility Analysis</a:t>
            </a:r>
          </a:p>
          <a:p>
            <a:pPr marL="740664" lvl="1" algn="just"/>
            <a:r>
              <a:rPr lang="en-US" sz="2400" dirty="0" smtClean="0"/>
              <a:t>The proper time to conduct a feasibility analysis is early in thinking through the prospects for a new business.</a:t>
            </a:r>
          </a:p>
          <a:p>
            <a:pPr marL="740664" lvl="1" algn="just"/>
            <a:r>
              <a:rPr lang="en-US" sz="2400" dirty="0" smtClean="0"/>
              <a:t>The thought is to screen ideas before a lot of resources are spent on them.</a:t>
            </a:r>
          </a:p>
          <a:p>
            <a:pPr marL="256032" indent="-256032">
              <a:buSzPct val="100000"/>
            </a:pPr>
            <a:r>
              <a:rPr lang="en-US" sz="2400" b="1" dirty="0" smtClean="0"/>
              <a:t>Components of a Properly Conducted Feasibility Analysis</a:t>
            </a:r>
          </a:p>
          <a:p>
            <a:pPr marL="740664" lvl="1" algn="just"/>
            <a:r>
              <a:rPr lang="en-US" sz="2400" dirty="0" smtClean="0"/>
              <a:t>A properly conducted feasibility analysis includes four separate components, as discussed in the following slides.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775228"/>
          </a:xfrm>
        </p:spPr>
        <p:txBody>
          <a:bodyPr/>
          <a:lstStyle/>
          <a:p>
            <a:r>
              <a:rPr lang="en-US" sz="3200" dirty="0" smtClean="0"/>
              <a:t>Feasibility Analysis</a:t>
            </a:r>
            <a:endParaRPr lang="en-US" sz="3200" dirty="0"/>
          </a:p>
        </p:txBody>
      </p:sp>
      <p:sp>
        <p:nvSpPr>
          <p:cNvPr id="5" name="Content Placeholder 4"/>
          <p:cNvSpPr>
            <a:spLocks noGrp="1"/>
          </p:cNvSpPr>
          <p:nvPr>
            <p:ph idx="1"/>
          </p:nvPr>
        </p:nvSpPr>
        <p:spPr>
          <a:xfrm>
            <a:off x="457200" y="1600201"/>
            <a:ext cx="8229600" cy="762000"/>
          </a:xfrm>
        </p:spPr>
        <p:txBody>
          <a:bodyPr/>
          <a:lstStyle/>
          <a:p>
            <a:pPr marL="0" indent="0" algn="just">
              <a:buNone/>
            </a:pPr>
            <a:r>
              <a:rPr lang="en-US" sz="2200" b="1" dirty="0"/>
              <a:t>Figure </a:t>
            </a:r>
            <a:r>
              <a:rPr lang="en-US" sz="2200" b="1" dirty="0" smtClean="0"/>
              <a:t>3.1 </a:t>
            </a:r>
            <a:r>
              <a:rPr lang="en-US" sz="2200" dirty="0"/>
              <a:t>Role of </a:t>
            </a:r>
            <a:r>
              <a:rPr lang="en-US" sz="2200" dirty="0" smtClean="0"/>
              <a:t>Feasibility Analysis </a:t>
            </a:r>
            <a:r>
              <a:rPr lang="en-US" sz="2200" dirty="0"/>
              <a:t>in </a:t>
            </a:r>
            <a:r>
              <a:rPr lang="en-US" sz="2200" dirty="0" smtClean="0"/>
              <a:t>Developing Successful Business Ideas</a:t>
            </a:r>
          </a:p>
        </p:txBody>
      </p:sp>
      <p:pic>
        <p:nvPicPr>
          <p:cNvPr id="2" name="Picture 1" descr="An analysis of the feasibility in developing a successful business idea. For a proposed business venture, spending the time and resources necessary to move forward with the business idea depends on 4 factors: product or service feasibility, industry or target market feasibility, organizational feasibility, and financial feasibility. If yes in all four areas, proceed with the business plan; if no in one or more areas, drop or rethink business ide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646" y="2649750"/>
            <a:ext cx="8292353" cy="337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699028"/>
          </a:xfrm>
        </p:spPr>
        <p:txBody>
          <a:bodyPr/>
          <a:lstStyle/>
          <a:p>
            <a:r>
              <a:rPr lang="en-US" sz="3200" dirty="0" smtClean="0"/>
              <a:t>Forms of Feasibility Analysis</a:t>
            </a:r>
            <a:endParaRPr lang="en-US" sz="3200" dirty="0"/>
          </a:p>
        </p:txBody>
      </p:sp>
      <p:sp>
        <p:nvSpPr>
          <p:cNvPr id="14" name="Content Placeholder 13"/>
          <p:cNvSpPr>
            <a:spLocks noGrp="1"/>
          </p:cNvSpPr>
          <p:nvPr>
            <p:ph idx="1"/>
          </p:nvPr>
        </p:nvSpPr>
        <p:spPr>
          <a:xfrm>
            <a:off x="457200" y="1447800"/>
            <a:ext cx="8229600" cy="2590800"/>
          </a:xfrm>
        </p:spPr>
        <p:txBody>
          <a:bodyPr/>
          <a:lstStyle/>
          <a:p>
            <a:pPr marL="256032" indent="-256032">
              <a:buSzPct val="100000"/>
            </a:pPr>
            <a:r>
              <a:rPr lang="en-US" sz="2400" dirty="0" smtClean="0"/>
              <a:t>Product/Service Feasibility</a:t>
            </a:r>
          </a:p>
          <a:p>
            <a:pPr marL="256032" indent="-256032">
              <a:buSzPct val="100000"/>
            </a:pPr>
            <a:r>
              <a:rPr lang="en-US" sz="2400" dirty="0" smtClean="0"/>
              <a:t>Industry/Target Market Feasibility</a:t>
            </a:r>
          </a:p>
          <a:p>
            <a:pPr marL="256032" indent="-256032">
              <a:buSzPct val="100000"/>
            </a:pPr>
            <a:r>
              <a:rPr lang="en-US" sz="2400" dirty="0" smtClean="0"/>
              <a:t>Organizational Feasibility</a:t>
            </a:r>
          </a:p>
          <a:p>
            <a:pPr marL="256032" indent="-256032">
              <a:buSzPct val="100000"/>
            </a:pPr>
            <a:r>
              <a:rPr lang="en-US" sz="2400" dirty="0" smtClean="0"/>
              <a:t>Financial Feasibility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228600"/>
            <a:ext cx="8534400" cy="775228"/>
          </a:xfrm>
        </p:spPr>
        <p:txBody>
          <a:bodyPr/>
          <a:lstStyle/>
          <a:p>
            <a:r>
              <a:rPr lang="en-US" sz="3200" dirty="0"/>
              <a:t>Outline for a Comprehensive Feasibility Analysis</a:t>
            </a:r>
          </a:p>
        </p:txBody>
      </p:sp>
      <p:sp>
        <p:nvSpPr>
          <p:cNvPr id="4" name="Content Placeholder 3"/>
          <p:cNvSpPr>
            <a:spLocks noGrp="1"/>
          </p:cNvSpPr>
          <p:nvPr>
            <p:ph idx="1"/>
          </p:nvPr>
        </p:nvSpPr>
        <p:spPr>
          <a:xfrm>
            <a:off x="304800" y="1295400"/>
            <a:ext cx="8382000" cy="4952999"/>
          </a:xfrm>
        </p:spPr>
        <p:txBody>
          <a:bodyPr/>
          <a:lstStyle/>
          <a:p>
            <a:pPr marL="0" indent="0">
              <a:spcBef>
                <a:spcPts val="600"/>
              </a:spcBef>
              <a:buNone/>
            </a:pPr>
            <a:r>
              <a:rPr lang="en-US" b="1" dirty="0"/>
              <a:t>Table 3.1 </a:t>
            </a:r>
            <a:r>
              <a:rPr lang="en-US" dirty="0"/>
              <a:t>Feasibility </a:t>
            </a:r>
            <a:r>
              <a:rPr lang="en-US" dirty="0" smtClean="0"/>
              <a:t>Analysis</a:t>
            </a:r>
          </a:p>
          <a:p>
            <a:pPr marL="0" indent="0">
              <a:spcBef>
                <a:spcPts val="600"/>
              </a:spcBef>
              <a:buNone/>
            </a:pPr>
            <a:r>
              <a:rPr lang="en-US" b="1" dirty="0"/>
              <a:t>Part 1: Product/Service Feasibility</a:t>
            </a:r>
          </a:p>
          <a:p>
            <a:pPr marL="511175" indent="-341313">
              <a:spcBef>
                <a:spcPts val="600"/>
              </a:spcBef>
              <a:buFont typeface="+mj-lt"/>
              <a:buAutoNum type="alphaUcPeriod"/>
            </a:pPr>
            <a:r>
              <a:rPr lang="en-US" dirty="0"/>
              <a:t>Product/service desirability</a:t>
            </a:r>
          </a:p>
          <a:p>
            <a:pPr marL="511175" indent="-341313">
              <a:spcBef>
                <a:spcPts val="600"/>
              </a:spcBef>
              <a:buFont typeface="+mj-lt"/>
              <a:buAutoNum type="alphaUcPeriod"/>
            </a:pPr>
            <a:r>
              <a:rPr lang="en-US" dirty="0"/>
              <a:t>Product/service demand</a:t>
            </a:r>
          </a:p>
          <a:p>
            <a:pPr marL="0" indent="0">
              <a:spcBef>
                <a:spcPts val="600"/>
              </a:spcBef>
              <a:buNone/>
            </a:pPr>
            <a:r>
              <a:rPr lang="en-US" b="1" dirty="0"/>
              <a:t>Part 2: Industry/Target Market Feasibility</a:t>
            </a:r>
          </a:p>
          <a:p>
            <a:pPr marL="511175" indent="-341313">
              <a:spcBef>
                <a:spcPts val="600"/>
              </a:spcBef>
              <a:buFont typeface="+mj-lt"/>
              <a:buAutoNum type="alphaUcPeriod"/>
            </a:pPr>
            <a:r>
              <a:rPr lang="en-US" dirty="0"/>
              <a:t>Industry attractiveness</a:t>
            </a:r>
          </a:p>
          <a:p>
            <a:pPr marL="511175" indent="-341313">
              <a:spcBef>
                <a:spcPts val="600"/>
              </a:spcBef>
              <a:buFont typeface="+mj-lt"/>
              <a:buAutoNum type="alphaUcPeriod"/>
            </a:pPr>
            <a:r>
              <a:rPr lang="en-US" dirty="0"/>
              <a:t>Target market attractiveness</a:t>
            </a:r>
          </a:p>
          <a:p>
            <a:pPr marL="0" indent="0">
              <a:spcBef>
                <a:spcPts val="600"/>
              </a:spcBef>
              <a:buNone/>
            </a:pPr>
            <a:r>
              <a:rPr lang="en-US" b="1" dirty="0"/>
              <a:t>Part 3: Organizational Feasibility</a:t>
            </a:r>
          </a:p>
          <a:p>
            <a:pPr marL="511175" indent="-341313">
              <a:spcBef>
                <a:spcPts val="600"/>
              </a:spcBef>
              <a:buFont typeface="+mj-lt"/>
              <a:buAutoNum type="alphaUcPeriod"/>
            </a:pPr>
            <a:r>
              <a:rPr lang="en-US" dirty="0"/>
              <a:t>Management prowess</a:t>
            </a:r>
          </a:p>
          <a:p>
            <a:pPr marL="511175" indent="-341313">
              <a:spcBef>
                <a:spcPts val="600"/>
              </a:spcBef>
              <a:buFont typeface="+mj-lt"/>
              <a:buAutoNum type="alphaUcPeriod"/>
            </a:pPr>
            <a:r>
              <a:rPr lang="en-US" dirty="0"/>
              <a:t>Resource sufficiency</a:t>
            </a:r>
          </a:p>
          <a:p>
            <a:pPr marL="0" indent="0">
              <a:spcBef>
                <a:spcPts val="600"/>
              </a:spcBef>
              <a:buNone/>
            </a:pPr>
            <a:r>
              <a:rPr lang="en-US" b="1" dirty="0"/>
              <a:t>Part 4: Financial Feasibility</a:t>
            </a:r>
          </a:p>
          <a:p>
            <a:pPr marL="511175" indent="-341313">
              <a:spcBef>
                <a:spcPts val="600"/>
              </a:spcBef>
              <a:buFont typeface="+mj-lt"/>
              <a:buAutoNum type="alphaUcPeriod"/>
            </a:pPr>
            <a:r>
              <a:rPr lang="en-US" dirty="0"/>
              <a:t>Total start-up cash needed</a:t>
            </a:r>
          </a:p>
          <a:p>
            <a:pPr marL="511175" indent="-341313">
              <a:spcBef>
                <a:spcPts val="600"/>
              </a:spcBef>
              <a:buFont typeface="+mj-lt"/>
              <a:buAutoNum type="alphaUcPeriod"/>
            </a:pPr>
            <a:r>
              <a:rPr lang="en-US" dirty="0"/>
              <a:t>Financial performance of similar businesses</a:t>
            </a:r>
          </a:p>
          <a:p>
            <a:pPr marL="511175" indent="-341313">
              <a:spcBef>
                <a:spcPts val="600"/>
              </a:spcBef>
              <a:buFont typeface="+mj-lt"/>
              <a:buAutoNum type="alphaUcPeriod"/>
            </a:pPr>
            <a:r>
              <a:rPr lang="en-US" dirty="0"/>
              <a:t>Overall financial attractiveness of the proposed venture</a:t>
            </a:r>
          </a:p>
          <a:p>
            <a:pPr marL="0" indent="0">
              <a:spcBef>
                <a:spcPts val="600"/>
              </a:spcBef>
              <a:buNone/>
            </a:pPr>
            <a:r>
              <a:rPr lang="en-US" b="1" dirty="0"/>
              <a:t>Overall </a:t>
            </a:r>
            <a:r>
              <a:rPr lang="en-US" b="1" dirty="0" smtClean="0"/>
              <a:t>Assessment</a:t>
            </a:r>
            <a:endParaRPr 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7924800" cy="851428"/>
          </a:xfrm>
        </p:spPr>
        <p:txBody>
          <a:bodyPr/>
          <a:lstStyle/>
          <a:p>
            <a:r>
              <a:rPr lang="en-US" sz="3200" dirty="0" smtClean="0"/>
              <a:t>Product/Service Feasibility Analysis </a:t>
            </a:r>
            <a:r>
              <a:rPr lang="en-US" sz="2000" b="0" dirty="0" smtClean="0"/>
              <a:t>(1 of 2)</a:t>
            </a:r>
            <a:endParaRPr lang="en-US" sz="2000" b="0" dirty="0"/>
          </a:p>
        </p:txBody>
      </p:sp>
      <p:sp>
        <p:nvSpPr>
          <p:cNvPr id="23" name="Content Placeholder 22"/>
          <p:cNvSpPr>
            <a:spLocks noGrp="1"/>
          </p:cNvSpPr>
          <p:nvPr>
            <p:ph idx="1"/>
          </p:nvPr>
        </p:nvSpPr>
        <p:spPr>
          <a:xfrm>
            <a:off x="457200" y="1447800"/>
            <a:ext cx="8305800" cy="4648200"/>
          </a:xfrm>
        </p:spPr>
        <p:txBody>
          <a:bodyPr/>
          <a:lstStyle/>
          <a:p>
            <a:pPr marL="256032" indent="-256032">
              <a:buNone/>
            </a:pPr>
            <a:r>
              <a:rPr lang="en-US" sz="2400" b="1" dirty="0" smtClean="0"/>
              <a:t>Purpose</a:t>
            </a:r>
          </a:p>
          <a:p>
            <a:pPr marL="256032" indent="-256032" algn="just">
              <a:buSzPct val="100000"/>
              <a:buFontTx/>
              <a:buChar char="•"/>
            </a:pPr>
            <a:r>
              <a:rPr lang="en-US" sz="2400" dirty="0" smtClean="0"/>
              <a:t>Is an assessment of the overall appeal of the product or service being proposed.</a:t>
            </a:r>
          </a:p>
          <a:p>
            <a:pPr marL="256032" indent="-256032" algn="just">
              <a:buSzPct val="100000"/>
              <a:buFontTx/>
              <a:buChar char="•"/>
            </a:pPr>
            <a:r>
              <a:rPr lang="en-US" sz="2400" dirty="0" smtClean="0"/>
              <a:t>Before a prospective firm rushes a new product or service into development, it should be sure that the product or service is what prospective customers want.</a:t>
            </a:r>
          </a:p>
          <a:p>
            <a:pPr marL="0" indent="0">
              <a:buSzPct val="100000"/>
              <a:buNone/>
            </a:pPr>
            <a:r>
              <a:rPr lang="en-US" sz="2400" b="1" dirty="0" smtClean="0"/>
              <a:t>Components </a:t>
            </a:r>
            <a:r>
              <a:rPr lang="en-US" sz="2400" b="1" dirty="0"/>
              <a:t>of product/service feasibility analysis</a:t>
            </a:r>
          </a:p>
          <a:p>
            <a:pPr marL="256032" indent="-256032">
              <a:buSzPct val="100000"/>
            </a:pPr>
            <a:r>
              <a:rPr lang="en-US" sz="2400" dirty="0"/>
              <a:t>Product/Service Desirability</a:t>
            </a:r>
          </a:p>
          <a:p>
            <a:pPr marL="256032" indent="-256032">
              <a:buSzPct val="100000"/>
            </a:pPr>
            <a:r>
              <a:rPr lang="en-US" sz="2400" dirty="0"/>
              <a:t>Product/Service Demand</a:t>
            </a:r>
          </a:p>
          <a:p>
            <a:pPr marL="256032" indent="-256032">
              <a:buSzPct val="100000"/>
              <a:buFontTx/>
              <a:buChar char="•"/>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15372"/>
            <a:ext cx="8229600" cy="851428"/>
          </a:xfrm>
        </p:spPr>
        <p:txBody>
          <a:bodyPr/>
          <a:lstStyle/>
          <a:p>
            <a:r>
              <a:rPr lang="en-US" sz="3200" dirty="0" smtClean="0"/>
              <a:t>Product/Service Desirability </a:t>
            </a:r>
            <a:r>
              <a:rPr lang="en-US" sz="2000" b="0" dirty="0" smtClean="0"/>
              <a:t>(1 of 3)</a:t>
            </a:r>
            <a:endParaRPr lang="en-US" sz="2000" b="0" dirty="0"/>
          </a:p>
        </p:txBody>
      </p:sp>
      <p:sp>
        <p:nvSpPr>
          <p:cNvPr id="12" name="Content Placeholder 11"/>
          <p:cNvSpPr>
            <a:spLocks noGrp="1"/>
          </p:cNvSpPr>
          <p:nvPr>
            <p:ph idx="1"/>
          </p:nvPr>
        </p:nvSpPr>
        <p:spPr>
          <a:xfrm>
            <a:off x="457200" y="1600200"/>
            <a:ext cx="8229600" cy="4572000"/>
          </a:xfrm>
        </p:spPr>
        <p:txBody>
          <a:bodyPr/>
          <a:lstStyle/>
          <a:p>
            <a:pPr marL="0" indent="0" algn="just">
              <a:buSzPct val="100000"/>
              <a:buNone/>
            </a:pPr>
            <a:r>
              <a:rPr lang="en-US" sz="2400" b="1" dirty="0" smtClean="0"/>
              <a:t>First</a:t>
            </a:r>
            <a:r>
              <a:rPr lang="en-US" sz="2400" dirty="0" smtClean="0"/>
              <a:t>, ask the following questions to determine the basic appeal of the product or service.</a:t>
            </a:r>
          </a:p>
          <a:p>
            <a:pPr marL="256032" indent="-256032" algn="just">
              <a:buSzPct val="100000"/>
              <a:buFontTx/>
              <a:buChar char="•"/>
            </a:pPr>
            <a:r>
              <a:rPr lang="en-US" sz="2400" dirty="0" smtClean="0"/>
              <a:t>Does it make sense? Is it reasonable? Is it something consumers will get excited about?</a:t>
            </a:r>
          </a:p>
          <a:p>
            <a:pPr marL="256032" indent="-256032" algn="just">
              <a:buSzPct val="100000"/>
              <a:buFontTx/>
              <a:buChar char="•"/>
            </a:pPr>
            <a:r>
              <a:rPr lang="en-US" sz="2400" dirty="0" smtClean="0"/>
              <a:t>Does it take advantage of an environmental trend, solve a problem, or take advantage of a gap in the marketplace?</a:t>
            </a:r>
          </a:p>
          <a:p>
            <a:pPr marL="256032" indent="-256032" algn="just">
              <a:buSzPct val="100000"/>
              <a:buFontTx/>
              <a:buChar char="•"/>
            </a:pPr>
            <a:r>
              <a:rPr lang="en-US" sz="2400" dirty="0" smtClean="0"/>
              <a:t>Is this a good time to introduce the product or service to the market?</a:t>
            </a:r>
          </a:p>
          <a:p>
            <a:pPr marL="256032" indent="-256032" algn="just">
              <a:buSzPct val="100000"/>
              <a:buFontTx/>
              <a:buChar char="•"/>
            </a:pPr>
            <a:r>
              <a:rPr lang="en-US" sz="2400" dirty="0" smtClean="0"/>
              <a:t>Are there any fatal flaws in the product or service</a:t>
            </a:r>
            <a:r>
              <a:rPr lang="en-US" altLang="en-US" sz="2400" dirty="0" smtClean="0"/>
              <a:t>’</a:t>
            </a:r>
            <a:r>
              <a:rPr lang="en-US" sz="2400" dirty="0" smtClean="0"/>
              <a:t>s basic design or concept?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5349</TotalTime>
  <Words>2527</Words>
  <Application>Microsoft Office PowerPoint</Application>
  <PresentationFormat>On-screen Show (4:3)</PresentationFormat>
  <Paragraphs>214</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ＭＳ Ｐゴシック</vt:lpstr>
      <vt:lpstr>Arial</vt:lpstr>
      <vt:lpstr>Times New Roman</vt:lpstr>
      <vt:lpstr>Verdana</vt:lpstr>
      <vt:lpstr>Wingdings</vt:lpstr>
      <vt:lpstr>508 Lecture</vt:lpstr>
      <vt:lpstr>Entrepreneurship: Successfully Launching New Ventures</vt:lpstr>
      <vt:lpstr>Learning Objectives</vt:lpstr>
      <vt:lpstr>What Is Feasibility Analysis?</vt:lpstr>
      <vt:lpstr>When to Conduct a Feasibility Analysis</vt:lpstr>
      <vt:lpstr>Feasibility Analysis</vt:lpstr>
      <vt:lpstr>Forms of Feasibility Analysis</vt:lpstr>
      <vt:lpstr>Outline for a Comprehensive Feasibility Analysis</vt:lpstr>
      <vt:lpstr>Product/Service Feasibility Analysis (1 of 2)</vt:lpstr>
      <vt:lpstr>Product/Service Desirability (1 of 3)</vt:lpstr>
      <vt:lpstr>Product/Service Desirability (2 of 3)</vt:lpstr>
      <vt:lpstr>Product/Service Desirability (3 of 3)</vt:lpstr>
      <vt:lpstr>Product/Service Demand (1 of 10)</vt:lpstr>
      <vt:lpstr>Product/Service Demand (2 of 10)</vt:lpstr>
      <vt:lpstr>Product/Service Demand (3 of 10)</vt:lpstr>
      <vt:lpstr>Product/Service Demand (4 of 10)</vt:lpstr>
      <vt:lpstr>Product/Service Demand (5 of 10)</vt:lpstr>
      <vt:lpstr>Product/Service Demand (6 of 10)</vt:lpstr>
      <vt:lpstr>Product/Service Demand (7 of 10)</vt:lpstr>
      <vt:lpstr>Product/Service Demand (8 of 10)</vt:lpstr>
      <vt:lpstr>Product/Service Demand (9 of 10)</vt:lpstr>
      <vt:lpstr>Product/Service Demand (10 of 10)</vt:lpstr>
      <vt:lpstr>Industry/Target Market Feasibility Analysis (1 of 2)</vt:lpstr>
      <vt:lpstr>Industry/Target Market Feasibility Analysis (2 of 2)</vt:lpstr>
      <vt:lpstr>Industry Attractiveness (1 of 2)</vt:lpstr>
      <vt:lpstr>Industry Attractiveness (2 of 2)</vt:lpstr>
      <vt:lpstr>Target Market Attractiveness</vt:lpstr>
      <vt:lpstr>Organizational Feasibility Analysis (1 of 2)</vt:lpstr>
      <vt:lpstr>Organizational Feasibility Analysis (2 of 2)</vt:lpstr>
      <vt:lpstr>Management Prowess</vt:lpstr>
      <vt:lpstr>Resource Sufficiency (1 of 2)</vt:lpstr>
      <vt:lpstr>Resource Sufficiency (2 of 2)</vt:lpstr>
      <vt:lpstr>Financial Feasibility Analysis (1 of 2)</vt:lpstr>
      <vt:lpstr>Financial Feasibility Analysis (2 of 2)</vt:lpstr>
      <vt:lpstr>Total Start-Up Cash Needed</vt:lpstr>
      <vt:lpstr>Financial Performance of Similar Businesses</vt:lpstr>
      <vt:lpstr>Overall Financial Attractiveness of the Proposed Venture (1 of 2)</vt:lpstr>
      <vt:lpstr>Overall Financial Attractiveness of the Proposed Venture (2 of 2)</vt:lpstr>
      <vt:lpstr>A Feasibility Analysis Template</vt:lpstr>
      <vt:lpstr>The End</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Sadeeqa Khan</cp:lastModifiedBy>
  <cp:revision>1158</cp:revision>
  <dcterms:created xsi:type="dcterms:W3CDTF">2014-07-14T20:04:21Z</dcterms:created>
  <dcterms:modified xsi:type="dcterms:W3CDTF">2025-09-09T08:32:48Z</dcterms:modified>
</cp:coreProperties>
</file>