
<file path=[Content_Types].xml><?xml version="1.0" encoding="utf-8"?>
<Types xmlns="http://schemas.openxmlformats.org/package/2006/content-types">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41" r:id="rId2"/>
    <p:sldId id="380" r:id="rId3"/>
    <p:sldId id="613" r:id="rId4"/>
    <p:sldId id="614" r:id="rId5"/>
    <p:sldId id="615" r:id="rId6"/>
    <p:sldId id="616" r:id="rId7"/>
    <p:sldId id="617" r:id="rId8"/>
    <p:sldId id="618" r:id="rId9"/>
    <p:sldId id="619" r:id="rId10"/>
    <p:sldId id="620" r:id="rId11"/>
    <p:sldId id="621" r:id="rId12"/>
    <p:sldId id="622" r:id="rId13"/>
    <p:sldId id="623" r:id="rId14"/>
    <p:sldId id="624" r:id="rId15"/>
    <p:sldId id="640" r:id="rId16"/>
    <p:sldId id="626" r:id="rId17"/>
    <p:sldId id="627" r:id="rId18"/>
    <p:sldId id="628" r:id="rId19"/>
    <p:sldId id="629" r:id="rId20"/>
    <p:sldId id="630" r:id="rId21"/>
    <p:sldId id="631" r:id="rId22"/>
    <p:sldId id="642" r:id="rId23"/>
    <p:sldId id="644" r:id="rId24"/>
    <p:sldId id="632" r:id="rId25"/>
    <p:sldId id="633" r:id="rId26"/>
    <p:sldId id="634" r:id="rId27"/>
    <p:sldId id="635" r:id="rId28"/>
    <p:sldId id="636" r:id="rId29"/>
    <p:sldId id="643" r:id="rId30"/>
  </p:sldIdLst>
  <p:sldSz cx="9144000" cy="6858000" type="screen4x3"/>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6279" autoAdjust="0"/>
  </p:normalViewPr>
  <p:slideViewPr>
    <p:cSldViewPr>
      <p:cViewPr varScale="1">
        <p:scale>
          <a:sx n="88" d="100"/>
          <a:sy n="88" d="100"/>
        </p:scale>
        <p:origin x="1536" y="78"/>
      </p:cViewPr>
      <p:guideLst>
        <p:guide orient="horz" pos="2160"/>
        <p:guide pos="2880"/>
      </p:guideLst>
    </p:cSldViewPr>
  </p:slideViewPr>
  <p:outlineViewPr>
    <p:cViewPr>
      <p:scale>
        <a:sx n="33" d="100"/>
        <a:sy n="33" d="100"/>
      </p:scale>
      <p:origin x="0" y="-22224"/>
    </p:cViewPr>
  </p:outlineViewPr>
  <p:notesTextViewPr>
    <p:cViewPr>
      <p:scale>
        <a:sx n="1" d="1"/>
        <a:sy n="1" d="1"/>
      </p:scale>
      <p:origin x="0" y="0"/>
    </p:cViewPr>
  </p:notesTextViewPr>
  <p:sorterViewPr>
    <p:cViewPr>
      <p:scale>
        <a:sx n="100" d="100"/>
        <a:sy n="100" d="100"/>
      </p:scale>
      <p:origin x="0" y="-1848"/>
    </p:cViewPr>
  </p:sorterViewPr>
  <p:notesViewPr>
    <p:cSldViewPr>
      <p:cViewPr varScale="1">
        <p:scale>
          <a:sx n="55" d="100"/>
          <a:sy n="55" d="100"/>
        </p:scale>
        <p:origin x="-225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9/9/2025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9/9/2025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IN" dirty="0"/>
              <a:t>If this PowerPoint presentation contains mathematical equations, you may need to check that your computer has the following installed:</a:t>
            </a:r>
          </a:p>
          <a:p>
            <a:pPr defTabSz="931774">
              <a:defRPr/>
            </a:pPr>
            <a:r>
              <a:rPr lang="en-IN" dirty="0"/>
              <a:t>1) MathType Plugin</a:t>
            </a:r>
          </a:p>
          <a:p>
            <a:pPr defTabSz="931774">
              <a:defRPr/>
            </a:pPr>
            <a:r>
              <a:rPr lang="en-IN" dirty="0"/>
              <a:t>2) Math Player (free versions available)</a:t>
            </a:r>
          </a:p>
          <a:p>
            <a:pPr defTabSz="931774">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01402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99216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522517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38054"/>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15258752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Box 7"/>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2400"/>
            </a:lvl1pPr>
            <a:lvl2pPr marL="569913" indent="-285750">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2" name="Date Placeholder 1"/>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5" name="Footer Placeholder 4"/>
          <p:cNvSpPr>
            <a:spLocks noGrp="1"/>
          </p:cNvSpPr>
          <p:nvPr>
            <p:ph type="ftr" sz="quarter" idx="11"/>
          </p:nvPr>
        </p:nvSpPr>
        <p:spPr/>
        <p:txBody>
          <a:bodyPr/>
          <a:lstStyle>
            <a:lvl1pPr algn="r">
              <a:defRPr/>
            </a:lvl1pPr>
          </a:lstStyle>
          <a:p>
            <a:fld id="{416B3AB8-B67A-4BFE-93C4-B4BC0CA6AD8C}" type="slidenum">
              <a:rPr lang="en-US" smtClean="0"/>
              <a:pPr/>
              <a:t>‹#›</a:t>
            </a:fld>
            <a:endParaRPr lang="en-US" dirty="0"/>
          </a:p>
        </p:txBody>
      </p:sp>
      <p:sp>
        <p:nvSpPr>
          <p:cNvPr id="7" name="Slide Number Placeholder 6"/>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649750"/>
            <a:ext cx="3276600" cy="347641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419600" y="2649538"/>
            <a:ext cx="4191000" cy="3476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Edition, Global Edition</a:t>
            </a:r>
            <a:endParaRPr lang="en-IN" sz="2400" dirty="0"/>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1</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Introduction to Entrepreneurship</a:t>
            </a:r>
          </a:p>
        </p:txBody>
      </p:sp>
      <p:pic>
        <p:nvPicPr>
          <p:cNvPr id="8" name="Picture 7" descr="Front Cover: Entrepreneurship: Successfully Launching New Ventures Sixth Edition by Barringer and Ireland."/>
          <p:cNvPicPr>
            <a:picLocks noChangeAspect="1"/>
          </p:cNvPicPr>
          <p:nvPr/>
        </p:nvPicPr>
        <p:blipFill>
          <a:blip r:embed="rId3" cstate="print"/>
          <a:stretch>
            <a:fillRect/>
          </a:stretch>
        </p:blipFill>
        <p:spPr>
          <a:xfrm>
            <a:off x="475736" y="1858419"/>
            <a:ext cx="3371657" cy="4367246"/>
          </a:xfrm>
          <a:prstGeom prst="rect">
            <a:avLst/>
          </a:prstGeom>
        </p:spPr>
      </p:pic>
    </p:spTree>
    <p:extLst>
      <p:ext uri="{BB962C8B-B14F-4D97-AF65-F5344CB8AC3E}">
        <p14:creationId xmlns:p14="http://schemas.microsoft.com/office/powerpoint/2010/main" val="1598483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1097280"/>
          </a:xfrm>
        </p:spPr>
        <p:txBody>
          <a:bodyPr/>
          <a:lstStyle/>
          <a:p>
            <a:r>
              <a:rPr lang="en-US" sz="3200" dirty="0" smtClean="0"/>
              <a:t>Common Myths About Entrepreneurs </a:t>
            </a:r>
            <a:r>
              <a:rPr lang="en-US" sz="2000" b="0" dirty="0" smtClean="0"/>
              <a:t>(1 of 7)</a:t>
            </a:r>
            <a:endParaRPr lang="en-US" sz="2000" b="0" dirty="0"/>
          </a:p>
        </p:txBody>
      </p:sp>
      <p:sp>
        <p:nvSpPr>
          <p:cNvPr id="3" name="Content Placeholder 2"/>
          <p:cNvSpPr>
            <a:spLocks noGrp="1"/>
          </p:cNvSpPr>
          <p:nvPr>
            <p:ph idx="1"/>
          </p:nvPr>
        </p:nvSpPr>
        <p:spPr>
          <a:xfrm>
            <a:off x="457200" y="1600200"/>
            <a:ext cx="8229600" cy="4525963"/>
          </a:xfrm>
        </p:spPr>
        <p:txBody>
          <a:bodyPr/>
          <a:lstStyle/>
          <a:p>
            <a:r>
              <a:rPr lang="en-US" sz="2400" b="1" dirty="0" smtClean="0"/>
              <a:t>Myth 1:</a:t>
            </a:r>
            <a:r>
              <a:rPr lang="en-US" sz="2400" dirty="0" smtClean="0"/>
              <a:t> </a:t>
            </a:r>
            <a:r>
              <a:rPr lang="en-US" sz="2400" b="1" dirty="0" smtClean="0"/>
              <a:t>Entrepreneurs Are Born, Not Made</a:t>
            </a:r>
          </a:p>
          <a:p>
            <a:pPr lvl="1" algn="just"/>
            <a:r>
              <a:rPr lang="en-US" sz="2400" dirty="0" smtClean="0"/>
              <a:t>This myth is based on the mistaken belief that some people are genetically predisposed to be entrepreneurs.</a:t>
            </a:r>
          </a:p>
          <a:p>
            <a:pPr lvl="1" algn="just"/>
            <a:r>
              <a:rPr lang="en-US" sz="2400" dirty="0" smtClean="0"/>
              <a:t>The consensus of many studies is that no one is </a:t>
            </a:r>
            <a:r>
              <a:rPr lang="en-US" altLang="en-US" sz="2400" dirty="0" smtClean="0"/>
              <a:t>“</a:t>
            </a:r>
            <a:r>
              <a:rPr lang="en-US" sz="2400" dirty="0" smtClean="0"/>
              <a:t>born</a:t>
            </a:r>
            <a:r>
              <a:rPr lang="en-US" altLang="en-US" sz="2400" dirty="0" smtClean="0"/>
              <a:t>”</a:t>
            </a:r>
            <a:r>
              <a:rPr lang="en-US" sz="2400" dirty="0" smtClean="0"/>
              <a:t> to be an entrepreneur; everyone has the potential to become one.</a:t>
            </a:r>
          </a:p>
          <a:p>
            <a:pPr lvl="1" algn="just"/>
            <a:r>
              <a:rPr lang="en-US" sz="2400" dirty="0" smtClean="0"/>
              <a:t>Whether someone does or doesn</a:t>
            </a:r>
            <a:r>
              <a:rPr lang="en-US" altLang="en-US" sz="2400" dirty="0" smtClean="0"/>
              <a:t>’</a:t>
            </a:r>
            <a:r>
              <a:rPr lang="en-US" sz="2400" dirty="0" smtClean="0"/>
              <a:t>t become an entrepreneur is a function of their environment, life experiences, and personal choices.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382000" cy="1097280"/>
          </a:xfrm>
        </p:spPr>
        <p:txBody>
          <a:bodyPr/>
          <a:lstStyle/>
          <a:p>
            <a:r>
              <a:rPr lang="en-US" sz="3200" dirty="0" smtClean="0"/>
              <a:t>Common Myths About Entrepreneurs </a:t>
            </a:r>
            <a:r>
              <a:rPr lang="en-US" sz="2000" b="0" dirty="0" smtClean="0"/>
              <a:t>(2 of 7)</a:t>
            </a:r>
            <a:endParaRPr lang="en-US" sz="2000" b="0" dirty="0"/>
          </a:p>
        </p:txBody>
      </p:sp>
      <p:sp>
        <p:nvSpPr>
          <p:cNvPr id="3" name="Content Placeholder 2"/>
          <p:cNvSpPr>
            <a:spLocks noGrp="1"/>
          </p:cNvSpPr>
          <p:nvPr>
            <p:ph idx="1"/>
          </p:nvPr>
        </p:nvSpPr>
        <p:spPr>
          <a:xfrm>
            <a:off x="457200" y="1600201"/>
            <a:ext cx="8534400" cy="762000"/>
          </a:xfrm>
        </p:spPr>
        <p:txBody>
          <a:bodyPr/>
          <a:lstStyle/>
          <a:p>
            <a:pPr marL="0" indent="0" algn="just">
              <a:spcBef>
                <a:spcPct val="50000"/>
              </a:spcBef>
              <a:buNone/>
            </a:pPr>
            <a:r>
              <a:rPr lang="en-US" sz="2200" dirty="0" smtClean="0"/>
              <a:t>Although no one is </a:t>
            </a:r>
            <a:r>
              <a:rPr lang="en-US" altLang="en-US" sz="2200" dirty="0" smtClean="0"/>
              <a:t>“</a:t>
            </a:r>
            <a:r>
              <a:rPr lang="en-US" sz="2200" dirty="0" smtClean="0"/>
              <a:t>born</a:t>
            </a:r>
            <a:r>
              <a:rPr lang="en-US" altLang="en-US" sz="2200" dirty="0" smtClean="0"/>
              <a:t>”</a:t>
            </a:r>
            <a:r>
              <a:rPr lang="en-US" sz="2200" dirty="0" smtClean="0"/>
              <a:t> to be an entrepreneur, there are common traits and characteristics of successful entrepreneurs</a:t>
            </a:r>
            <a:endParaRPr lang="en-US" sz="2200" dirty="0"/>
          </a:p>
        </p:txBody>
      </p:sp>
      <p:sp>
        <p:nvSpPr>
          <p:cNvPr id="5" name="Content Placeholder 4"/>
          <p:cNvSpPr>
            <a:spLocks noGrp="1"/>
          </p:cNvSpPr>
          <p:nvPr>
            <p:ph idx="13"/>
          </p:nvPr>
        </p:nvSpPr>
        <p:spPr>
          <a:xfrm>
            <a:off x="457200" y="2511072"/>
            <a:ext cx="4191000" cy="3763962"/>
          </a:xfrm>
        </p:spPr>
        <p:txBody>
          <a:bodyPr/>
          <a:lstStyle/>
          <a:p>
            <a:pPr>
              <a:spcBef>
                <a:spcPts val="600"/>
              </a:spcBef>
              <a:buFontTx/>
              <a:buChar char="•"/>
            </a:pPr>
            <a:r>
              <a:rPr lang="en-US" sz="2200" dirty="0"/>
              <a:t>A moderate risk taker</a:t>
            </a:r>
          </a:p>
          <a:p>
            <a:pPr>
              <a:spcBef>
                <a:spcPts val="600"/>
              </a:spcBef>
              <a:buFontTx/>
              <a:buChar char="•"/>
            </a:pPr>
            <a:r>
              <a:rPr lang="en-US" sz="2200" dirty="0" smtClean="0"/>
              <a:t>Persuasive (</a:t>
            </a:r>
            <a:r>
              <a:rPr lang="en-US" sz="1100" dirty="0" smtClean="0"/>
              <a:t>having convincing power</a:t>
            </a:r>
            <a:r>
              <a:rPr lang="en-US" sz="2200" dirty="0" smtClean="0"/>
              <a:t>)</a:t>
            </a:r>
            <a:endParaRPr lang="en-US" sz="2200" dirty="0"/>
          </a:p>
          <a:p>
            <a:pPr>
              <a:spcBef>
                <a:spcPts val="600"/>
              </a:spcBef>
              <a:buFontTx/>
              <a:buChar char="•"/>
            </a:pPr>
            <a:r>
              <a:rPr lang="en-US" sz="2200" dirty="0"/>
              <a:t>Promoter</a:t>
            </a:r>
          </a:p>
          <a:p>
            <a:pPr>
              <a:spcBef>
                <a:spcPts val="600"/>
              </a:spcBef>
              <a:buFontTx/>
              <a:buChar char="•"/>
            </a:pPr>
            <a:r>
              <a:rPr lang="en-US" sz="2200" dirty="0"/>
              <a:t>Resource assembler/leverager</a:t>
            </a:r>
          </a:p>
          <a:p>
            <a:pPr>
              <a:spcBef>
                <a:spcPts val="600"/>
              </a:spcBef>
              <a:buFontTx/>
              <a:buChar char="•"/>
            </a:pPr>
            <a:r>
              <a:rPr lang="en-US" sz="2200" dirty="0"/>
              <a:t>Creative</a:t>
            </a:r>
          </a:p>
          <a:p>
            <a:pPr>
              <a:spcBef>
                <a:spcPts val="600"/>
              </a:spcBef>
              <a:buFontTx/>
              <a:buChar char="•"/>
            </a:pPr>
            <a:r>
              <a:rPr lang="en-US" sz="2200" dirty="0"/>
              <a:t>Self-starter</a:t>
            </a:r>
          </a:p>
          <a:p>
            <a:pPr>
              <a:spcBef>
                <a:spcPts val="600"/>
              </a:spcBef>
              <a:buFontTx/>
              <a:buChar char="•"/>
            </a:pPr>
            <a:r>
              <a:rPr lang="en-US" sz="2200" dirty="0" smtClean="0"/>
              <a:t>Tenacious (</a:t>
            </a:r>
            <a:r>
              <a:rPr lang="en-US" sz="1000" dirty="0" smtClean="0"/>
              <a:t>firmly hold something</a:t>
            </a:r>
            <a:r>
              <a:rPr lang="en-US" sz="2200" dirty="0" smtClean="0"/>
              <a:t>)</a:t>
            </a:r>
            <a:endParaRPr lang="en-US" sz="2200" dirty="0"/>
          </a:p>
          <a:p>
            <a:pPr>
              <a:spcBef>
                <a:spcPts val="600"/>
              </a:spcBef>
              <a:buFontTx/>
              <a:buChar char="•"/>
            </a:pPr>
            <a:r>
              <a:rPr lang="en-US" sz="2200" dirty="0"/>
              <a:t>Tolerant of ambiguity</a:t>
            </a:r>
          </a:p>
          <a:p>
            <a:pPr>
              <a:spcBef>
                <a:spcPts val="600"/>
              </a:spcBef>
              <a:buFontTx/>
              <a:buChar char="•"/>
            </a:pPr>
            <a:r>
              <a:rPr lang="en-US" sz="2200" dirty="0" smtClean="0"/>
              <a:t>Visionary</a:t>
            </a:r>
            <a:endParaRPr lang="en-US" sz="2200" dirty="0"/>
          </a:p>
        </p:txBody>
      </p:sp>
      <p:sp>
        <p:nvSpPr>
          <p:cNvPr id="6" name="Content Placeholder 5"/>
          <p:cNvSpPr>
            <a:spLocks noGrp="1"/>
          </p:cNvSpPr>
          <p:nvPr>
            <p:ph sz="quarter" idx="14"/>
          </p:nvPr>
        </p:nvSpPr>
        <p:spPr>
          <a:xfrm>
            <a:off x="4953000" y="2511072"/>
            <a:ext cx="3657600" cy="3763962"/>
          </a:xfrm>
        </p:spPr>
        <p:txBody>
          <a:bodyPr/>
          <a:lstStyle/>
          <a:p>
            <a:pPr>
              <a:spcBef>
                <a:spcPts val="600"/>
              </a:spcBef>
              <a:buFontTx/>
              <a:buChar char="•"/>
            </a:pPr>
            <a:r>
              <a:rPr lang="en-US" sz="2200" dirty="0"/>
              <a:t>Optimistic disposition</a:t>
            </a:r>
          </a:p>
          <a:p>
            <a:pPr>
              <a:spcBef>
                <a:spcPts val="600"/>
              </a:spcBef>
              <a:buFontTx/>
              <a:buChar char="•"/>
            </a:pPr>
            <a:r>
              <a:rPr lang="en-US" sz="2200" dirty="0"/>
              <a:t>A networker</a:t>
            </a:r>
          </a:p>
          <a:p>
            <a:pPr>
              <a:spcBef>
                <a:spcPts val="600"/>
              </a:spcBef>
              <a:buFontTx/>
              <a:buChar char="•"/>
            </a:pPr>
            <a:r>
              <a:rPr lang="en-US" sz="2200" dirty="0"/>
              <a:t>Achievement motivated</a:t>
            </a:r>
          </a:p>
          <a:p>
            <a:pPr>
              <a:spcBef>
                <a:spcPts val="600"/>
              </a:spcBef>
              <a:buFontTx/>
              <a:buChar char="•"/>
            </a:pPr>
            <a:r>
              <a:rPr lang="en-US" sz="2200" dirty="0"/>
              <a:t>Alert to opportunities</a:t>
            </a:r>
          </a:p>
          <a:p>
            <a:pPr>
              <a:spcBef>
                <a:spcPts val="600"/>
              </a:spcBef>
              <a:buFontTx/>
              <a:buChar char="•"/>
            </a:pPr>
            <a:r>
              <a:rPr lang="en-US" sz="2200" dirty="0"/>
              <a:t>Self-confident</a:t>
            </a:r>
          </a:p>
          <a:p>
            <a:pPr>
              <a:spcBef>
                <a:spcPts val="600"/>
              </a:spcBef>
              <a:buFontTx/>
              <a:buChar char="•"/>
            </a:pPr>
            <a:r>
              <a:rPr lang="en-US" sz="2200" dirty="0" smtClean="0"/>
              <a:t>Decisive (</a:t>
            </a:r>
            <a:r>
              <a:rPr lang="en-US" sz="1000" dirty="0" smtClean="0"/>
              <a:t>settling an issue</a:t>
            </a:r>
            <a:r>
              <a:rPr lang="en-US" sz="2200" dirty="0" smtClean="0"/>
              <a:t>)</a:t>
            </a:r>
            <a:endParaRPr lang="en-US" sz="2200" dirty="0"/>
          </a:p>
          <a:p>
            <a:pPr>
              <a:spcBef>
                <a:spcPts val="600"/>
              </a:spcBef>
              <a:buFontTx/>
              <a:buChar char="•"/>
            </a:pPr>
            <a:r>
              <a:rPr lang="en-US" sz="2200" dirty="0"/>
              <a:t>Energetic</a:t>
            </a:r>
          </a:p>
          <a:p>
            <a:pPr>
              <a:spcBef>
                <a:spcPts val="600"/>
              </a:spcBef>
              <a:buFontTx/>
              <a:buChar char="•"/>
            </a:pPr>
            <a:r>
              <a:rPr lang="en-US" sz="2200" dirty="0"/>
              <a:t>A strong work ethic</a:t>
            </a:r>
          </a:p>
          <a:p>
            <a:pPr>
              <a:spcBef>
                <a:spcPts val="600"/>
              </a:spcBef>
              <a:buFontTx/>
              <a:buChar char="•"/>
            </a:pPr>
            <a:r>
              <a:rPr lang="en-US" sz="2200" dirty="0"/>
              <a:t>Lengthy attention </a:t>
            </a:r>
            <a:r>
              <a:rPr lang="en-US" sz="2200" dirty="0" smtClean="0"/>
              <a:t>span</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382000" cy="1097280"/>
          </a:xfrm>
        </p:spPr>
        <p:txBody>
          <a:bodyPr/>
          <a:lstStyle/>
          <a:p>
            <a:r>
              <a:rPr lang="en-US" sz="3200" dirty="0" smtClean="0"/>
              <a:t>Common Myths About Entrepreneurs </a:t>
            </a:r>
            <a:r>
              <a:rPr lang="en-US" sz="2000" b="0" dirty="0" smtClean="0"/>
              <a:t>(3 of 7)</a:t>
            </a:r>
            <a:endParaRPr lang="en-US" sz="2000" b="0" dirty="0"/>
          </a:p>
        </p:txBody>
      </p:sp>
      <p:sp>
        <p:nvSpPr>
          <p:cNvPr id="3" name="Content Placeholder 2"/>
          <p:cNvSpPr>
            <a:spLocks noGrp="1"/>
          </p:cNvSpPr>
          <p:nvPr>
            <p:ph idx="1"/>
          </p:nvPr>
        </p:nvSpPr>
        <p:spPr>
          <a:xfrm>
            <a:off x="457200" y="1600201"/>
            <a:ext cx="8305800" cy="4419600"/>
          </a:xfrm>
        </p:spPr>
        <p:txBody>
          <a:bodyPr/>
          <a:lstStyle/>
          <a:p>
            <a:r>
              <a:rPr lang="en-US" sz="2400" b="1" dirty="0" smtClean="0"/>
              <a:t>Myth 2: Entrepreneurs Are Gamblers</a:t>
            </a:r>
          </a:p>
          <a:p>
            <a:pPr lvl="1" algn="just"/>
            <a:r>
              <a:rPr lang="en-US" sz="2400" dirty="0" smtClean="0"/>
              <a:t>Most entrepreneurs are moderate risk takers.</a:t>
            </a:r>
          </a:p>
          <a:p>
            <a:pPr lvl="1" algn="just"/>
            <a:r>
              <a:rPr lang="en-US" sz="2400" dirty="0" smtClean="0"/>
              <a:t>The idea that entrepreneurs are gamblers originates from two sources:</a:t>
            </a:r>
          </a:p>
          <a:p>
            <a:pPr lvl="2" algn="just"/>
            <a:r>
              <a:rPr lang="en-US" sz="2400" dirty="0" smtClean="0"/>
              <a:t>Entrepreneurs typically have jobs that are less structured, and so they face a more uncertain set of possibilities than people in traditional jobs.</a:t>
            </a:r>
          </a:p>
          <a:p>
            <a:pPr lvl="2" algn="just"/>
            <a:r>
              <a:rPr lang="en-US" sz="2400" dirty="0" smtClean="0"/>
              <a:t>Many entrepreneurs have a strong need to achieve and set challenging goals, a behavior that is often equated with risk taking.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382000" cy="1097280"/>
          </a:xfrm>
        </p:spPr>
        <p:txBody>
          <a:bodyPr/>
          <a:lstStyle/>
          <a:p>
            <a:r>
              <a:rPr lang="en-US" sz="3200" dirty="0" smtClean="0"/>
              <a:t>Common Myths About Entrepreneurs </a:t>
            </a:r>
            <a:r>
              <a:rPr lang="en-US" sz="2000" b="0" dirty="0" smtClean="0"/>
              <a:t>(4 of 7)</a:t>
            </a:r>
            <a:endParaRPr lang="en-US" sz="2000" b="0" dirty="0"/>
          </a:p>
        </p:txBody>
      </p:sp>
      <p:sp>
        <p:nvSpPr>
          <p:cNvPr id="3" name="Content Placeholder 2"/>
          <p:cNvSpPr>
            <a:spLocks noGrp="1"/>
          </p:cNvSpPr>
          <p:nvPr>
            <p:ph idx="1"/>
          </p:nvPr>
        </p:nvSpPr>
        <p:spPr>
          <a:xfrm>
            <a:off x="457200" y="1600201"/>
            <a:ext cx="8229600" cy="3276600"/>
          </a:xfrm>
        </p:spPr>
        <p:txBody>
          <a:bodyPr/>
          <a:lstStyle/>
          <a:p>
            <a:r>
              <a:rPr lang="en-US" sz="2400" b="1" dirty="0" smtClean="0">
                <a:cs typeface="Sakkal Majalla" panose="02000000000000000000" pitchFamily="2" charset="-78"/>
              </a:rPr>
              <a:t>Myth 3: Entrepreneurs Are Motivated Primarily by Money</a:t>
            </a:r>
          </a:p>
          <a:p>
            <a:pPr lvl="1" algn="just"/>
            <a:r>
              <a:rPr lang="en-US" sz="2400" dirty="0" smtClean="0">
                <a:cs typeface="Sakkal Majalla" panose="02000000000000000000" pitchFamily="2" charset="-78"/>
              </a:rPr>
              <a:t>While it is naïve to think that entrepreneurs don</a:t>
            </a:r>
            <a:r>
              <a:rPr lang="en-US" altLang="en-US" sz="2400" dirty="0" smtClean="0">
                <a:cs typeface="Sakkal Majalla" panose="02000000000000000000" pitchFamily="2" charset="-78"/>
              </a:rPr>
              <a:t>’</a:t>
            </a:r>
            <a:r>
              <a:rPr lang="en-US" sz="2400" dirty="0" smtClean="0">
                <a:cs typeface="Sakkal Majalla" panose="02000000000000000000" pitchFamily="2" charset="-78"/>
              </a:rPr>
              <a:t>t seek financial rewards, money is rarely the reason entrepreneurs start new firms.</a:t>
            </a:r>
          </a:p>
          <a:p>
            <a:pPr lvl="1" algn="just"/>
            <a:r>
              <a:rPr lang="en-US" sz="2400" dirty="0" smtClean="0">
                <a:cs typeface="Sakkal Majalla" panose="02000000000000000000" pitchFamily="2" charset="-78"/>
              </a:rPr>
              <a:t>In fact, some entrepreneurs warn that the pursuit of money can be distracting.</a:t>
            </a:r>
            <a:endParaRPr lang="en-US" sz="2400" dirty="0">
              <a:cs typeface="Sakkal Majalla" panose="020000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382000" cy="1097280"/>
          </a:xfrm>
        </p:spPr>
        <p:txBody>
          <a:bodyPr/>
          <a:lstStyle/>
          <a:p>
            <a:r>
              <a:rPr lang="en-US" sz="3200" dirty="0" smtClean="0"/>
              <a:t>Common Myths About Entrepreneurs </a:t>
            </a:r>
            <a:r>
              <a:rPr lang="en-US" sz="2000" b="0" dirty="0" smtClean="0"/>
              <a:t>(5 of 7)</a:t>
            </a:r>
            <a:endParaRPr lang="en-US" sz="2000" b="0" dirty="0"/>
          </a:p>
        </p:txBody>
      </p:sp>
      <p:sp>
        <p:nvSpPr>
          <p:cNvPr id="3" name="Content Placeholder 2"/>
          <p:cNvSpPr>
            <a:spLocks noGrp="1"/>
          </p:cNvSpPr>
          <p:nvPr>
            <p:ph idx="1"/>
          </p:nvPr>
        </p:nvSpPr>
        <p:spPr>
          <a:xfrm>
            <a:off x="457200" y="1600201"/>
            <a:ext cx="8229600" cy="4343400"/>
          </a:xfrm>
        </p:spPr>
        <p:txBody>
          <a:bodyPr/>
          <a:lstStyle/>
          <a:p>
            <a:r>
              <a:rPr lang="en-US" sz="2400" b="1" dirty="0" smtClean="0"/>
              <a:t>Myth 4: Entrepreneurs Should Be Young and Energetic</a:t>
            </a:r>
          </a:p>
          <a:p>
            <a:pPr lvl="1" algn="just"/>
            <a:r>
              <a:rPr lang="en-US" sz="2400" dirty="0" smtClean="0"/>
              <a:t>Entrepreneurial activity is fairly evenly spread out over age ranges.</a:t>
            </a:r>
          </a:p>
          <a:p>
            <a:pPr lvl="1" algn="just"/>
            <a:r>
              <a:rPr lang="en-US" sz="2400" dirty="0" smtClean="0"/>
              <a:t>While it is important to be energetic, investors often cite the strength of the entrepreneur as their most important criterion in making investment decisions.</a:t>
            </a:r>
          </a:p>
          <a:p>
            <a:pPr lvl="2" algn="just"/>
            <a:r>
              <a:rPr lang="en-US" sz="2400" dirty="0" smtClean="0"/>
              <a:t>What makes an entrepreneur </a:t>
            </a:r>
            <a:r>
              <a:rPr lang="en-US" altLang="en-US" sz="2400" dirty="0" smtClean="0"/>
              <a:t>“</a:t>
            </a:r>
            <a:r>
              <a:rPr lang="en-US" sz="2400" dirty="0" smtClean="0"/>
              <a:t>strong</a:t>
            </a:r>
            <a:r>
              <a:rPr lang="en-US" altLang="en-US" sz="2400" dirty="0" smtClean="0"/>
              <a:t>”</a:t>
            </a:r>
            <a:r>
              <a:rPr lang="en-US" sz="2400" dirty="0" smtClean="0"/>
              <a:t> in the eyes of an investor is experience, maturity, a solid reputation, and a track record of success.</a:t>
            </a:r>
          </a:p>
          <a:p>
            <a:pPr lvl="2" algn="just"/>
            <a:r>
              <a:rPr lang="en-US" sz="2400" dirty="0" smtClean="0"/>
              <a:t>These criteria favor older rather than younger entrepreneurs.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1097280"/>
          </a:xfrm>
        </p:spPr>
        <p:txBody>
          <a:bodyPr/>
          <a:lstStyle/>
          <a:p>
            <a:r>
              <a:rPr lang="en-US" sz="3200" dirty="0"/>
              <a:t>Common Myths About Entrepreneurs </a:t>
            </a:r>
            <a:r>
              <a:rPr lang="en-US" sz="2000" b="0" dirty="0" smtClean="0"/>
              <a:t>(6 </a:t>
            </a:r>
            <a:r>
              <a:rPr lang="en-US" sz="2000" b="0" dirty="0"/>
              <a:t>of 7</a:t>
            </a:r>
            <a:r>
              <a:rPr lang="en-US" sz="2000" b="0" dirty="0" smtClean="0"/>
              <a:t>)</a:t>
            </a:r>
            <a:endParaRPr lang="en-US" sz="2000" dirty="0"/>
          </a:p>
        </p:txBody>
      </p:sp>
      <p:sp>
        <p:nvSpPr>
          <p:cNvPr id="4" name="Content Placeholder 3"/>
          <p:cNvSpPr>
            <a:spLocks noGrp="1"/>
          </p:cNvSpPr>
          <p:nvPr>
            <p:ph idx="1"/>
          </p:nvPr>
        </p:nvSpPr>
        <p:spPr>
          <a:xfrm>
            <a:off x="457200" y="1600201"/>
            <a:ext cx="5867400" cy="381000"/>
          </a:xfrm>
        </p:spPr>
        <p:txBody>
          <a:bodyPr/>
          <a:lstStyle/>
          <a:p>
            <a:pPr marL="0" indent="0">
              <a:buNone/>
            </a:pPr>
            <a:r>
              <a:rPr lang="en-US" sz="2200" b="1" dirty="0"/>
              <a:t>Table 1.4 </a:t>
            </a:r>
            <a:r>
              <a:rPr lang="en-US" sz="2200" dirty="0"/>
              <a:t>Age Distribution of Business Owners</a:t>
            </a:r>
          </a:p>
        </p:txBody>
      </p:sp>
      <p:graphicFrame>
        <p:nvGraphicFramePr>
          <p:cNvPr id="6" name="Table 5"/>
          <p:cNvGraphicFramePr>
            <a:graphicFrameLocks noGrp="1"/>
          </p:cNvGraphicFramePr>
          <p:nvPr>
            <p:extLst>
              <p:ext uri="{D42A27DB-BD31-4B8C-83A1-F6EECF244321}">
                <p14:modId xmlns:p14="http://schemas.microsoft.com/office/powerpoint/2010/main" val="3956383869"/>
              </p:ext>
            </p:extLst>
          </p:nvPr>
        </p:nvGraphicFramePr>
        <p:xfrm>
          <a:off x="457200" y="2268750"/>
          <a:ext cx="6477000" cy="19812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Age</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Percentage of Business Owners</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20-34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baseline="0" dirty="0" smtClean="0">
                          <a:solidFill>
                            <a:schemeClr val="tx1"/>
                          </a:solidFill>
                          <a:latin typeface="+mn-lt"/>
                          <a:ea typeface="+mn-ea"/>
                          <a:cs typeface="+mn-cs"/>
                        </a:rPr>
                        <a:t>24.7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35-44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22.9</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45-54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t>26.6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55-64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25.8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Content Placeholder 4"/>
          <p:cNvSpPr>
            <a:spLocks noGrp="1"/>
          </p:cNvSpPr>
          <p:nvPr>
            <p:ph idx="13"/>
          </p:nvPr>
        </p:nvSpPr>
        <p:spPr>
          <a:xfrm>
            <a:off x="457200" y="4419600"/>
            <a:ext cx="7772400" cy="838200"/>
          </a:xfrm>
        </p:spPr>
        <p:txBody>
          <a:bodyPr/>
          <a:lstStyle/>
          <a:p>
            <a:pPr marL="0" indent="0">
              <a:buNone/>
            </a:pPr>
            <a:r>
              <a:rPr lang="en-US" b="1" dirty="0"/>
              <a:t>Source: </a:t>
            </a:r>
            <a:r>
              <a:rPr lang="en-US" dirty="0" smtClean="0"/>
              <a:t>R. W. Fairlie, A. Morelix, E.J. Reedy, and J. Russell, </a:t>
            </a:r>
            <a:r>
              <a:rPr lang="en-US" i="1" dirty="0" smtClean="0"/>
              <a:t>2015 The Kauffman Index of Startup Activity: National Trends</a:t>
            </a:r>
            <a:r>
              <a:rPr lang="en-US" dirty="0" smtClean="0"/>
              <a:t>. </a:t>
            </a:r>
            <a:endParaRPr lang="en-US" dirty="0"/>
          </a:p>
        </p:txBody>
      </p:sp>
    </p:spTree>
    <p:extLst>
      <p:ext uri="{BB962C8B-B14F-4D97-AF65-F5344CB8AC3E}">
        <p14:creationId xmlns:p14="http://schemas.microsoft.com/office/powerpoint/2010/main" val="288261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200" dirty="0" smtClean="0"/>
              <a:t>Common Myths About Entrepreneurs </a:t>
            </a:r>
            <a:r>
              <a:rPr lang="en-US" sz="2000" b="0" dirty="0" smtClean="0"/>
              <a:t>(7 of 7)</a:t>
            </a:r>
            <a:endParaRPr lang="en-US" sz="2000" b="0" dirty="0"/>
          </a:p>
        </p:txBody>
      </p:sp>
      <p:sp>
        <p:nvSpPr>
          <p:cNvPr id="3" name="Content Placeholder 2"/>
          <p:cNvSpPr>
            <a:spLocks noGrp="1"/>
          </p:cNvSpPr>
          <p:nvPr>
            <p:ph idx="1"/>
          </p:nvPr>
        </p:nvSpPr>
        <p:spPr>
          <a:xfrm>
            <a:off x="457200" y="1600200"/>
            <a:ext cx="8382000" cy="4800600"/>
          </a:xfrm>
        </p:spPr>
        <p:txBody>
          <a:bodyPr/>
          <a:lstStyle/>
          <a:p>
            <a:r>
              <a:rPr lang="en-US" sz="2400" b="1" dirty="0" smtClean="0"/>
              <a:t>Myth 5: Entrepreneurs Love the Spotlight</a:t>
            </a:r>
          </a:p>
          <a:p>
            <a:pPr lvl="1"/>
            <a:r>
              <a:rPr lang="en-US" sz="2400" dirty="0" smtClean="0"/>
              <a:t>While some entrepreneurs are flamboyant, the vast majority of them do not attract public attention.</a:t>
            </a:r>
          </a:p>
          <a:p>
            <a:pPr lvl="1"/>
            <a:r>
              <a:rPr lang="en-US" sz="2400" dirty="0" smtClean="0"/>
              <a:t>As evidence of this, consider the following question: </a:t>
            </a:r>
            <a:r>
              <a:rPr lang="en-US" altLang="en-US" sz="2400" dirty="0" smtClean="0"/>
              <a:t>“</a:t>
            </a:r>
            <a:r>
              <a:rPr lang="en-US" sz="2400" dirty="0" smtClean="0"/>
              <a:t>How many entrepreneurs could you name?</a:t>
            </a:r>
            <a:r>
              <a:rPr lang="en-US" altLang="en-US" sz="2400" dirty="0" smtClean="0"/>
              <a:t>”</a:t>
            </a:r>
            <a:endParaRPr lang="en-US" sz="2400" dirty="0" smtClean="0"/>
          </a:p>
          <a:p>
            <a:pPr lvl="2"/>
            <a:r>
              <a:rPr lang="en-US" sz="2000" dirty="0" smtClean="0"/>
              <a:t>Most of us could come up with Jeff Bezos of Amazon.com, Mark Zuckerberg of Facebook, Larry Page and Sergey Brin of Google or maybe Elon Musk of Tesla and SpaceX. </a:t>
            </a:r>
          </a:p>
          <a:p>
            <a:pPr lvl="2"/>
            <a:r>
              <a:rPr lang="en-US" sz="2000" dirty="0" smtClean="0"/>
              <a:t>But few could name the founders of Netflix, YouTube, or DIRECTV, even though we frequently use those firms</a:t>
            </a:r>
            <a:r>
              <a:rPr lang="en-US" altLang="en-US" sz="2000" dirty="0" smtClean="0"/>
              <a:t>’</a:t>
            </a:r>
            <a:r>
              <a:rPr lang="en-US" sz="2000" dirty="0" smtClean="0"/>
              <a:t> services.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1.2 </a:t>
            </a:r>
            <a:r>
              <a:rPr lang="en-US" sz="3200" dirty="0" smtClean="0"/>
              <a:t>Types of Start-Up Firms</a:t>
            </a:r>
            <a:endParaRPr lang="en-US" sz="3200" dirty="0"/>
          </a:p>
        </p:txBody>
      </p:sp>
      <p:pic>
        <p:nvPicPr>
          <p:cNvPr id="5" name="Picture 4" descr="There are three basic types of firms and they are Salary substitute firms, Lifestyle firms, and Entrepreneurial firms. Salary substitute firms provide their owner of owners a similar level of income to what they would be able to earn in a conventional job. Lifestyle firms provide the owner or owners the opportunity to pursue a particular lifestyle, and make a living at it. Entrepreneurial firms bring new products and services to the market by creating and seizing opportunities regardless of the resources they currently contro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2209800"/>
            <a:ext cx="8341895" cy="30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200" dirty="0" smtClean="0"/>
              <a:t>Changing Demographics of Entrepreneurs </a:t>
            </a:r>
            <a:r>
              <a:rPr lang="en-US" sz="2000" b="0" dirty="0" smtClean="0"/>
              <a:t>(1 of 6)</a:t>
            </a:r>
            <a:endParaRPr lang="en-US" sz="2000" b="0" dirty="0"/>
          </a:p>
        </p:txBody>
      </p:sp>
      <p:sp>
        <p:nvSpPr>
          <p:cNvPr id="3" name="Content Placeholder 2"/>
          <p:cNvSpPr>
            <a:spLocks noGrp="1"/>
          </p:cNvSpPr>
          <p:nvPr>
            <p:ph idx="1"/>
          </p:nvPr>
        </p:nvSpPr>
        <p:spPr/>
        <p:txBody>
          <a:bodyPr/>
          <a:lstStyle/>
          <a:p>
            <a:r>
              <a:rPr lang="en-US" sz="2400" b="1" dirty="0" smtClean="0"/>
              <a:t>Women Entrepreneurs</a:t>
            </a:r>
          </a:p>
          <a:p>
            <a:pPr lvl="1"/>
            <a:r>
              <a:rPr lang="en-US" sz="2400" dirty="0" smtClean="0"/>
              <a:t>While men are more likely to start businesses than women, the number of women-owned businesses is increasing.</a:t>
            </a:r>
          </a:p>
          <a:p>
            <a:pPr lvl="1"/>
            <a:r>
              <a:rPr lang="en-US" sz="2400" dirty="0" smtClean="0"/>
              <a:t>According to a study commissioned by American Express OPEN, as of 2016, there were 11.3 million women-owned businesses in the United States.</a:t>
            </a:r>
          </a:p>
          <a:p>
            <a:pPr lvl="1"/>
            <a:r>
              <a:rPr lang="en-US" sz="2400" dirty="0" smtClean="0"/>
              <a:t>Over the past nine years, the number of women-owned businesses has grown at a rate five times faster than the national average.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200" dirty="0" smtClean="0"/>
              <a:t>Changing Demographics of Entrepreneurs </a:t>
            </a:r>
            <a:r>
              <a:rPr lang="en-US" sz="2000" b="0" dirty="0" smtClean="0"/>
              <a:t>(2 of 6)</a:t>
            </a:r>
            <a:endParaRPr lang="en-US" sz="2000" b="0" dirty="0"/>
          </a:p>
        </p:txBody>
      </p:sp>
      <p:sp>
        <p:nvSpPr>
          <p:cNvPr id="3" name="Content Placeholder 2"/>
          <p:cNvSpPr>
            <a:spLocks noGrp="1"/>
          </p:cNvSpPr>
          <p:nvPr>
            <p:ph idx="1"/>
          </p:nvPr>
        </p:nvSpPr>
        <p:spPr>
          <a:xfrm>
            <a:off x="457200" y="1600200"/>
            <a:ext cx="8305800" cy="4648200"/>
          </a:xfrm>
        </p:spPr>
        <p:txBody>
          <a:bodyPr/>
          <a:lstStyle/>
          <a:p>
            <a:r>
              <a:rPr lang="en-US" sz="2400" b="1" dirty="0" smtClean="0">
                <a:latin typeface="+mj-lt"/>
              </a:rPr>
              <a:t>Minority Entrepreneurs</a:t>
            </a:r>
          </a:p>
          <a:p>
            <a:pPr lvl="1"/>
            <a:r>
              <a:rPr lang="en-US" sz="2400" dirty="0" smtClean="0">
                <a:latin typeface="+mj-lt"/>
              </a:rPr>
              <a:t>There has been a substantial increase in minority entrepreneurs in the United States.</a:t>
            </a:r>
          </a:p>
          <a:p>
            <a:pPr lvl="1"/>
            <a:r>
              <a:rPr lang="en-US" sz="2400" dirty="0" smtClean="0">
                <a:latin typeface="+mj-lt"/>
              </a:rPr>
              <a:t>According to recent estimates, there are eight million minority-owned firms in the United States—a 38 percent increase since 2007.  </a:t>
            </a:r>
          </a:p>
          <a:p>
            <a:pPr lvl="1"/>
            <a:r>
              <a:rPr lang="en-US" sz="2400" dirty="0" smtClean="0">
                <a:latin typeface="+mj-lt"/>
              </a:rPr>
              <a:t>An important factor facilitating the growth of minority entrepreneurs is the number of organizations that promote and provide assistance.</a:t>
            </a:r>
          </a:p>
          <a:p>
            <a:pPr lvl="2" algn="just"/>
            <a:r>
              <a:rPr lang="en-US" sz="2000" dirty="0" smtClean="0">
                <a:latin typeface="+mj-lt"/>
              </a:rPr>
              <a:t>Examples include the Latin Business Association, the Black Business Association, and The National Center for American Indian Enterprise Development</a:t>
            </a:r>
            <a:r>
              <a:rPr lang="en-US" sz="2400" dirty="0" smtClean="0">
                <a:latin typeface="+mj-l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914400"/>
          </a:xfrm>
        </p:spPr>
        <p:txBody>
          <a:bodyPr/>
          <a:lstStyle/>
          <a:p>
            <a:r>
              <a:rPr lang="en-US" sz="3200" dirty="0" smtClean="0"/>
              <a:t>Learning Objectives</a:t>
            </a:r>
            <a:endParaRPr lang="en-IN" sz="3200" b="0" dirty="0"/>
          </a:p>
        </p:txBody>
      </p:sp>
      <p:sp>
        <p:nvSpPr>
          <p:cNvPr id="3" name="Content Placeholder 2"/>
          <p:cNvSpPr>
            <a:spLocks noGrp="1"/>
          </p:cNvSpPr>
          <p:nvPr>
            <p:ph idx="1"/>
          </p:nvPr>
        </p:nvSpPr>
        <p:spPr>
          <a:xfrm>
            <a:off x="228600" y="1143000"/>
            <a:ext cx="8839200" cy="5105400"/>
          </a:xfrm>
        </p:spPr>
        <p:txBody>
          <a:bodyPr/>
          <a:lstStyle/>
          <a:p>
            <a:pPr marL="571500" indent="-571500">
              <a:buSzPct val="100000"/>
              <a:buNone/>
            </a:pPr>
            <a:r>
              <a:rPr lang="en-US" sz="1800" b="1" dirty="0" smtClean="0">
                <a:solidFill>
                  <a:srgbClr val="007FA3"/>
                </a:solidFill>
              </a:rPr>
              <a:t>1.1</a:t>
            </a:r>
            <a:r>
              <a:rPr lang="en-US" sz="1800" dirty="0" smtClean="0"/>
              <a:t> Describe entrepreneurship, corporate entrepreneurship, and the characteristics of entrepreneurial firms.</a:t>
            </a:r>
          </a:p>
          <a:p>
            <a:pPr marL="514350" indent="-514350">
              <a:buSzPct val="100000"/>
              <a:buNone/>
            </a:pPr>
            <a:r>
              <a:rPr lang="en-US" sz="1800" b="1" dirty="0">
                <a:solidFill>
                  <a:srgbClr val="007FA3"/>
                </a:solidFill>
              </a:rPr>
              <a:t>1</a:t>
            </a:r>
            <a:r>
              <a:rPr lang="en-US" sz="1800" b="1" dirty="0" smtClean="0">
                <a:solidFill>
                  <a:srgbClr val="007FA3"/>
                </a:solidFill>
              </a:rPr>
              <a:t>.2</a:t>
            </a:r>
            <a:r>
              <a:rPr lang="en-US" sz="1800" dirty="0" smtClean="0"/>
              <a:t> Discuss three main reasons people decide to become entrepreneurs.</a:t>
            </a:r>
          </a:p>
          <a:p>
            <a:pPr marL="514350" indent="-514350">
              <a:buSzPct val="100000"/>
              <a:buNone/>
            </a:pPr>
            <a:r>
              <a:rPr lang="en-US" sz="1800" b="1" dirty="0" smtClean="0">
                <a:solidFill>
                  <a:srgbClr val="007FA3"/>
                </a:solidFill>
              </a:rPr>
              <a:t>1.3</a:t>
            </a:r>
            <a:r>
              <a:rPr lang="en-US" sz="1800" dirty="0" smtClean="0"/>
              <a:t> Identify four main characteristics of successful entrepreneurs.</a:t>
            </a:r>
          </a:p>
          <a:p>
            <a:pPr marL="571500" indent="-571500">
              <a:buSzPct val="100000"/>
              <a:buNone/>
            </a:pPr>
            <a:r>
              <a:rPr lang="en-US" sz="1800" b="1" dirty="0" smtClean="0">
                <a:solidFill>
                  <a:srgbClr val="007FA3"/>
                </a:solidFill>
              </a:rPr>
              <a:t>1.4</a:t>
            </a:r>
            <a:r>
              <a:rPr lang="en-US" sz="1800" dirty="0" smtClean="0"/>
              <a:t> Explain five common myths regarding entrepreneurship.</a:t>
            </a:r>
          </a:p>
          <a:p>
            <a:pPr marL="0" indent="0">
              <a:buSzPct val="100000"/>
              <a:buNone/>
            </a:pPr>
            <a:r>
              <a:rPr lang="en-US" sz="1800" b="1" dirty="0" smtClean="0">
                <a:solidFill>
                  <a:srgbClr val="007FA3"/>
                </a:solidFill>
              </a:rPr>
              <a:t>1.5</a:t>
            </a:r>
            <a:r>
              <a:rPr lang="en-US" sz="1800" dirty="0" smtClean="0"/>
              <a:t> Describe three types of start-up firms.</a:t>
            </a:r>
          </a:p>
          <a:p>
            <a:pPr marL="514350" indent="-514350">
              <a:buSzPct val="100000"/>
              <a:buNone/>
              <a:tabLst>
                <a:tab pos="514350" algn="l"/>
              </a:tabLst>
            </a:pPr>
            <a:r>
              <a:rPr lang="en-US" sz="1800" b="1" dirty="0">
                <a:solidFill>
                  <a:srgbClr val="007FA3"/>
                </a:solidFill>
              </a:rPr>
              <a:t>1.6</a:t>
            </a:r>
            <a:r>
              <a:rPr lang="en-US" sz="1800" dirty="0"/>
              <a:t> Discuss the changing demographics of entrepreneurs in the United States.</a:t>
            </a:r>
          </a:p>
          <a:p>
            <a:pPr marL="514350" indent="-514350">
              <a:buSzPct val="100000"/>
              <a:buNone/>
            </a:pPr>
            <a:r>
              <a:rPr lang="en-US" sz="1800" b="1" dirty="0">
                <a:solidFill>
                  <a:srgbClr val="007FA3"/>
                </a:solidFill>
              </a:rPr>
              <a:t>1.7</a:t>
            </a:r>
            <a:r>
              <a:rPr lang="en-US" sz="1800" dirty="0"/>
              <a:t> Discuss the positive effects of entrepreneurship and entrepreneurial firms on economies and societies.</a:t>
            </a:r>
          </a:p>
          <a:p>
            <a:pPr marL="0" indent="0">
              <a:buSzPct val="100000"/>
              <a:buNone/>
            </a:pPr>
            <a:r>
              <a:rPr lang="en-US" sz="1800" b="1" dirty="0">
                <a:solidFill>
                  <a:srgbClr val="007FA3"/>
                </a:solidFill>
              </a:rPr>
              <a:t>1.8</a:t>
            </a:r>
            <a:r>
              <a:rPr lang="en-US" sz="1800" dirty="0"/>
              <a:t> Explain the entrepreneurial process.</a:t>
            </a:r>
          </a:p>
          <a:p>
            <a:pPr marL="0" indent="0">
              <a:buSzPct val="100000"/>
              <a:buNone/>
            </a:pPr>
            <a:r>
              <a:rPr lang="en-US" sz="1800" b="1" dirty="0">
                <a:solidFill>
                  <a:srgbClr val="007FA3"/>
                </a:solidFill>
              </a:rPr>
              <a:t>1.9</a:t>
            </a:r>
            <a:r>
              <a:rPr lang="en-US" sz="1800" dirty="0"/>
              <a:t> Learn how understanding entrepreneurship and </a:t>
            </a:r>
            <a:r>
              <a:rPr lang="en-US" sz="1800" dirty="0" smtClean="0"/>
              <a:t>the entrepreneurial </a:t>
            </a:r>
            <a:r>
              <a:rPr lang="en-US" sz="1800" dirty="0"/>
              <a:t>process can facilitate career success. </a:t>
            </a:r>
          </a:p>
          <a:p>
            <a:pPr marL="0" indent="0">
              <a:buSzPct val="100000"/>
              <a:buNone/>
            </a:pPr>
            <a:endParaRPr lang="en-US" sz="1600" dirty="0" smtClean="0"/>
          </a:p>
        </p:txBody>
      </p:sp>
    </p:spTree>
    <p:extLst>
      <p:ext uri="{BB962C8B-B14F-4D97-AF65-F5344CB8AC3E}">
        <p14:creationId xmlns:p14="http://schemas.microsoft.com/office/powerpoint/2010/main" val="39259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200" dirty="0" smtClean="0"/>
              <a:t>Changing Demographics of Entrepreneurs </a:t>
            </a:r>
            <a:r>
              <a:rPr lang="en-US" sz="2000" b="0" dirty="0" smtClean="0"/>
              <a:t>(3 of 6)</a:t>
            </a:r>
            <a:endParaRPr lang="en-US" sz="2000" b="0" dirty="0"/>
          </a:p>
        </p:txBody>
      </p:sp>
      <p:sp>
        <p:nvSpPr>
          <p:cNvPr id="3" name="Content Placeholder 2"/>
          <p:cNvSpPr>
            <a:spLocks noGrp="1"/>
          </p:cNvSpPr>
          <p:nvPr>
            <p:ph idx="1"/>
          </p:nvPr>
        </p:nvSpPr>
        <p:spPr>
          <a:xfrm>
            <a:off x="457200" y="1600201"/>
            <a:ext cx="8305800" cy="4343400"/>
          </a:xfrm>
        </p:spPr>
        <p:txBody>
          <a:bodyPr/>
          <a:lstStyle/>
          <a:p>
            <a:r>
              <a:rPr lang="en-US" sz="2400" b="1" dirty="0" smtClean="0"/>
              <a:t>Senior Entrepreneurs</a:t>
            </a:r>
          </a:p>
          <a:p>
            <a:pPr lvl="1" algn="just"/>
            <a:r>
              <a:rPr lang="en-US" sz="2400" dirty="0" smtClean="0"/>
              <a:t>The numbers of seniors starting businesses is substantial and growing.</a:t>
            </a:r>
          </a:p>
          <a:p>
            <a:pPr lvl="1" algn="just"/>
            <a:r>
              <a:rPr lang="en-US" sz="2400" dirty="0" smtClean="0"/>
              <a:t>The percentage of individuals age 62 and older starting a business increased from 4.2 percent in 1988 to 5.4 percent in 2015.</a:t>
            </a:r>
          </a:p>
          <a:p>
            <a:pPr lvl="1" algn="just"/>
            <a:r>
              <a:rPr lang="en-US" sz="2400" dirty="0" smtClean="0"/>
              <a:t>Many people in the 60 and older age range have substantial business experience, financial resources, and excellent vigor and health.  </a:t>
            </a:r>
          </a:p>
          <a:p>
            <a:pPr lvl="2" algn="just"/>
            <a:r>
              <a:rPr lang="en-US" sz="2400" dirty="0" smtClean="0"/>
              <a:t>This makes them excellent candidates to start businesses in many industries.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200" dirty="0" smtClean="0"/>
              <a:t>Changing Demographics of Entrepreneurs </a:t>
            </a:r>
            <a:r>
              <a:rPr lang="en-US" sz="2000" b="0" dirty="0" smtClean="0"/>
              <a:t>(4 of 6)</a:t>
            </a:r>
            <a:endParaRPr lang="en-US" sz="2000" b="0" dirty="0"/>
          </a:p>
        </p:txBody>
      </p:sp>
      <p:sp>
        <p:nvSpPr>
          <p:cNvPr id="3" name="Content Placeholder 2"/>
          <p:cNvSpPr>
            <a:spLocks noGrp="1"/>
          </p:cNvSpPr>
          <p:nvPr>
            <p:ph idx="1"/>
          </p:nvPr>
        </p:nvSpPr>
        <p:spPr>
          <a:xfrm>
            <a:off x="457200" y="1600201"/>
            <a:ext cx="8001000" cy="4419600"/>
          </a:xfrm>
        </p:spPr>
        <p:txBody>
          <a:bodyPr/>
          <a:lstStyle/>
          <a:p>
            <a:r>
              <a:rPr lang="en-US" sz="2400" b="1" dirty="0" smtClean="0"/>
              <a:t>Millennial Entrepreneurs</a:t>
            </a:r>
          </a:p>
          <a:p>
            <a:pPr lvl="1"/>
            <a:r>
              <a:rPr lang="en-US" sz="2400" dirty="0" smtClean="0"/>
              <a:t>A desire to pursue an entrepreneurial career is high among millennials.</a:t>
            </a:r>
          </a:p>
          <a:p>
            <a:pPr lvl="1"/>
            <a:r>
              <a:rPr lang="en-US" sz="2400" dirty="0" smtClean="0"/>
              <a:t>Despite this desire, in 2013 only 3.6 percent of all businesses in the United States were owned by someone under the age of 30.</a:t>
            </a:r>
          </a:p>
          <a:p>
            <a:pPr lvl="1"/>
            <a:r>
              <a:rPr lang="en-US" sz="2400" dirty="0" smtClean="0"/>
              <a:t>A 2016 study by EY and EIG found that the biggest obstacles preventing millennials from starting businesses are lack of finances, lack of desire, fear of failure, and lack of knowledge of the business start-up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200" dirty="0" smtClean="0"/>
              <a:t>Changing Demographics of Entrepreneurs </a:t>
            </a:r>
            <a:r>
              <a:rPr lang="en-US" sz="2000" b="0" dirty="0" smtClean="0"/>
              <a:t>(5 of 6)</a:t>
            </a:r>
            <a:endParaRPr lang="en-US" sz="2000" b="0" dirty="0"/>
          </a:p>
        </p:txBody>
      </p:sp>
      <p:sp>
        <p:nvSpPr>
          <p:cNvPr id="3" name="Content Placeholder 2"/>
          <p:cNvSpPr>
            <a:spLocks noGrp="1"/>
          </p:cNvSpPr>
          <p:nvPr>
            <p:ph idx="1"/>
          </p:nvPr>
        </p:nvSpPr>
        <p:spPr>
          <a:xfrm>
            <a:off x="446410" y="1524000"/>
            <a:ext cx="8240389" cy="4419600"/>
          </a:xfrm>
        </p:spPr>
        <p:txBody>
          <a:bodyPr/>
          <a:lstStyle/>
          <a:p>
            <a:r>
              <a:rPr lang="en-US" sz="2400" b="1" dirty="0" smtClean="0"/>
              <a:t>Millennial Entrepreneurs </a:t>
            </a:r>
            <a:r>
              <a:rPr lang="en-US" sz="2400" dirty="0" smtClean="0"/>
              <a:t>(continued)</a:t>
            </a:r>
          </a:p>
          <a:p>
            <a:pPr lvl="1" algn="just"/>
            <a:r>
              <a:rPr lang="en-US" sz="2400" dirty="0" smtClean="0"/>
              <a:t>There are many factors at work to encourage millennials to consider entrepreneurship as a career.</a:t>
            </a:r>
          </a:p>
          <a:p>
            <a:pPr lvl="1" algn="just"/>
            <a:r>
              <a:rPr lang="en-US" sz="2400" dirty="0" smtClean="0"/>
              <a:t>More than 2,300 colleges and universities in the United States offer at lease one course in entrepreneurship.</a:t>
            </a:r>
          </a:p>
          <a:p>
            <a:pPr lvl="1" algn="just"/>
            <a:r>
              <a:rPr lang="en-US" sz="2400" dirty="0" smtClean="0"/>
              <a:t>A number of organizations have been established to encourage college students to consider becoming entrepreneurs.</a:t>
            </a:r>
          </a:p>
          <a:p>
            <a:pPr lvl="2" algn="just"/>
            <a:r>
              <a:rPr lang="en-US" sz="2000" dirty="0" smtClean="0"/>
              <a:t>These include 3-Day Startup, Dorm Room Fund, CEO (Collegiate Entrepreneurs’ Organization), Startup Weekend, and VentureWell.      </a:t>
            </a:r>
          </a:p>
        </p:txBody>
      </p:sp>
    </p:spTree>
    <p:extLst>
      <p:ext uri="{BB962C8B-B14F-4D97-AF65-F5344CB8AC3E}">
        <p14:creationId xmlns:p14="http://schemas.microsoft.com/office/powerpoint/2010/main" val="210597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200" dirty="0" smtClean="0"/>
              <a:t>Changing Demographics of Entrepreneurs </a:t>
            </a:r>
            <a:r>
              <a:rPr lang="en-US" sz="2000" b="0" dirty="0" smtClean="0"/>
              <a:t>(6 of 6)</a:t>
            </a:r>
            <a:endParaRPr lang="en-US" sz="2000" b="0" dirty="0"/>
          </a:p>
        </p:txBody>
      </p:sp>
      <p:sp>
        <p:nvSpPr>
          <p:cNvPr id="3" name="Content Placeholder 2"/>
          <p:cNvSpPr>
            <a:spLocks noGrp="1"/>
          </p:cNvSpPr>
          <p:nvPr>
            <p:ph idx="1"/>
          </p:nvPr>
        </p:nvSpPr>
        <p:spPr>
          <a:xfrm>
            <a:off x="446410" y="1524000"/>
            <a:ext cx="8240389" cy="4419600"/>
          </a:xfrm>
        </p:spPr>
        <p:txBody>
          <a:bodyPr/>
          <a:lstStyle/>
          <a:p>
            <a:r>
              <a:rPr lang="en-US" b="1" dirty="0"/>
              <a:t>Gen-Z Entrepreneurs</a:t>
            </a:r>
          </a:p>
          <a:p>
            <a:pPr lvl="1"/>
            <a:r>
              <a:rPr lang="en-US" sz="2300" dirty="0" smtClean="0"/>
              <a:t>Older </a:t>
            </a:r>
            <a:r>
              <a:rPr lang="en-US" sz="2300" dirty="0"/>
              <a:t>generations have often tended to view entrepreneurship as a risky career path. For Gen Z, it’s the exact opposite.</a:t>
            </a:r>
          </a:p>
          <a:p>
            <a:pPr lvl="1" algn="just"/>
            <a:endParaRPr lang="en-US" sz="2300" dirty="0"/>
          </a:p>
          <a:p>
            <a:pPr lvl="1"/>
            <a:r>
              <a:rPr lang="en-US" sz="2300" dirty="0"/>
              <a:t>Why Gen Z Is Thriving In The Entrepreneur Life – A </a:t>
            </a:r>
            <a:r>
              <a:rPr lang="en-US" sz="2300" dirty="0" smtClean="0"/>
              <a:t>Forbes Article:</a:t>
            </a:r>
          </a:p>
          <a:p>
            <a:pPr lvl="2"/>
            <a:r>
              <a:rPr lang="en-US" sz="2300" dirty="0" smtClean="0"/>
              <a:t>https</a:t>
            </a:r>
            <a:r>
              <a:rPr lang="en-US" sz="2300" dirty="0"/>
              <a:t>://www.forbes.com/sites/markcperna/2024/06/18/gen-z-thriving-entrepreneurship/</a:t>
            </a:r>
          </a:p>
        </p:txBody>
      </p:sp>
    </p:spTree>
    <p:extLst>
      <p:ext uri="{BB962C8B-B14F-4D97-AF65-F5344CB8AC3E}">
        <p14:creationId xmlns:p14="http://schemas.microsoft.com/office/powerpoint/2010/main" val="177713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Economic Impact of Entrepreneurial Firms</a:t>
            </a:r>
            <a:endParaRPr lang="en-US" sz="3200" dirty="0"/>
          </a:p>
        </p:txBody>
      </p:sp>
      <p:sp>
        <p:nvSpPr>
          <p:cNvPr id="3" name="Content Placeholder 2"/>
          <p:cNvSpPr>
            <a:spLocks noGrp="1"/>
          </p:cNvSpPr>
          <p:nvPr>
            <p:ph idx="1"/>
          </p:nvPr>
        </p:nvSpPr>
        <p:spPr>
          <a:xfrm>
            <a:off x="467989" y="1524000"/>
            <a:ext cx="8382000" cy="4572000"/>
          </a:xfrm>
        </p:spPr>
        <p:txBody>
          <a:bodyPr/>
          <a:lstStyle/>
          <a:p>
            <a:r>
              <a:rPr lang="en-US" sz="2400" b="1" dirty="0" smtClean="0"/>
              <a:t>Innovation</a:t>
            </a:r>
          </a:p>
          <a:p>
            <a:pPr lvl="1" algn="just"/>
            <a:r>
              <a:rPr lang="en-US" sz="2400" dirty="0" smtClean="0"/>
              <a:t>Is the process of creating something new, which is central to the entrepreneurial process.</a:t>
            </a:r>
          </a:p>
          <a:p>
            <a:pPr lvl="1" algn="just"/>
            <a:r>
              <a:rPr lang="en-US" sz="2400" dirty="0" smtClean="0"/>
              <a:t>Small innovative firms are 16 times more productive than larger innovative firms in terms of patents per employee.</a:t>
            </a:r>
          </a:p>
          <a:p>
            <a:r>
              <a:rPr lang="en-US" sz="2400" b="1" dirty="0" smtClean="0"/>
              <a:t>Job Creation</a:t>
            </a:r>
          </a:p>
          <a:p>
            <a:pPr lvl="1" algn="just"/>
            <a:r>
              <a:rPr lang="en-US" sz="2400" dirty="0" smtClean="0"/>
              <a:t>Small businesses create a substantial number of net new jobs in the United States.</a:t>
            </a:r>
          </a:p>
          <a:p>
            <a:pPr lvl="1" algn="just"/>
            <a:r>
              <a:rPr lang="en-US" sz="2400" dirty="0" smtClean="0"/>
              <a:t>Firms with 500 or fewer employees created two million of the roughly three million private sector jobs in 2014.</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Entrepreneurial Firms</a:t>
            </a:r>
            <a:r>
              <a:rPr lang="en-US" altLang="en-US" sz="3200" dirty="0" smtClean="0"/>
              <a:t>’</a:t>
            </a:r>
            <a:r>
              <a:rPr lang="en-US" sz="3200" dirty="0" smtClean="0"/>
              <a:t> Impact on Society and Larger Firms</a:t>
            </a:r>
            <a:endParaRPr lang="en-US" sz="3200" dirty="0"/>
          </a:p>
        </p:txBody>
      </p:sp>
      <p:sp>
        <p:nvSpPr>
          <p:cNvPr id="3" name="Content Placeholder 2"/>
          <p:cNvSpPr>
            <a:spLocks noGrp="1"/>
          </p:cNvSpPr>
          <p:nvPr>
            <p:ph idx="1"/>
          </p:nvPr>
        </p:nvSpPr>
        <p:spPr/>
        <p:txBody>
          <a:bodyPr/>
          <a:lstStyle/>
          <a:p>
            <a:r>
              <a:rPr lang="en-US" sz="2400" b="1" dirty="0" smtClean="0"/>
              <a:t>Impact on Society</a:t>
            </a:r>
          </a:p>
          <a:p>
            <a:pPr lvl="1" algn="just"/>
            <a:r>
              <a:rPr lang="en-US" sz="2400" dirty="0" smtClean="0"/>
              <a:t>The innovations of entrepreneurial firms have a dramatic impact on society.</a:t>
            </a:r>
          </a:p>
          <a:p>
            <a:pPr lvl="1" algn="just"/>
            <a:r>
              <a:rPr lang="en-US" sz="2400" dirty="0" smtClean="0"/>
              <a:t>Think of all the new products and services that make our lives easier, enhance our productivity at work, improve our health, and entertain us.</a:t>
            </a:r>
          </a:p>
          <a:p>
            <a:r>
              <a:rPr lang="en-US" sz="2400" b="1" dirty="0" smtClean="0"/>
              <a:t>Impact on Larger Firms</a:t>
            </a:r>
          </a:p>
          <a:p>
            <a:pPr lvl="1" algn="just"/>
            <a:r>
              <a:rPr lang="en-US" sz="2400" dirty="0" smtClean="0"/>
              <a:t>Many entrepreneurial firms have built their entire business models around producing products and services that help larger firms become more efficient and effective.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Entrepreneurial Process</a:t>
            </a:r>
            <a:endParaRPr lang="en-US" sz="3200" dirty="0"/>
          </a:p>
        </p:txBody>
      </p:sp>
      <p:sp>
        <p:nvSpPr>
          <p:cNvPr id="3" name="Content Placeholder 2"/>
          <p:cNvSpPr>
            <a:spLocks noGrp="1"/>
          </p:cNvSpPr>
          <p:nvPr>
            <p:ph idx="1"/>
          </p:nvPr>
        </p:nvSpPr>
        <p:spPr>
          <a:xfrm>
            <a:off x="457200" y="1600201"/>
            <a:ext cx="8229600" cy="2971800"/>
          </a:xfrm>
        </p:spPr>
        <p:txBody>
          <a:bodyPr/>
          <a:lstStyle/>
          <a:p>
            <a:pPr marL="0" indent="0">
              <a:spcBef>
                <a:spcPct val="50000"/>
              </a:spcBef>
              <a:buNone/>
            </a:pPr>
            <a:r>
              <a:rPr lang="en-US" sz="2400" dirty="0" smtClean="0"/>
              <a:t>The Entrepreneurial Process Consists of Four Steps</a:t>
            </a:r>
          </a:p>
          <a:p>
            <a:pPr marL="0" indent="0">
              <a:spcBef>
                <a:spcPct val="50000"/>
              </a:spcBef>
              <a:buNone/>
            </a:pPr>
            <a:r>
              <a:rPr lang="en-US" sz="2400" b="1" dirty="0" smtClean="0"/>
              <a:t>Step 1: </a:t>
            </a:r>
            <a:r>
              <a:rPr lang="en-US" sz="2400" dirty="0" smtClean="0"/>
              <a:t>Deciding to become an entrepreneur.</a:t>
            </a:r>
          </a:p>
          <a:p>
            <a:pPr marL="0" indent="0">
              <a:spcBef>
                <a:spcPct val="50000"/>
              </a:spcBef>
              <a:buNone/>
            </a:pPr>
            <a:r>
              <a:rPr lang="en-US" sz="2400" b="1" dirty="0" smtClean="0"/>
              <a:t>Step 2: </a:t>
            </a:r>
            <a:r>
              <a:rPr lang="en-US" sz="2400" dirty="0" smtClean="0"/>
              <a:t>Developing successful business ideas.</a:t>
            </a:r>
          </a:p>
          <a:p>
            <a:pPr marL="0" indent="0">
              <a:spcBef>
                <a:spcPct val="50000"/>
              </a:spcBef>
              <a:buNone/>
            </a:pPr>
            <a:r>
              <a:rPr lang="en-US" sz="2400" b="1" dirty="0" smtClean="0"/>
              <a:t>Step 3: </a:t>
            </a:r>
            <a:r>
              <a:rPr lang="en-US" sz="2400" dirty="0" smtClean="0"/>
              <a:t>Moving from an idea to an entrepreneurial firm.</a:t>
            </a:r>
          </a:p>
          <a:p>
            <a:pPr marL="0" indent="0">
              <a:spcBef>
                <a:spcPct val="50000"/>
              </a:spcBef>
              <a:buNone/>
            </a:pPr>
            <a:r>
              <a:rPr lang="en-US" sz="2400" b="1" dirty="0" smtClean="0"/>
              <a:t>Step 4: </a:t>
            </a:r>
            <a:r>
              <a:rPr lang="en-US" sz="2400" dirty="0" smtClean="0"/>
              <a:t>Managing and growing the entrepreneurial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200" dirty="0" smtClean="0"/>
              <a:t>Steps in the Entrepreneurial Process </a:t>
            </a:r>
            <a:r>
              <a:rPr lang="en-US" sz="2000" b="0" dirty="0" smtClean="0"/>
              <a:t>(1 of 2)</a:t>
            </a:r>
            <a:endParaRPr lang="en-US" sz="2000" b="0" dirty="0"/>
          </a:p>
        </p:txBody>
      </p:sp>
      <p:pic>
        <p:nvPicPr>
          <p:cNvPr id="1026" name="Picture 2" descr="This book has 15 chapters and starts with an introductory chapter about the decision to become an entrepreneur, step 1. Chapters 2 though 6 are step 2, grouped together under the heading, developing successful business ideas. Chapter 2 is, recognizing opportunities and generating ideas. Chapter 3 is, feasibility analysis. Chapter 4 is, developing an effective business model. Chapter 5 is, industry and competitor analysis. Chapter 6 is, writing a business plan."/>
          <p:cNvPicPr>
            <a:picLocks noChangeAspect="1" noChangeArrowheads="1"/>
          </p:cNvPicPr>
          <p:nvPr/>
        </p:nvPicPr>
        <p:blipFill>
          <a:blip r:embed="rId2" cstate="print"/>
          <a:srcRect/>
          <a:stretch>
            <a:fillRect/>
          </a:stretch>
        </p:blipFill>
        <p:spPr bwMode="auto">
          <a:xfrm>
            <a:off x="1752600" y="1600200"/>
            <a:ext cx="5638800" cy="475481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200" dirty="0" smtClean="0"/>
              <a:t>Steps in the Entrepreneurial Process </a:t>
            </a:r>
            <a:r>
              <a:rPr lang="en-US" sz="2000" b="0" dirty="0" smtClean="0"/>
              <a:t>(2 of 2)</a:t>
            </a:r>
            <a:endParaRPr lang="en-US" sz="2000" b="0" dirty="0"/>
          </a:p>
        </p:txBody>
      </p:sp>
      <p:pic>
        <p:nvPicPr>
          <p:cNvPr id="2050" name="Picture 2" descr="Chapters 7 though 10 are grouped under the heading, step 3, moving from an idea to an entrepreneurial firm. Chapters 11 though 15 are grouped together under the heading, step 4, managing and growing an entrepreneurial. Chapter 7 is, preparing the proper ethical and legal foundation. Chapter 8 is, assessing a new venture’s financial strength and viability. Chapter 9 is, building a new venture team. Chapter 10 is, getting financing or funding. Chapter 11 is, unique marketing issues. Chapter 12 is, the importance of intellectual property. Chapter 13 is, preparing for and evaluating the challenges of growth. Chapter 14 is, strategies for firm growth. Chapter 15 is, franchising."/>
          <p:cNvPicPr>
            <a:picLocks noChangeAspect="1" noChangeArrowheads="1"/>
          </p:cNvPicPr>
          <p:nvPr/>
        </p:nvPicPr>
        <p:blipFill>
          <a:blip r:embed="rId2" cstate="print"/>
          <a:srcRect/>
          <a:stretch>
            <a:fillRect/>
          </a:stretch>
        </p:blipFill>
        <p:spPr bwMode="auto">
          <a:xfrm>
            <a:off x="1631156" y="1447800"/>
            <a:ext cx="5576887" cy="488223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097280"/>
          </a:xfrm>
        </p:spPr>
        <p:txBody>
          <a:bodyPr/>
          <a:lstStyle/>
          <a:p>
            <a:pPr algn="ctr"/>
            <a:r>
              <a:rPr lang="en-US" sz="3200" dirty="0" smtClean="0"/>
              <a:t>The End</a:t>
            </a:r>
            <a:endParaRPr lang="en-US" sz="3200" dirty="0"/>
          </a:p>
        </p:txBody>
      </p:sp>
    </p:spTree>
    <p:extLst>
      <p:ext uri="{BB962C8B-B14F-4D97-AF65-F5344CB8AC3E}">
        <p14:creationId xmlns:p14="http://schemas.microsoft.com/office/powerpoint/2010/main" val="46217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97280"/>
          </a:xfrm>
        </p:spPr>
        <p:txBody>
          <a:bodyPr/>
          <a:lstStyle/>
          <a:p>
            <a:r>
              <a:rPr lang="en-US" sz="3200" dirty="0"/>
              <a:t>What Is Entrepreneurship?</a:t>
            </a:r>
          </a:p>
        </p:txBody>
      </p:sp>
      <p:sp>
        <p:nvSpPr>
          <p:cNvPr id="3" name="Content Placeholder 2"/>
          <p:cNvSpPr>
            <a:spLocks noGrp="1"/>
          </p:cNvSpPr>
          <p:nvPr>
            <p:ph idx="1"/>
          </p:nvPr>
        </p:nvSpPr>
        <p:spPr>
          <a:xfrm>
            <a:off x="457200" y="1600200"/>
            <a:ext cx="8305800" cy="4648200"/>
          </a:xfrm>
        </p:spPr>
        <p:txBody>
          <a:bodyPr/>
          <a:lstStyle/>
          <a:p>
            <a:r>
              <a:rPr lang="en-US" sz="2200" b="1" dirty="0" smtClean="0"/>
              <a:t>Academic Definition</a:t>
            </a:r>
            <a:r>
              <a:rPr lang="en-US" sz="2200" dirty="0" smtClean="0"/>
              <a:t> (Stevenson and Jarillo)</a:t>
            </a:r>
          </a:p>
          <a:p>
            <a:pPr lvl="1" algn="just"/>
            <a:r>
              <a:rPr lang="en-US" sz="2200" dirty="0" smtClean="0"/>
              <a:t>Entrepreneurship is the process by which individuals pursue opportunities without regard to resources they currently control.</a:t>
            </a:r>
          </a:p>
          <a:p>
            <a:r>
              <a:rPr lang="en-US" sz="2200" b="1" dirty="0" smtClean="0"/>
              <a:t>Alternative View</a:t>
            </a:r>
          </a:p>
          <a:p>
            <a:pPr lvl="1" algn="just"/>
            <a:r>
              <a:rPr lang="en-US" sz="2200" dirty="0" smtClean="0"/>
              <a:t>Entrepreneurship is the art of turning an idea into a business.</a:t>
            </a:r>
          </a:p>
          <a:p>
            <a:r>
              <a:rPr lang="en-US" sz="2200" b="1" dirty="0" smtClean="0"/>
              <a:t>Explanation of What Entrepreneurs Do</a:t>
            </a:r>
          </a:p>
          <a:p>
            <a:pPr lvl="1" algn="just"/>
            <a:r>
              <a:rPr lang="en-US" sz="2200" dirty="0" smtClean="0"/>
              <a:t>Entrepreneurs assemble and then integrate all the resources needed – the money, the people, the business model, the strategy – to transform an invention or an idea into a viable business.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097280"/>
          </a:xfrm>
        </p:spPr>
        <p:txBody>
          <a:bodyPr/>
          <a:lstStyle/>
          <a:p>
            <a:r>
              <a:rPr lang="en-US" sz="3200" dirty="0" smtClean="0"/>
              <a:t>Corporate Entrepreneurship </a:t>
            </a:r>
            <a:r>
              <a:rPr lang="en-US" sz="2400" b="0" dirty="0" smtClean="0"/>
              <a:t>(1 of 2)</a:t>
            </a:r>
            <a:endParaRPr lang="en-US" sz="2400" b="0" dirty="0"/>
          </a:p>
        </p:txBody>
      </p:sp>
      <p:sp>
        <p:nvSpPr>
          <p:cNvPr id="3" name="Content Placeholder 2"/>
          <p:cNvSpPr>
            <a:spLocks noGrp="1"/>
          </p:cNvSpPr>
          <p:nvPr>
            <p:ph idx="1"/>
          </p:nvPr>
        </p:nvSpPr>
        <p:spPr>
          <a:xfrm>
            <a:off x="457200" y="1600201"/>
            <a:ext cx="8229600" cy="3733800"/>
          </a:xfrm>
        </p:spPr>
        <p:txBody>
          <a:bodyPr/>
          <a:lstStyle/>
          <a:p>
            <a:r>
              <a:rPr lang="en-US" sz="2400" b="1" dirty="0" smtClean="0"/>
              <a:t>Corporate Entrepreneurship</a:t>
            </a:r>
          </a:p>
          <a:p>
            <a:pPr lvl="1">
              <a:buFont typeface="Arial" panose="020B0604020202020204" pitchFamily="34" charset="0"/>
              <a:buChar char="‒"/>
            </a:pPr>
            <a:r>
              <a:rPr lang="en-US" sz="2400" dirty="0" smtClean="0"/>
              <a:t>Is the conceptualization of entrepreneurship at the firm level.</a:t>
            </a:r>
          </a:p>
          <a:p>
            <a:pPr lvl="1">
              <a:buFont typeface="Arial" panose="020B0604020202020204" pitchFamily="34" charset="0"/>
              <a:buChar char="‒"/>
            </a:pPr>
            <a:r>
              <a:rPr lang="en-US" sz="2400" dirty="0" smtClean="0"/>
              <a:t>All firms fall along a conceptual continuum that ranges from highly conservative to highly entrepreneurial.</a:t>
            </a:r>
          </a:p>
          <a:p>
            <a:pPr lvl="1">
              <a:buFont typeface="Arial" panose="020B0604020202020204" pitchFamily="34" charset="0"/>
              <a:buChar char="‒"/>
            </a:pPr>
            <a:r>
              <a:rPr lang="en-US" sz="2400" dirty="0" smtClean="0"/>
              <a:t>The position of a firm on this continuum is referred to as its entrepreneurial intensity.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97280"/>
          </a:xfrm>
        </p:spPr>
        <p:txBody>
          <a:bodyPr/>
          <a:lstStyle/>
          <a:p>
            <a:r>
              <a:rPr lang="en-US" sz="3200" dirty="0" smtClean="0"/>
              <a:t>Corporate Entrepreneurship </a:t>
            </a:r>
            <a:r>
              <a:rPr lang="en-US" sz="2400" b="0" dirty="0" smtClean="0"/>
              <a:t>(2 of 2)</a:t>
            </a:r>
            <a:endParaRPr lang="en-US" sz="2400" b="0" dirty="0"/>
          </a:p>
        </p:txBody>
      </p:sp>
      <p:sp>
        <p:nvSpPr>
          <p:cNvPr id="5" name="Content Placeholder 4"/>
          <p:cNvSpPr>
            <a:spLocks noGrp="1"/>
          </p:cNvSpPr>
          <p:nvPr>
            <p:ph idx="13"/>
          </p:nvPr>
        </p:nvSpPr>
        <p:spPr>
          <a:xfrm>
            <a:off x="457200" y="1676400"/>
            <a:ext cx="3581400" cy="2743200"/>
          </a:xfrm>
        </p:spPr>
        <p:txBody>
          <a:bodyPr/>
          <a:lstStyle/>
          <a:p>
            <a:pPr>
              <a:buNone/>
            </a:pPr>
            <a:r>
              <a:rPr lang="en-US" sz="2400" b="1" dirty="0" smtClean="0"/>
              <a:t>Entrepreneurial Firms</a:t>
            </a:r>
          </a:p>
          <a:p>
            <a:pPr>
              <a:buFontTx/>
              <a:buChar char="•"/>
            </a:pPr>
            <a:r>
              <a:rPr lang="en-US" sz="2400" dirty="0" smtClean="0"/>
              <a:t>Proactive</a:t>
            </a:r>
          </a:p>
          <a:p>
            <a:pPr>
              <a:buFontTx/>
              <a:buChar char="•"/>
            </a:pPr>
            <a:r>
              <a:rPr lang="en-US" sz="2400" dirty="0" smtClean="0"/>
              <a:t>Innovative</a:t>
            </a:r>
          </a:p>
          <a:p>
            <a:pPr>
              <a:buFontTx/>
              <a:buChar char="•"/>
            </a:pPr>
            <a:r>
              <a:rPr lang="en-US" sz="2400" dirty="0" smtClean="0"/>
              <a:t>Risk taking</a:t>
            </a:r>
            <a:endParaRPr lang="en-US" sz="2400" dirty="0"/>
          </a:p>
        </p:txBody>
      </p:sp>
      <p:sp>
        <p:nvSpPr>
          <p:cNvPr id="6" name="Content Placeholder 5"/>
          <p:cNvSpPr>
            <a:spLocks noGrp="1"/>
          </p:cNvSpPr>
          <p:nvPr>
            <p:ph type="body" sz="quarter" idx="14"/>
          </p:nvPr>
        </p:nvSpPr>
        <p:spPr>
          <a:xfrm>
            <a:off x="4495800" y="1676400"/>
            <a:ext cx="4191000" cy="2743200"/>
          </a:xfrm>
        </p:spPr>
        <p:txBody>
          <a:bodyPr/>
          <a:lstStyle/>
          <a:p>
            <a:pPr>
              <a:buNone/>
            </a:pPr>
            <a:r>
              <a:rPr lang="en-US" sz="2400" b="1" dirty="0" smtClean="0"/>
              <a:t>Conservative Firms</a:t>
            </a:r>
          </a:p>
          <a:p>
            <a:pPr>
              <a:buFontTx/>
              <a:buChar char="•"/>
            </a:pPr>
            <a:r>
              <a:rPr lang="en-US" sz="2400" dirty="0" smtClean="0"/>
              <a:t>Take a more </a:t>
            </a:r>
            <a:r>
              <a:rPr lang="en-US" altLang="en-US" sz="2400" dirty="0" smtClean="0"/>
              <a:t>“</a:t>
            </a:r>
            <a:r>
              <a:rPr lang="en-US" sz="2400" dirty="0" smtClean="0"/>
              <a:t>wait and see</a:t>
            </a:r>
            <a:r>
              <a:rPr lang="en-US" altLang="en-US" sz="2400" dirty="0" smtClean="0"/>
              <a:t>” </a:t>
            </a:r>
            <a:r>
              <a:rPr lang="en-US" sz="2400" dirty="0" smtClean="0"/>
              <a:t>posture </a:t>
            </a:r>
          </a:p>
          <a:p>
            <a:pPr>
              <a:buFontTx/>
              <a:buChar char="•"/>
            </a:pPr>
            <a:r>
              <a:rPr lang="en-US" sz="2400" dirty="0" smtClean="0"/>
              <a:t>Less innovative</a:t>
            </a:r>
          </a:p>
          <a:p>
            <a:pPr>
              <a:buFontTx/>
              <a:buChar char="•"/>
            </a:pPr>
            <a:r>
              <a:rPr lang="en-US" sz="2400" dirty="0" smtClean="0"/>
              <a:t>Risk averse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76200"/>
            <a:ext cx="8229600" cy="1097280"/>
          </a:xfrm>
        </p:spPr>
        <p:txBody>
          <a:bodyPr/>
          <a:lstStyle/>
          <a:p>
            <a:r>
              <a:rPr lang="en-US" sz="3200" dirty="0" smtClean="0"/>
              <a:t>Why Become an Entrepreneur?</a:t>
            </a:r>
            <a:endParaRPr lang="en-US" sz="3200" dirty="0"/>
          </a:p>
        </p:txBody>
      </p:sp>
      <p:sp>
        <p:nvSpPr>
          <p:cNvPr id="7" name="Content Placeholder 6"/>
          <p:cNvSpPr>
            <a:spLocks noGrp="1"/>
          </p:cNvSpPr>
          <p:nvPr>
            <p:ph idx="1"/>
          </p:nvPr>
        </p:nvSpPr>
        <p:spPr>
          <a:xfrm>
            <a:off x="304800" y="1524000"/>
            <a:ext cx="8458200" cy="4525963"/>
          </a:xfrm>
        </p:spPr>
        <p:txBody>
          <a:bodyPr/>
          <a:lstStyle/>
          <a:p>
            <a:r>
              <a:rPr lang="en-US" dirty="0" smtClean="0"/>
              <a:t>The three primary reasons that people become entrepreneurs and start their own firms.</a:t>
            </a:r>
          </a:p>
          <a:p>
            <a:pPr lvl="1"/>
            <a:r>
              <a:rPr lang="en-US" dirty="0" smtClean="0"/>
              <a:t>Desire to be their own boss</a:t>
            </a:r>
          </a:p>
          <a:p>
            <a:pPr lvl="1"/>
            <a:r>
              <a:rPr lang="en-US" dirty="0" smtClean="0"/>
              <a:t>Desire to pursue their own ideas</a:t>
            </a:r>
          </a:p>
          <a:p>
            <a:pPr lvl="1"/>
            <a:r>
              <a:rPr lang="en-US" dirty="0" smtClean="0"/>
              <a:t>Financial rewards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200" dirty="0"/>
              <a:t>Characteristics of Successful </a:t>
            </a:r>
            <a:r>
              <a:rPr lang="en-US" sz="3200" dirty="0" smtClean="0"/>
              <a:t>Entrepreneurs </a:t>
            </a:r>
            <a:br>
              <a:rPr lang="en-US" sz="3200" dirty="0" smtClean="0"/>
            </a:br>
            <a:r>
              <a:rPr lang="en-US" sz="2400" b="0" dirty="0" smtClean="0"/>
              <a:t>(1 of 3)</a:t>
            </a:r>
            <a:endParaRPr lang="en-US" sz="2400" b="0" dirty="0"/>
          </a:p>
        </p:txBody>
      </p:sp>
      <p:sp>
        <p:nvSpPr>
          <p:cNvPr id="3" name="Content Placeholder 2"/>
          <p:cNvSpPr>
            <a:spLocks noGrp="1"/>
          </p:cNvSpPr>
          <p:nvPr>
            <p:ph idx="1"/>
          </p:nvPr>
        </p:nvSpPr>
        <p:spPr>
          <a:xfrm>
            <a:off x="457200" y="1600201"/>
            <a:ext cx="8229600" cy="304800"/>
          </a:xfrm>
        </p:spPr>
        <p:txBody>
          <a:bodyPr/>
          <a:lstStyle/>
          <a:p>
            <a:pPr marL="0" indent="0">
              <a:buNone/>
            </a:pPr>
            <a:r>
              <a:rPr lang="en-US" sz="2000" b="1" dirty="0"/>
              <a:t>Figure </a:t>
            </a:r>
            <a:r>
              <a:rPr lang="en-US" sz="2000" b="1" dirty="0" smtClean="0"/>
              <a:t>1.1 </a:t>
            </a:r>
            <a:r>
              <a:rPr lang="en-US" sz="2000" dirty="0" smtClean="0"/>
              <a:t>Four Primary Characteristics of Successful Entrepreneurs</a:t>
            </a:r>
            <a:endParaRPr lang="en-US" sz="2000" dirty="0"/>
          </a:p>
        </p:txBody>
      </p:sp>
      <p:pic>
        <p:nvPicPr>
          <p:cNvPr id="6" name="Picture 5" descr="The characteristics for a successful entrepreneur are passion for the business, product and customer focus, tenacity despite failure, and execution intellig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196989"/>
            <a:ext cx="5521910" cy="39499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Characteristics of Successful </a:t>
            </a:r>
            <a:r>
              <a:rPr lang="en-US" sz="3200" dirty="0" smtClean="0"/>
              <a:t>Entrepreneurs  </a:t>
            </a:r>
            <a:br>
              <a:rPr lang="en-US" sz="3200" dirty="0" smtClean="0"/>
            </a:br>
            <a:r>
              <a:rPr lang="en-US" sz="2400" b="0" dirty="0" smtClean="0"/>
              <a:t>(2 of 3)</a:t>
            </a:r>
            <a:endParaRPr lang="en-US" sz="2400" b="0" dirty="0"/>
          </a:p>
        </p:txBody>
      </p:sp>
      <p:sp>
        <p:nvSpPr>
          <p:cNvPr id="5" name="Content Placeholder 4"/>
          <p:cNvSpPr>
            <a:spLocks noGrp="1"/>
          </p:cNvSpPr>
          <p:nvPr>
            <p:ph idx="1"/>
          </p:nvPr>
        </p:nvSpPr>
        <p:spPr/>
        <p:txBody>
          <a:bodyPr/>
          <a:lstStyle/>
          <a:p>
            <a:pPr marL="256032" indent="-256032">
              <a:buSzPct val="100000"/>
            </a:pPr>
            <a:r>
              <a:rPr lang="en-US" sz="2200" b="1" dirty="0" smtClean="0"/>
              <a:t>Passion for the Business</a:t>
            </a:r>
          </a:p>
          <a:p>
            <a:pPr marL="740664" lvl="1" algn="just"/>
            <a:r>
              <a:rPr lang="en-US" sz="2200" dirty="0" smtClean="0"/>
              <a:t>The number one characteristic shared by successful entrepreneurs is a passion for the business.</a:t>
            </a:r>
          </a:p>
          <a:p>
            <a:pPr marL="740664" lvl="1" algn="just"/>
            <a:r>
              <a:rPr lang="en-US" sz="2200" dirty="0" smtClean="0"/>
              <a:t>This passion typically stems from the entrepreneur</a:t>
            </a:r>
            <a:r>
              <a:rPr lang="en-US" altLang="en-US" sz="2200" dirty="0" smtClean="0"/>
              <a:t>’</a:t>
            </a:r>
            <a:r>
              <a:rPr lang="en-US" sz="2200" dirty="0" smtClean="0"/>
              <a:t>s belief that the business will positively influence people</a:t>
            </a:r>
            <a:r>
              <a:rPr lang="en-US" altLang="en-US" sz="2200" dirty="0" smtClean="0"/>
              <a:t>’</a:t>
            </a:r>
            <a:r>
              <a:rPr lang="en-US" sz="2200" dirty="0" smtClean="0"/>
              <a:t>s lives.</a:t>
            </a:r>
          </a:p>
          <a:p>
            <a:pPr marL="256032" indent="-256032">
              <a:spcBef>
                <a:spcPts val="1200"/>
              </a:spcBef>
              <a:buSzPct val="100000"/>
            </a:pPr>
            <a:r>
              <a:rPr lang="en-US" sz="2200" b="1" dirty="0" smtClean="0"/>
              <a:t>Product/Customer Focus</a:t>
            </a:r>
          </a:p>
          <a:p>
            <a:pPr marL="740664" lvl="1" algn="just"/>
            <a:r>
              <a:rPr lang="en-US" sz="2200" dirty="0" smtClean="0"/>
              <a:t>A second defining characteristic of successful entrepreneurs is a product/customer focus.</a:t>
            </a:r>
          </a:p>
          <a:p>
            <a:pPr marL="740664" lvl="1" algn="just"/>
            <a:r>
              <a:rPr lang="en-US" sz="2200" dirty="0" smtClean="0"/>
              <a:t>An entrepreneur</a:t>
            </a:r>
            <a:r>
              <a:rPr lang="en-US" altLang="en-US" sz="2200" dirty="0" smtClean="0"/>
              <a:t>’</a:t>
            </a:r>
            <a:r>
              <a:rPr lang="en-US" sz="2200" dirty="0" smtClean="0"/>
              <a:t>s keen focus on products and customers typically stems from the fact that most entrepreneurs are, at heart, craftspeople.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Characteristics of </a:t>
            </a:r>
            <a:r>
              <a:rPr lang="en-US" sz="3200" dirty="0" smtClean="0"/>
              <a:t>Successful  Entrepreneurs </a:t>
            </a:r>
            <a:br>
              <a:rPr lang="en-US" sz="3200" dirty="0" smtClean="0"/>
            </a:br>
            <a:r>
              <a:rPr lang="en-US" sz="2400" b="0" dirty="0" smtClean="0"/>
              <a:t>(3 of 3)</a:t>
            </a:r>
            <a:endParaRPr lang="en-US" sz="2400" b="0" dirty="0"/>
          </a:p>
        </p:txBody>
      </p:sp>
      <p:sp>
        <p:nvSpPr>
          <p:cNvPr id="3" name="Content Placeholder 2"/>
          <p:cNvSpPr>
            <a:spLocks noGrp="1"/>
          </p:cNvSpPr>
          <p:nvPr>
            <p:ph idx="1"/>
          </p:nvPr>
        </p:nvSpPr>
        <p:spPr/>
        <p:txBody>
          <a:bodyPr/>
          <a:lstStyle/>
          <a:p>
            <a:r>
              <a:rPr lang="en-US" sz="2200" b="1" dirty="0" smtClean="0"/>
              <a:t>Tenacity Despite Failure</a:t>
            </a:r>
          </a:p>
          <a:p>
            <a:pPr lvl="1" algn="just"/>
            <a:r>
              <a:rPr lang="en-US" sz="2400" dirty="0" smtClean="0"/>
              <a:t>Because entrepreneurs are typically trying something new, the failure rate is naturally high.</a:t>
            </a:r>
          </a:p>
          <a:p>
            <a:pPr lvl="1" algn="just"/>
            <a:r>
              <a:rPr lang="en-US" sz="2400" dirty="0" smtClean="0"/>
              <a:t>A defining characteristic for successful entrepreneurs is their ability to persevere through setbacks and failures.</a:t>
            </a:r>
          </a:p>
          <a:p>
            <a:r>
              <a:rPr lang="en-US" sz="2200" b="1" dirty="0" smtClean="0"/>
              <a:t>Execution Intelligence</a:t>
            </a:r>
          </a:p>
          <a:p>
            <a:pPr lvl="1" algn="just"/>
            <a:r>
              <a:rPr lang="en-US" sz="2400" dirty="0" smtClean="0"/>
              <a:t>The ability to fashion a solid business idea into a viable business is a key characteristic of successful entrepreneurs.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831c70f683cb9bd632fb9eb2bf5bbc05723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6545</TotalTime>
  <Words>1776</Words>
  <Application>Microsoft Office PowerPoint</Application>
  <PresentationFormat>On-screen Show (4:3)</PresentationFormat>
  <Paragraphs>180</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Arial</vt:lpstr>
      <vt:lpstr>Lucida Sans Unicode</vt:lpstr>
      <vt:lpstr>Sakkal Majalla</vt:lpstr>
      <vt:lpstr>Times New Roman</vt:lpstr>
      <vt:lpstr>Verdana</vt:lpstr>
      <vt:lpstr>Wingdings</vt:lpstr>
      <vt:lpstr>508 Lecture</vt:lpstr>
      <vt:lpstr>Entrepreneurship: Successfully Launching New Ventures</vt:lpstr>
      <vt:lpstr>Learning Objectives</vt:lpstr>
      <vt:lpstr>What Is Entrepreneurship?</vt:lpstr>
      <vt:lpstr>Corporate Entrepreneurship (1 of 2)</vt:lpstr>
      <vt:lpstr>Corporate Entrepreneurship (2 of 2)</vt:lpstr>
      <vt:lpstr>Why Become an Entrepreneur?</vt:lpstr>
      <vt:lpstr>Characteristics of Successful Entrepreneurs  (1 of 3)</vt:lpstr>
      <vt:lpstr>Characteristics of Successful Entrepreneurs   (2 of 3)</vt:lpstr>
      <vt:lpstr>Characteristics of Successful  Entrepreneurs  (3 of 3)</vt:lpstr>
      <vt:lpstr>Common Myths About Entrepreneurs (1 of 7)</vt:lpstr>
      <vt:lpstr>Common Myths About Entrepreneurs (2 of 7)</vt:lpstr>
      <vt:lpstr>Common Myths About Entrepreneurs (3 of 7)</vt:lpstr>
      <vt:lpstr>Common Myths About Entrepreneurs (4 of 7)</vt:lpstr>
      <vt:lpstr>Common Myths About Entrepreneurs (5 of 7)</vt:lpstr>
      <vt:lpstr>Common Myths About Entrepreneurs (6 of 7)</vt:lpstr>
      <vt:lpstr>Common Myths About Entrepreneurs (7 of 7)</vt:lpstr>
      <vt:lpstr>Figure 1.2 Types of Start-Up Firms</vt:lpstr>
      <vt:lpstr>Changing Demographics of Entrepreneurs (1 of 6)</vt:lpstr>
      <vt:lpstr>Changing Demographics of Entrepreneurs (2 of 6)</vt:lpstr>
      <vt:lpstr>Changing Demographics of Entrepreneurs (3 of 6)</vt:lpstr>
      <vt:lpstr>Changing Demographics of Entrepreneurs (4 of 6)</vt:lpstr>
      <vt:lpstr>Changing Demographics of Entrepreneurs (5 of 6)</vt:lpstr>
      <vt:lpstr>Changing Demographics of Entrepreneurs (6 of 6)</vt:lpstr>
      <vt:lpstr>Economic Impact of Entrepreneurial Firms</vt:lpstr>
      <vt:lpstr>Entrepreneurial Firms’ Impact on Society and Larger Firms</vt:lpstr>
      <vt:lpstr>The Entrepreneurial Process</vt:lpstr>
      <vt:lpstr>Steps in the Entrepreneurial Process (1 of 2)</vt:lpstr>
      <vt:lpstr>Steps in the Entrepreneurial Process (2 of 2)</vt:lpstr>
      <vt:lpstr>The End</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Sadeeqa Khan</cp:lastModifiedBy>
  <cp:revision>1162</cp:revision>
  <cp:lastPrinted>2017-10-16T20:43:22Z</cp:lastPrinted>
  <dcterms:created xsi:type="dcterms:W3CDTF">2014-07-14T20:04:21Z</dcterms:created>
  <dcterms:modified xsi:type="dcterms:W3CDTF">2025-09-09T08:29:27Z</dcterms:modified>
</cp:coreProperties>
</file>