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7"/>
  </p:notesMasterIdLst>
  <p:handoutMasterIdLst>
    <p:handoutMasterId r:id="rId18"/>
  </p:handoutMasterIdLst>
  <p:sldIdLst>
    <p:sldId id="400" r:id="rId5"/>
    <p:sldId id="391" r:id="rId6"/>
    <p:sldId id="403" r:id="rId7"/>
    <p:sldId id="270" r:id="rId8"/>
    <p:sldId id="261" r:id="rId9"/>
    <p:sldId id="260" r:id="rId10"/>
    <p:sldId id="401" r:id="rId11"/>
    <p:sldId id="402" r:id="rId12"/>
    <p:sldId id="399" r:id="rId13"/>
    <p:sldId id="265" r:id="rId14"/>
    <p:sldId id="398"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DE0C04-C275-4A13-ADBF-1EA8E098E60F}" v="13" dt="2025-10-27T16:08:19.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226" autoAdjust="0"/>
  </p:normalViewPr>
  <p:slideViewPr>
    <p:cSldViewPr snapToGrid="0">
      <p:cViewPr varScale="1">
        <p:scale>
          <a:sx n="56" d="100"/>
          <a:sy n="56" d="100"/>
        </p:scale>
        <p:origin x="1296"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abalo Sesonasipho Sitama" userId="f08577ed4d9ca705" providerId="LiveId" clId="{11A5A81E-619A-4B20-85BB-FCF3D5D949A6}"/>
    <pc:docChg chg="custSel modSld">
      <pc:chgData name="Lubabalo Sesonasipho Sitama" userId="f08577ed4d9ca705" providerId="LiveId" clId="{11A5A81E-619A-4B20-85BB-FCF3D5D949A6}" dt="2025-10-27T16:08:19.912" v="24" actId="255"/>
      <pc:docMkLst>
        <pc:docMk/>
      </pc:docMkLst>
      <pc:sldChg chg="modSp">
        <pc:chgData name="Lubabalo Sesonasipho Sitama" userId="f08577ed4d9ca705" providerId="LiveId" clId="{11A5A81E-619A-4B20-85BB-FCF3D5D949A6}" dt="2025-10-27T16:06:45.007" v="15" actId="255"/>
        <pc:sldMkLst>
          <pc:docMk/>
          <pc:sldMk cId="4212917468" sldId="260"/>
        </pc:sldMkLst>
        <pc:graphicFrameChg chg="mod">
          <ac:chgData name="Lubabalo Sesonasipho Sitama" userId="f08577ed4d9ca705" providerId="LiveId" clId="{11A5A81E-619A-4B20-85BB-FCF3D5D949A6}" dt="2025-10-27T16:06:45.007" v="15" actId="255"/>
          <ac:graphicFrameMkLst>
            <pc:docMk/>
            <pc:sldMk cId="4212917468" sldId="260"/>
            <ac:graphicFrameMk id="6" creationId="{B4957A46-1F83-5C9A-DD4F-67149EF73CC2}"/>
          </ac:graphicFrameMkLst>
        </pc:graphicFrameChg>
      </pc:sldChg>
      <pc:sldChg chg="modSp">
        <pc:chgData name="Lubabalo Sesonasipho Sitama" userId="f08577ed4d9ca705" providerId="LiveId" clId="{11A5A81E-619A-4B20-85BB-FCF3D5D949A6}" dt="2025-10-27T16:06:54.449" v="16" actId="255"/>
        <pc:sldMkLst>
          <pc:docMk/>
          <pc:sldMk cId="1527386939" sldId="261"/>
        </pc:sldMkLst>
        <pc:graphicFrameChg chg="mod">
          <ac:chgData name="Lubabalo Sesonasipho Sitama" userId="f08577ed4d9ca705" providerId="LiveId" clId="{11A5A81E-619A-4B20-85BB-FCF3D5D949A6}" dt="2025-10-27T16:06:54.449" v="16" actId="255"/>
          <ac:graphicFrameMkLst>
            <pc:docMk/>
            <pc:sldMk cId="1527386939" sldId="261"/>
            <ac:graphicFrameMk id="7" creationId="{AE4DF6F8-005E-1488-0F88-6515CFB2FC08}"/>
          </ac:graphicFrameMkLst>
        </pc:graphicFrameChg>
      </pc:sldChg>
      <pc:sldChg chg="modSp">
        <pc:chgData name="Lubabalo Sesonasipho Sitama" userId="f08577ed4d9ca705" providerId="LiveId" clId="{11A5A81E-619A-4B20-85BB-FCF3D5D949A6}" dt="2025-10-27T16:08:19.912" v="24" actId="255"/>
        <pc:sldMkLst>
          <pc:docMk/>
          <pc:sldMk cId="2563119616" sldId="265"/>
        </pc:sldMkLst>
        <pc:graphicFrameChg chg="mod">
          <ac:chgData name="Lubabalo Sesonasipho Sitama" userId="f08577ed4d9ca705" providerId="LiveId" clId="{11A5A81E-619A-4B20-85BB-FCF3D5D949A6}" dt="2025-10-27T16:08:19.912" v="24" actId="255"/>
          <ac:graphicFrameMkLst>
            <pc:docMk/>
            <pc:sldMk cId="2563119616" sldId="265"/>
            <ac:graphicFrameMk id="12" creationId="{99F79C3E-95D2-EBE0-6712-A129E3AFC578}"/>
          </ac:graphicFrameMkLst>
        </pc:graphicFrameChg>
      </pc:sldChg>
      <pc:sldChg chg="modSp">
        <pc:chgData name="Lubabalo Sesonasipho Sitama" userId="f08577ed4d9ca705" providerId="LiveId" clId="{11A5A81E-619A-4B20-85BB-FCF3D5D949A6}" dt="2025-10-27T16:05:59.859" v="12" actId="255"/>
        <pc:sldMkLst>
          <pc:docMk/>
          <pc:sldMk cId="1312041395" sldId="270"/>
        </pc:sldMkLst>
        <pc:graphicFrameChg chg="mod">
          <ac:chgData name="Lubabalo Sesonasipho Sitama" userId="f08577ed4d9ca705" providerId="LiveId" clId="{11A5A81E-619A-4B20-85BB-FCF3D5D949A6}" dt="2025-10-27T16:05:59.859" v="12" actId="255"/>
          <ac:graphicFrameMkLst>
            <pc:docMk/>
            <pc:sldMk cId="1312041395" sldId="270"/>
            <ac:graphicFrameMk id="8" creationId="{FFB35126-9CC9-9D0A-1569-3D188C337183}"/>
          </ac:graphicFrameMkLst>
        </pc:graphicFrameChg>
      </pc:sldChg>
      <pc:sldChg chg="modSp mod">
        <pc:chgData name="Lubabalo Sesonasipho Sitama" userId="f08577ed4d9ca705" providerId="LiveId" clId="{11A5A81E-619A-4B20-85BB-FCF3D5D949A6}" dt="2025-10-26T14:41:04.749" v="11" actId="14100"/>
        <pc:sldMkLst>
          <pc:docMk/>
          <pc:sldMk cId="4268509636" sldId="286"/>
        </pc:sldMkLst>
        <pc:spChg chg="mod">
          <ac:chgData name="Lubabalo Sesonasipho Sitama" userId="f08577ed4d9ca705" providerId="LiveId" clId="{11A5A81E-619A-4B20-85BB-FCF3D5D949A6}" dt="2025-10-26T14:41:04.749" v="11" actId="14100"/>
          <ac:spMkLst>
            <pc:docMk/>
            <pc:sldMk cId="4268509636" sldId="286"/>
            <ac:spMk id="2" creationId="{00000000-0000-0000-0000-000000000000}"/>
          </ac:spMkLst>
        </pc:spChg>
        <pc:spChg chg="mod">
          <ac:chgData name="Lubabalo Sesonasipho Sitama" userId="f08577ed4d9ca705" providerId="LiveId" clId="{11A5A81E-619A-4B20-85BB-FCF3D5D949A6}" dt="2025-10-26T14:39:37.240" v="7" actId="27636"/>
          <ac:spMkLst>
            <pc:docMk/>
            <pc:sldMk cId="4268509636" sldId="286"/>
            <ac:spMk id="3" creationId="{00000000-0000-0000-0000-000000000000}"/>
          </ac:spMkLst>
        </pc:spChg>
      </pc:sldChg>
      <pc:sldChg chg="modSp">
        <pc:chgData name="Lubabalo Sesonasipho Sitama" userId="f08577ed4d9ca705" providerId="LiveId" clId="{11A5A81E-619A-4B20-85BB-FCF3D5D949A6}" dt="2025-10-26T14:38:34.783" v="0"/>
        <pc:sldMkLst>
          <pc:docMk/>
          <pc:sldMk cId="3831612662" sldId="398"/>
        </pc:sldMkLst>
        <pc:spChg chg="mod">
          <ac:chgData name="Lubabalo Sesonasipho Sitama" userId="f08577ed4d9ca705" providerId="LiveId" clId="{11A5A81E-619A-4B20-85BB-FCF3D5D949A6}" dt="2025-10-26T14:38:34.783" v="0"/>
          <ac:spMkLst>
            <pc:docMk/>
            <pc:sldMk cId="3831612662" sldId="398"/>
            <ac:spMk id="3" creationId="{00000000-0000-0000-0000-000000000000}"/>
          </ac:spMkLst>
        </pc:spChg>
      </pc:sldChg>
      <pc:sldChg chg="modSp">
        <pc:chgData name="Lubabalo Sesonasipho Sitama" userId="f08577ed4d9ca705" providerId="LiveId" clId="{11A5A81E-619A-4B20-85BB-FCF3D5D949A6}" dt="2025-10-27T16:07:46.613" v="20" actId="255"/>
        <pc:sldMkLst>
          <pc:docMk/>
          <pc:sldMk cId="2124184508" sldId="399"/>
        </pc:sldMkLst>
        <pc:graphicFrameChg chg="mod">
          <ac:chgData name="Lubabalo Sesonasipho Sitama" userId="f08577ed4d9ca705" providerId="LiveId" clId="{11A5A81E-619A-4B20-85BB-FCF3D5D949A6}" dt="2025-10-27T16:07:46.613" v="20" actId="255"/>
          <ac:graphicFrameMkLst>
            <pc:docMk/>
            <pc:sldMk cId="2124184508" sldId="399"/>
            <ac:graphicFrameMk id="7" creationId="{A807EA23-6A0C-D0C1-A28B-9DD5285AB11E}"/>
          </ac:graphicFrameMkLst>
        </pc:graphicFrameChg>
      </pc:sldChg>
      <pc:sldChg chg="modSp">
        <pc:chgData name="Lubabalo Sesonasipho Sitama" userId="f08577ed4d9ca705" providerId="LiveId" clId="{11A5A81E-619A-4B20-85BB-FCF3D5D949A6}" dt="2025-10-27T16:07:09.818" v="17" actId="255"/>
        <pc:sldMkLst>
          <pc:docMk/>
          <pc:sldMk cId="1716500862" sldId="401"/>
        </pc:sldMkLst>
        <pc:graphicFrameChg chg="mod">
          <ac:chgData name="Lubabalo Sesonasipho Sitama" userId="f08577ed4d9ca705" providerId="LiveId" clId="{11A5A81E-619A-4B20-85BB-FCF3D5D949A6}" dt="2025-10-27T16:07:09.818" v="17" actId="255"/>
          <ac:graphicFrameMkLst>
            <pc:docMk/>
            <pc:sldMk cId="1716500862" sldId="401"/>
            <ac:graphicFrameMk id="7" creationId="{9727C083-5397-23BE-405E-D9D65D1A82FD}"/>
          </ac:graphicFrameMkLst>
        </pc:graphicFrameChg>
      </pc:sldChg>
      <pc:sldChg chg="modSp">
        <pc:chgData name="Lubabalo Sesonasipho Sitama" userId="f08577ed4d9ca705" providerId="LiveId" clId="{11A5A81E-619A-4B20-85BB-FCF3D5D949A6}" dt="2025-10-27T16:07:36.904" v="19" actId="255"/>
        <pc:sldMkLst>
          <pc:docMk/>
          <pc:sldMk cId="2023281849" sldId="402"/>
        </pc:sldMkLst>
        <pc:graphicFrameChg chg="mod">
          <ac:chgData name="Lubabalo Sesonasipho Sitama" userId="f08577ed4d9ca705" providerId="LiveId" clId="{11A5A81E-619A-4B20-85BB-FCF3D5D949A6}" dt="2025-10-27T16:07:36.904" v="19" actId="255"/>
          <ac:graphicFrameMkLst>
            <pc:docMk/>
            <pc:sldMk cId="2023281849" sldId="402"/>
            <ac:graphicFrameMk id="10" creationId="{9F3DAA00-806D-CE3F-3C9B-4AA46A5E874E}"/>
          </ac:graphicFrameMkLst>
        </pc:graphicFrameChg>
        <pc:graphicFrameChg chg="mod">
          <ac:chgData name="Lubabalo Sesonasipho Sitama" userId="f08577ed4d9ca705" providerId="LiveId" clId="{11A5A81E-619A-4B20-85BB-FCF3D5D949A6}" dt="2025-10-27T16:07:28.510" v="18" actId="255"/>
          <ac:graphicFrameMkLst>
            <pc:docMk/>
            <pc:sldMk cId="2023281849" sldId="402"/>
            <ac:graphicFrameMk id="11" creationId="{EA2739F8-EAFC-7641-8E3B-2B3BDB07AE4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https://d.docs.live.net/f08577ed4d9ca705/Documents/BRIGHTLEARN/CASE%20STUDY%201/DATA%20VISUALISATION%20CASE%20STUDY%201.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f08577ed4d9ca705/Documents/BRIGHTLEARN/CASE%20STUDY%201/DATA%20VISUALISATION%20CASE%20STUDY%201.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Product Catergory!PivotTable1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VS Product Category By Store Location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VS Product Catergory'!$B$6:$B$7</c:f>
              <c:strCache>
                <c:ptCount val="1"/>
                <c:pt idx="0">
                  <c:v>Astoria</c:v>
                </c:pt>
              </c:strCache>
            </c:strRef>
          </c:tx>
          <c:spPr>
            <a:solidFill>
              <a:schemeClr val="accent1"/>
            </a:solidFill>
            <a:ln>
              <a:noFill/>
            </a:ln>
            <a:effectLst/>
          </c:spPr>
          <c:invertIfNegative val="0"/>
          <c:cat>
            <c:strRef>
              <c:f>'Revenue VS Product Catergory'!$A$8:$A$17</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'Revenue VS Product Catergory'!$B$8:$B$17</c:f>
              <c:numCache>
                <c:formatCode>_-[$R-1C09]* #\ ##0_-;\-[$R-1C09]* #\ ##0_-;_-[$R-1C09]* "-"??_-;_-@_-</c:formatCode>
                <c:ptCount val="9"/>
                <c:pt idx="0">
                  <c:v>7240</c:v>
                </c:pt>
                <c:pt idx="1">
                  <c:v>279</c:v>
                </c:pt>
                <c:pt idx="2">
                  <c:v>19958</c:v>
                </c:pt>
                <c:pt idx="3">
                  <c:v>502</c:v>
                </c:pt>
                <c:pt idx="4">
                  <c:v>4294</c:v>
                </c:pt>
                <c:pt idx="5">
                  <c:v>1490</c:v>
                </c:pt>
                <c:pt idx="6">
                  <c:v>344</c:v>
                </c:pt>
                <c:pt idx="7">
                  <c:v>110</c:v>
                </c:pt>
                <c:pt idx="8">
                  <c:v>16235</c:v>
                </c:pt>
              </c:numCache>
            </c:numRef>
          </c:val>
          <c:extLst>
            <c:ext xmlns:c16="http://schemas.microsoft.com/office/drawing/2014/chart" uri="{C3380CC4-5D6E-409C-BE32-E72D297353CC}">
              <c16:uniqueId val="{00000000-B5A8-4E5B-821B-2F9C9AADB667}"/>
            </c:ext>
          </c:extLst>
        </c:ser>
        <c:ser>
          <c:idx val="1"/>
          <c:order val="1"/>
          <c:tx>
            <c:strRef>
              <c:f>'Revenue VS Product Catergory'!$C$6:$C$7</c:f>
              <c:strCache>
                <c:ptCount val="1"/>
                <c:pt idx="0">
                  <c:v>Hell's Kitchen</c:v>
                </c:pt>
              </c:strCache>
            </c:strRef>
          </c:tx>
          <c:spPr>
            <a:solidFill>
              <a:schemeClr val="accent2"/>
            </a:solidFill>
            <a:ln>
              <a:noFill/>
            </a:ln>
            <a:effectLst/>
          </c:spPr>
          <c:invertIfNegative val="0"/>
          <c:cat>
            <c:strRef>
              <c:f>'Revenue VS Product Catergory'!$A$8:$A$17</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'Revenue VS Product Catergory'!$C$8:$C$17</c:f>
              <c:numCache>
                <c:formatCode>_-[$R-1C09]* #\ ##0_-;\-[$R-1C09]* #\ ##0_-;_-[$R-1C09]* "-"??_-;_-@_-</c:formatCode>
                <c:ptCount val="9"/>
                <c:pt idx="0">
                  <c:v>7503</c:v>
                </c:pt>
                <c:pt idx="1">
                  <c:v>119</c:v>
                </c:pt>
                <c:pt idx="2">
                  <c:v>20162</c:v>
                </c:pt>
                <c:pt idx="3">
                  <c:v>720</c:v>
                </c:pt>
                <c:pt idx="4">
                  <c:v>3763</c:v>
                </c:pt>
                <c:pt idx="5">
                  <c:v>2370</c:v>
                </c:pt>
                <c:pt idx="6">
                  <c:v>485</c:v>
                </c:pt>
                <c:pt idx="7">
                  <c:v>197</c:v>
                </c:pt>
                <c:pt idx="8">
                  <c:v>15277</c:v>
                </c:pt>
              </c:numCache>
            </c:numRef>
          </c:val>
          <c:extLst>
            <c:ext xmlns:c16="http://schemas.microsoft.com/office/drawing/2014/chart" uri="{C3380CC4-5D6E-409C-BE32-E72D297353CC}">
              <c16:uniqueId val="{00000001-B5A8-4E5B-821B-2F9C9AADB667}"/>
            </c:ext>
          </c:extLst>
        </c:ser>
        <c:ser>
          <c:idx val="2"/>
          <c:order val="2"/>
          <c:tx>
            <c:strRef>
              <c:f>'Revenue VS Product Catergory'!$D$6:$D$7</c:f>
              <c:strCache>
                <c:ptCount val="1"/>
                <c:pt idx="0">
                  <c:v>Lower Manhattan</c:v>
                </c:pt>
              </c:strCache>
            </c:strRef>
          </c:tx>
          <c:spPr>
            <a:solidFill>
              <a:schemeClr val="accent3"/>
            </a:solidFill>
            <a:ln>
              <a:noFill/>
            </a:ln>
            <a:effectLst/>
          </c:spPr>
          <c:invertIfNegative val="0"/>
          <c:cat>
            <c:strRef>
              <c:f>'Revenue VS Product Catergory'!$A$8:$A$17</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'Revenue VS Product Catergory'!$D$8:$D$17</c:f>
              <c:numCache>
                <c:formatCode>_-[$R-1C09]* #\ ##0_-;\-[$R-1C09]* #\ ##0_-;_-[$R-1C09]* "-"??_-;_-@_-</c:formatCode>
                <c:ptCount val="9"/>
                <c:pt idx="0">
                  <c:v>7795</c:v>
                </c:pt>
                <c:pt idx="1">
                  <c:v>349</c:v>
                </c:pt>
                <c:pt idx="2">
                  <c:v>18186</c:v>
                </c:pt>
                <c:pt idx="3">
                  <c:v>531</c:v>
                </c:pt>
                <c:pt idx="4">
                  <c:v>3405</c:v>
                </c:pt>
                <c:pt idx="5">
                  <c:v>2930</c:v>
                </c:pt>
                <c:pt idx="6">
                  <c:v>381</c:v>
                </c:pt>
                <c:pt idx="7">
                  <c:v>180</c:v>
                </c:pt>
                <c:pt idx="8">
                  <c:v>13909</c:v>
                </c:pt>
              </c:numCache>
            </c:numRef>
          </c:val>
          <c:extLst>
            <c:ext xmlns:c16="http://schemas.microsoft.com/office/drawing/2014/chart" uri="{C3380CC4-5D6E-409C-BE32-E72D297353CC}">
              <c16:uniqueId val="{00000002-B5A8-4E5B-821B-2F9C9AADB667}"/>
            </c:ext>
          </c:extLst>
        </c:ser>
        <c:dLbls>
          <c:showLegendKey val="0"/>
          <c:showVal val="0"/>
          <c:showCatName val="0"/>
          <c:showSerName val="0"/>
          <c:showPercent val="0"/>
          <c:showBubbleSize val="0"/>
        </c:dLbls>
        <c:gapWidth val="219"/>
        <c:overlap val="-27"/>
        <c:axId val="1722792975"/>
        <c:axId val="1722774255"/>
      </c:barChart>
      <c:catAx>
        <c:axId val="1722792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22774255"/>
        <c:crosses val="autoZero"/>
        <c:auto val="1"/>
        <c:lblAlgn val="ctr"/>
        <c:lblOffset val="100"/>
        <c:noMultiLvlLbl val="0"/>
      </c:catAx>
      <c:valAx>
        <c:axId val="17227742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2792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Product Type!PivotTable3</c:name>
    <c:fmtId val="36"/>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Revenue vs Product Type By Store Location</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VS Product Type'!$B$8:$B$9</c:f>
              <c:strCache>
                <c:ptCount val="1"/>
                <c:pt idx="0">
                  <c:v>Astoria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'Revenue VS Product Type'!$A$10:$A$90</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Type'!$B$10:$B$90</c:f>
              <c:numCache>
                <c:formatCode>_-[$R-1C09]* #\ ##0_-;\-[$R-1C09]* #\ ##0_-;_-[$R-1C09]* "-"??_-;_-@_-</c:formatCode>
                <c:ptCount val="80"/>
                <c:pt idx="0">
                  <c:v>615</c:v>
                </c:pt>
                <c:pt idx="1">
                  <c:v>47</c:v>
                </c:pt>
                <c:pt idx="2">
                  <c:v>926</c:v>
                </c:pt>
                <c:pt idx="3">
                  <c:v>1031</c:v>
                </c:pt>
                <c:pt idx="4">
                  <c:v>958</c:v>
                </c:pt>
                <c:pt idx="5">
                  <c:v>932</c:v>
                </c:pt>
                <c:pt idx="6">
                  <c:v>974</c:v>
                </c:pt>
                <c:pt idx="7">
                  <c:v>377</c:v>
                </c:pt>
                <c:pt idx="8">
                  <c:v>47</c:v>
                </c:pt>
                <c:pt idx="9">
                  <c:v>619</c:v>
                </c:pt>
                <c:pt idx="10">
                  <c:v>961</c:v>
                </c:pt>
                <c:pt idx="11">
                  <c:v>448</c:v>
                </c:pt>
                <c:pt idx="12">
                  <c:v>45</c:v>
                </c:pt>
                <c:pt idx="13">
                  <c:v>57</c:v>
                </c:pt>
                <c:pt idx="14">
                  <c:v>984</c:v>
                </c:pt>
                <c:pt idx="15">
                  <c:v>1106</c:v>
                </c:pt>
                <c:pt idx="16">
                  <c:v>1025</c:v>
                </c:pt>
                <c:pt idx="17">
                  <c:v>670</c:v>
                </c:pt>
                <c:pt idx="18">
                  <c:v>580</c:v>
                </c:pt>
                <c:pt idx="19">
                  <c:v>13</c:v>
                </c:pt>
                <c:pt idx="20">
                  <c:v>1162</c:v>
                </c:pt>
                <c:pt idx="21">
                  <c:v>1031</c:v>
                </c:pt>
                <c:pt idx="22">
                  <c:v>30</c:v>
                </c:pt>
                <c:pt idx="23">
                  <c:v>960</c:v>
                </c:pt>
                <c:pt idx="24">
                  <c:v>1133</c:v>
                </c:pt>
                <c:pt idx="25">
                  <c:v>55</c:v>
                </c:pt>
                <c:pt idx="26">
                  <c:v>958</c:v>
                </c:pt>
                <c:pt idx="27">
                  <c:v>923</c:v>
                </c:pt>
                <c:pt idx="28">
                  <c:v>51</c:v>
                </c:pt>
                <c:pt idx="29">
                  <c:v>953</c:v>
                </c:pt>
                <c:pt idx="30">
                  <c:v>75</c:v>
                </c:pt>
                <c:pt idx="31">
                  <c:v>899</c:v>
                </c:pt>
                <c:pt idx="32">
                  <c:v>956</c:v>
                </c:pt>
                <c:pt idx="33">
                  <c:v>1081</c:v>
                </c:pt>
                <c:pt idx="34">
                  <c:v>617</c:v>
                </c:pt>
                <c:pt idx="35">
                  <c:v>638</c:v>
                </c:pt>
                <c:pt idx="36">
                  <c:v>40</c:v>
                </c:pt>
                <c:pt idx="37">
                  <c:v>645</c:v>
                </c:pt>
                <c:pt idx="38">
                  <c:v>286</c:v>
                </c:pt>
                <c:pt idx="39">
                  <c:v>66</c:v>
                </c:pt>
                <c:pt idx="40">
                  <c:v>102</c:v>
                </c:pt>
                <c:pt idx="41">
                  <c:v>111</c:v>
                </c:pt>
                <c:pt idx="42">
                  <c:v>51</c:v>
                </c:pt>
                <c:pt idx="43">
                  <c:v>1058</c:v>
                </c:pt>
                <c:pt idx="44">
                  <c:v>1035</c:v>
                </c:pt>
                <c:pt idx="45">
                  <c:v>912</c:v>
                </c:pt>
                <c:pt idx="46">
                  <c:v>680</c:v>
                </c:pt>
                <c:pt idx="47">
                  <c:v>1038</c:v>
                </c:pt>
                <c:pt idx="48">
                  <c:v>984</c:v>
                </c:pt>
                <c:pt idx="49">
                  <c:v>42</c:v>
                </c:pt>
                <c:pt idx="50">
                  <c:v>927</c:v>
                </c:pt>
                <c:pt idx="51">
                  <c:v>997</c:v>
                </c:pt>
                <c:pt idx="52">
                  <c:v>52</c:v>
                </c:pt>
                <c:pt idx="53">
                  <c:v>1070</c:v>
                </c:pt>
                <c:pt idx="54">
                  <c:v>1057</c:v>
                </c:pt>
                <c:pt idx="55">
                  <c:v>645</c:v>
                </c:pt>
                <c:pt idx="56">
                  <c:v>44</c:v>
                </c:pt>
                <c:pt idx="57">
                  <c:v>46</c:v>
                </c:pt>
                <c:pt idx="58">
                  <c:v>1016</c:v>
                </c:pt>
                <c:pt idx="59">
                  <c:v>1027</c:v>
                </c:pt>
                <c:pt idx="60">
                  <c:v>1063</c:v>
                </c:pt>
                <c:pt idx="62">
                  <c:v>55</c:v>
                </c:pt>
                <c:pt idx="63">
                  <c:v>971</c:v>
                </c:pt>
                <c:pt idx="64">
                  <c:v>1110</c:v>
                </c:pt>
                <c:pt idx="65">
                  <c:v>46</c:v>
                </c:pt>
                <c:pt idx="66">
                  <c:v>570</c:v>
                </c:pt>
                <c:pt idx="67">
                  <c:v>42</c:v>
                </c:pt>
                <c:pt idx="68">
                  <c:v>1003</c:v>
                </c:pt>
                <c:pt idx="69">
                  <c:v>973</c:v>
                </c:pt>
                <c:pt idx="70">
                  <c:v>37</c:v>
                </c:pt>
                <c:pt idx="71">
                  <c:v>1126</c:v>
                </c:pt>
                <c:pt idx="72">
                  <c:v>1002</c:v>
                </c:pt>
                <c:pt idx="73">
                  <c:v>379</c:v>
                </c:pt>
                <c:pt idx="74">
                  <c:v>50</c:v>
                </c:pt>
                <c:pt idx="75">
                  <c:v>1081</c:v>
                </c:pt>
                <c:pt idx="76">
                  <c:v>1020</c:v>
                </c:pt>
                <c:pt idx="77">
                  <c:v>31</c:v>
                </c:pt>
                <c:pt idx="78">
                  <c:v>983</c:v>
                </c:pt>
                <c:pt idx="79">
                  <c:v>1042</c:v>
                </c:pt>
              </c:numCache>
            </c:numRef>
          </c:val>
          <c:extLst>
            <c:ext xmlns:c16="http://schemas.microsoft.com/office/drawing/2014/chart" uri="{C3380CC4-5D6E-409C-BE32-E72D297353CC}">
              <c16:uniqueId val="{00000000-A019-4DFF-B2E9-6FDEA3E55E27}"/>
            </c:ext>
          </c:extLst>
        </c:ser>
        <c:ser>
          <c:idx val="1"/>
          <c:order val="1"/>
          <c:tx>
            <c:strRef>
              <c:f>'Revenue VS Product Type'!$C$8:$C$9</c:f>
              <c:strCache>
                <c:ptCount val="1"/>
                <c:pt idx="0">
                  <c:v>Hell's Kitchen</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'Revenue VS Product Type'!$A$10:$A$90</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Type'!$C$10:$C$90</c:f>
              <c:numCache>
                <c:formatCode>_-[$R-1C09]* #\ ##0_-;\-[$R-1C09]* #\ ##0_-;_-[$R-1C09]* "-"??_-;_-@_-</c:formatCode>
                <c:ptCount val="80"/>
                <c:pt idx="0">
                  <c:v>646</c:v>
                </c:pt>
                <c:pt idx="1">
                  <c:v>75</c:v>
                </c:pt>
                <c:pt idx="2">
                  <c:v>1014</c:v>
                </c:pt>
                <c:pt idx="3">
                  <c:v>994</c:v>
                </c:pt>
                <c:pt idx="4">
                  <c:v>990</c:v>
                </c:pt>
                <c:pt idx="5">
                  <c:v>987</c:v>
                </c:pt>
                <c:pt idx="6">
                  <c:v>900</c:v>
                </c:pt>
                <c:pt idx="7">
                  <c:v>604</c:v>
                </c:pt>
                <c:pt idx="8">
                  <c:v>49</c:v>
                </c:pt>
                <c:pt idx="9">
                  <c:v>546</c:v>
                </c:pt>
                <c:pt idx="10">
                  <c:v>935</c:v>
                </c:pt>
                <c:pt idx="11">
                  <c:v>588</c:v>
                </c:pt>
                <c:pt idx="12">
                  <c:v>94</c:v>
                </c:pt>
                <c:pt idx="13">
                  <c:v>54</c:v>
                </c:pt>
                <c:pt idx="14">
                  <c:v>877</c:v>
                </c:pt>
                <c:pt idx="15">
                  <c:v>955</c:v>
                </c:pt>
                <c:pt idx="16">
                  <c:v>930</c:v>
                </c:pt>
                <c:pt idx="17">
                  <c:v>720</c:v>
                </c:pt>
                <c:pt idx="18">
                  <c:v>612</c:v>
                </c:pt>
                <c:pt idx="19">
                  <c:v>66</c:v>
                </c:pt>
                <c:pt idx="20">
                  <c:v>951</c:v>
                </c:pt>
                <c:pt idx="21">
                  <c:v>842</c:v>
                </c:pt>
                <c:pt idx="22">
                  <c:v>71</c:v>
                </c:pt>
                <c:pt idx="23">
                  <c:v>848</c:v>
                </c:pt>
                <c:pt idx="24">
                  <c:v>1020</c:v>
                </c:pt>
                <c:pt idx="25">
                  <c:v>48</c:v>
                </c:pt>
                <c:pt idx="26">
                  <c:v>1016</c:v>
                </c:pt>
                <c:pt idx="27">
                  <c:v>876</c:v>
                </c:pt>
                <c:pt idx="28">
                  <c:v>72</c:v>
                </c:pt>
                <c:pt idx="29">
                  <c:v>943</c:v>
                </c:pt>
                <c:pt idx="30">
                  <c:v>64</c:v>
                </c:pt>
                <c:pt idx="31">
                  <c:v>1017</c:v>
                </c:pt>
                <c:pt idx="32">
                  <c:v>978</c:v>
                </c:pt>
                <c:pt idx="33">
                  <c:v>883</c:v>
                </c:pt>
                <c:pt idx="34">
                  <c:v>654</c:v>
                </c:pt>
                <c:pt idx="35">
                  <c:v>829</c:v>
                </c:pt>
                <c:pt idx="36">
                  <c:v>59</c:v>
                </c:pt>
                <c:pt idx="37">
                  <c:v>655</c:v>
                </c:pt>
                <c:pt idx="38">
                  <c:v>576</c:v>
                </c:pt>
                <c:pt idx="39">
                  <c:v>30</c:v>
                </c:pt>
                <c:pt idx="40">
                  <c:v>65</c:v>
                </c:pt>
                <c:pt idx="41">
                  <c:v>24</c:v>
                </c:pt>
                <c:pt idx="42">
                  <c:v>53</c:v>
                </c:pt>
                <c:pt idx="43">
                  <c:v>888</c:v>
                </c:pt>
                <c:pt idx="44">
                  <c:v>838</c:v>
                </c:pt>
                <c:pt idx="45">
                  <c:v>784</c:v>
                </c:pt>
                <c:pt idx="46">
                  <c:v>607</c:v>
                </c:pt>
                <c:pt idx="47">
                  <c:v>975</c:v>
                </c:pt>
                <c:pt idx="48">
                  <c:v>985</c:v>
                </c:pt>
                <c:pt idx="49">
                  <c:v>80</c:v>
                </c:pt>
                <c:pt idx="50">
                  <c:v>945</c:v>
                </c:pt>
                <c:pt idx="51">
                  <c:v>932</c:v>
                </c:pt>
                <c:pt idx="52">
                  <c:v>68</c:v>
                </c:pt>
                <c:pt idx="53">
                  <c:v>934</c:v>
                </c:pt>
                <c:pt idx="54">
                  <c:v>1058</c:v>
                </c:pt>
                <c:pt idx="55">
                  <c:v>521</c:v>
                </c:pt>
                <c:pt idx="56">
                  <c:v>87</c:v>
                </c:pt>
                <c:pt idx="57">
                  <c:v>89</c:v>
                </c:pt>
                <c:pt idx="58">
                  <c:v>911</c:v>
                </c:pt>
                <c:pt idx="59">
                  <c:v>955</c:v>
                </c:pt>
                <c:pt idx="60">
                  <c:v>1018</c:v>
                </c:pt>
                <c:pt idx="61">
                  <c:v>1340</c:v>
                </c:pt>
                <c:pt idx="62">
                  <c:v>61</c:v>
                </c:pt>
                <c:pt idx="63">
                  <c:v>891</c:v>
                </c:pt>
                <c:pt idx="64">
                  <c:v>934</c:v>
                </c:pt>
                <c:pt idx="65">
                  <c:v>73</c:v>
                </c:pt>
                <c:pt idx="66">
                  <c:v>778</c:v>
                </c:pt>
                <c:pt idx="67">
                  <c:v>44</c:v>
                </c:pt>
                <c:pt idx="68">
                  <c:v>937</c:v>
                </c:pt>
                <c:pt idx="69">
                  <c:v>1054</c:v>
                </c:pt>
                <c:pt idx="70">
                  <c:v>35</c:v>
                </c:pt>
                <c:pt idx="71">
                  <c:v>955</c:v>
                </c:pt>
                <c:pt idx="72">
                  <c:v>933</c:v>
                </c:pt>
                <c:pt idx="73">
                  <c:v>602</c:v>
                </c:pt>
                <c:pt idx="74">
                  <c:v>82</c:v>
                </c:pt>
                <c:pt idx="75">
                  <c:v>1039</c:v>
                </c:pt>
                <c:pt idx="76">
                  <c:v>931</c:v>
                </c:pt>
                <c:pt idx="77">
                  <c:v>78</c:v>
                </c:pt>
                <c:pt idx="78">
                  <c:v>937</c:v>
                </c:pt>
                <c:pt idx="79">
                  <c:v>1007</c:v>
                </c:pt>
              </c:numCache>
            </c:numRef>
          </c:val>
          <c:extLst>
            <c:ext xmlns:c16="http://schemas.microsoft.com/office/drawing/2014/chart" uri="{C3380CC4-5D6E-409C-BE32-E72D297353CC}">
              <c16:uniqueId val="{00000001-A019-4DFF-B2E9-6FDEA3E55E27}"/>
            </c:ext>
          </c:extLst>
        </c:ser>
        <c:ser>
          <c:idx val="2"/>
          <c:order val="2"/>
          <c:tx>
            <c:strRef>
              <c:f>'Revenue VS Product Type'!$D$8:$D$9</c:f>
              <c:strCache>
                <c:ptCount val="1"/>
                <c:pt idx="0">
                  <c:v>Lower Manhattan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'Revenue VS Product Type'!$A$10:$A$90</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Type'!$D$10:$D$90</c:f>
              <c:numCache>
                <c:formatCode>_-[$R-1C09]* #\ ##0_-;\-[$R-1C09]* #\ ##0_-;_-[$R-1C09]* "-"??_-;_-@_-</c:formatCode>
                <c:ptCount val="80"/>
                <c:pt idx="0">
                  <c:v>642</c:v>
                </c:pt>
                <c:pt idx="1">
                  <c:v>87</c:v>
                </c:pt>
                <c:pt idx="2">
                  <c:v>831</c:v>
                </c:pt>
                <c:pt idx="3">
                  <c:v>878</c:v>
                </c:pt>
                <c:pt idx="4">
                  <c:v>866</c:v>
                </c:pt>
                <c:pt idx="5">
                  <c:v>851</c:v>
                </c:pt>
                <c:pt idx="6">
                  <c:v>890</c:v>
                </c:pt>
                <c:pt idx="7">
                  <c:v>744</c:v>
                </c:pt>
                <c:pt idx="8">
                  <c:v>52</c:v>
                </c:pt>
                <c:pt idx="9">
                  <c:v>726</c:v>
                </c:pt>
                <c:pt idx="10">
                  <c:v>940</c:v>
                </c:pt>
                <c:pt idx="11">
                  <c:v>697</c:v>
                </c:pt>
                <c:pt idx="12">
                  <c:v>51</c:v>
                </c:pt>
                <c:pt idx="13">
                  <c:v>37</c:v>
                </c:pt>
                <c:pt idx="14">
                  <c:v>870</c:v>
                </c:pt>
                <c:pt idx="15">
                  <c:v>950</c:v>
                </c:pt>
                <c:pt idx="16">
                  <c:v>773</c:v>
                </c:pt>
                <c:pt idx="17">
                  <c:v>687</c:v>
                </c:pt>
                <c:pt idx="18">
                  <c:v>736</c:v>
                </c:pt>
                <c:pt idx="19">
                  <c:v>39</c:v>
                </c:pt>
                <c:pt idx="20">
                  <c:v>912</c:v>
                </c:pt>
                <c:pt idx="21">
                  <c:v>763</c:v>
                </c:pt>
                <c:pt idx="22">
                  <c:v>41</c:v>
                </c:pt>
                <c:pt idx="23">
                  <c:v>894</c:v>
                </c:pt>
                <c:pt idx="24">
                  <c:v>896</c:v>
                </c:pt>
                <c:pt idx="25">
                  <c:v>58</c:v>
                </c:pt>
                <c:pt idx="26">
                  <c:v>877</c:v>
                </c:pt>
                <c:pt idx="27">
                  <c:v>941</c:v>
                </c:pt>
                <c:pt idx="28">
                  <c:v>46</c:v>
                </c:pt>
                <c:pt idx="29">
                  <c:v>829</c:v>
                </c:pt>
                <c:pt idx="30">
                  <c:v>79</c:v>
                </c:pt>
                <c:pt idx="31">
                  <c:v>825</c:v>
                </c:pt>
                <c:pt idx="32">
                  <c:v>930</c:v>
                </c:pt>
                <c:pt idx="33">
                  <c:v>869</c:v>
                </c:pt>
                <c:pt idx="34">
                  <c:v>540</c:v>
                </c:pt>
                <c:pt idx="35">
                  <c:v>847</c:v>
                </c:pt>
                <c:pt idx="36">
                  <c:v>35</c:v>
                </c:pt>
                <c:pt idx="37">
                  <c:v>709</c:v>
                </c:pt>
                <c:pt idx="38">
                  <c:v>659</c:v>
                </c:pt>
                <c:pt idx="39">
                  <c:v>126</c:v>
                </c:pt>
                <c:pt idx="40">
                  <c:v>137</c:v>
                </c:pt>
                <c:pt idx="41">
                  <c:v>86</c:v>
                </c:pt>
                <c:pt idx="42">
                  <c:v>42</c:v>
                </c:pt>
                <c:pt idx="43">
                  <c:v>965</c:v>
                </c:pt>
                <c:pt idx="44">
                  <c:v>721</c:v>
                </c:pt>
                <c:pt idx="45">
                  <c:v>931</c:v>
                </c:pt>
                <c:pt idx="46">
                  <c:v>721</c:v>
                </c:pt>
                <c:pt idx="47">
                  <c:v>955</c:v>
                </c:pt>
                <c:pt idx="48">
                  <c:v>918</c:v>
                </c:pt>
                <c:pt idx="49">
                  <c:v>30</c:v>
                </c:pt>
                <c:pt idx="50">
                  <c:v>775</c:v>
                </c:pt>
                <c:pt idx="51">
                  <c:v>863</c:v>
                </c:pt>
                <c:pt idx="52">
                  <c:v>48</c:v>
                </c:pt>
                <c:pt idx="53">
                  <c:v>824</c:v>
                </c:pt>
                <c:pt idx="54">
                  <c:v>911</c:v>
                </c:pt>
                <c:pt idx="55">
                  <c:v>646</c:v>
                </c:pt>
                <c:pt idx="56">
                  <c:v>75</c:v>
                </c:pt>
                <c:pt idx="57">
                  <c:v>48</c:v>
                </c:pt>
                <c:pt idx="58">
                  <c:v>725</c:v>
                </c:pt>
                <c:pt idx="59">
                  <c:v>912</c:v>
                </c:pt>
                <c:pt idx="60">
                  <c:v>838</c:v>
                </c:pt>
                <c:pt idx="61">
                  <c:v>859</c:v>
                </c:pt>
                <c:pt idx="62">
                  <c:v>37</c:v>
                </c:pt>
                <c:pt idx="63">
                  <c:v>995</c:v>
                </c:pt>
                <c:pt idx="64">
                  <c:v>902</c:v>
                </c:pt>
                <c:pt idx="65">
                  <c:v>31</c:v>
                </c:pt>
                <c:pt idx="66">
                  <c:v>601</c:v>
                </c:pt>
                <c:pt idx="67">
                  <c:v>73</c:v>
                </c:pt>
                <c:pt idx="68">
                  <c:v>806</c:v>
                </c:pt>
                <c:pt idx="69">
                  <c:v>894</c:v>
                </c:pt>
                <c:pt idx="70">
                  <c:v>50</c:v>
                </c:pt>
                <c:pt idx="71">
                  <c:v>870</c:v>
                </c:pt>
                <c:pt idx="72">
                  <c:v>770</c:v>
                </c:pt>
                <c:pt idx="73">
                  <c:v>830</c:v>
                </c:pt>
                <c:pt idx="74">
                  <c:v>89</c:v>
                </c:pt>
                <c:pt idx="75">
                  <c:v>841</c:v>
                </c:pt>
                <c:pt idx="76">
                  <c:v>889</c:v>
                </c:pt>
                <c:pt idx="77">
                  <c:v>44</c:v>
                </c:pt>
                <c:pt idx="78">
                  <c:v>785</c:v>
                </c:pt>
                <c:pt idx="79">
                  <c:v>906</c:v>
                </c:pt>
              </c:numCache>
            </c:numRef>
          </c:val>
          <c:extLst>
            <c:ext xmlns:c16="http://schemas.microsoft.com/office/drawing/2014/chart" uri="{C3380CC4-5D6E-409C-BE32-E72D297353CC}">
              <c16:uniqueId val="{00000002-A019-4DFF-B2E9-6FDEA3E55E27}"/>
            </c:ext>
          </c:extLst>
        </c:ser>
        <c:dLbls>
          <c:showLegendKey val="0"/>
          <c:showVal val="0"/>
          <c:showCatName val="0"/>
          <c:showSerName val="0"/>
          <c:showPercent val="0"/>
          <c:showBubbleSize val="0"/>
        </c:dLbls>
        <c:gapWidth val="315"/>
        <c:overlap val="-40"/>
        <c:axId val="1962113375"/>
        <c:axId val="1962112415"/>
      </c:barChart>
      <c:catAx>
        <c:axId val="196211337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Product Type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en-US"/>
          </a:p>
        </c:txPr>
        <c:crossAx val="1962112415"/>
        <c:crosses val="autoZero"/>
        <c:auto val="1"/>
        <c:lblAlgn val="ctr"/>
        <c:lblOffset val="100"/>
        <c:noMultiLvlLbl val="0"/>
      </c:catAx>
      <c:valAx>
        <c:axId val="196211241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62113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Product Detail!PivotTable4</c:name>
    <c:fmtId val="1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Revenue VS Product Detail By Store Location</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VS Product Detail'!$B$9:$B$10</c:f>
              <c:strCache>
                <c:ptCount val="1"/>
                <c:pt idx="0">
                  <c:v>Astoria</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'Revenue VS Product Detail'!$A$11:$A$91</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Detail'!$B$11:$B$91</c:f>
              <c:numCache>
                <c:formatCode>_-[$R-1C09]* #\ ##0_-;\-[$R-1C09]* #\ ##0_-;_-[$R-1C09]* "-"??_-;_-@_-</c:formatCode>
                <c:ptCount val="80"/>
                <c:pt idx="0">
                  <c:v>615</c:v>
                </c:pt>
                <c:pt idx="1">
                  <c:v>47</c:v>
                </c:pt>
                <c:pt idx="2">
                  <c:v>926</c:v>
                </c:pt>
                <c:pt idx="3">
                  <c:v>1031</c:v>
                </c:pt>
                <c:pt idx="4">
                  <c:v>958</c:v>
                </c:pt>
                <c:pt idx="5">
                  <c:v>932</c:v>
                </c:pt>
                <c:pt idx="6">
                  <c:v>974</c:v>
                </c:pt>
                <c:pt idx="7">
                  <c:v>377</c:v>
                </c:pt>
                <c:pt idx="8">
                  <c:v>47</c:v>
                </c:pt>
                <c:pt idx="9">
                  <c:v>619</c:v>
                </c:pt>
                <c:pt idx="10">
                  <c:v>961</c:v>
                </c:pt>
                <c:pt idx="11">
                  <c:v>448</c:v>
                </c:pt>
                <c:pt idx="12">
                  <c:v>45</c:v>
                </c:pt>
                <c:pt idx="13">
                  <c:v>57</c:v>
                </c:pt>
                <c:pt idx="14">
                  <c:v>984</c:v>
                </c:pt>
                <c:pt idx="15">
                  <c:v>1106</c:v>
                </c:pt>
                <c:pt idx="16">
                  <c:v>1025</c:v>
                </c:pt>
                <c:pt idx="17">
                  <c:v>670</c:v>
                </c:pt>
                <c:pt idx="18">
                  <c:v>580</c:v>
                </c:pt>
                <c:pt idx="19">
                  <c:v>13</c:v>
                </c:pt>
                <c:pt idx="20">
                  <c:v>1162</c:v>
                </c:pt>
                <c:pt idx="21">
                  <c:v>1031</c:v>
                </c:pt>
                <c:pt idx="22">
                  <c:v>30</c:v>
                </c:pt>
                <c:pt idx="23">
                  <c:v>960</c:v>
                </c:pt>
                <c:pt idx="24">
                  <c:v>1133</c:v>
                </c:pt>
                <c:pt idx="25">
                  <c:v>55</c:v>
                </c:pt>
                <c:pt idx="26">
                  <c:v>958</c:v>
                </c:pt>
                <c:pt idx="27">
                  <c:v>923</c:v>
                </c:pt>
                <c:pt idx="28">
                  <c:v>51</c:v>
                </c:pt>
                <c:pt idx="29">
                  <c:v>953</c:v>
                </c:pt>
                <c:pt idx="30">
                  <c:v>75</c:v>
                </c:pt>
                <c:pt idx="31">
                  <c:v>899</c:v>
                </c:pt>
                <c:pt idx="32">
                  <c:v>956</c:v>
                </c:pt>
                <c:pt idx="33">
                  <c:v>1081</c:v>
                </c:pt>
                <c:pt idx="34">
                  <c:v>617</c:v>
                </c:pt>
                <c:pt idx="35">
                  <c:v>638</c:v>
                </c:pt>
                <c:pt idx="36">
                  <c:v>40</c:v>
                </c:pt>
                <c:pt idx="37">
                  <c:v>645</c:v>
                </c:pt>
                <c:pt idx="38">
                  <c:v>286</c:v>
                </c:pt>
                <c:pt idx="39">
                  <c:v>66</c:v>
                </c:pt>
                <c:pt idx="40">
                  <c:v>102</c:v>
                </c:pt>
                <c:pt idx="41">
                  <c:v>111</c:v>
                </c:pt>
                <c:pt idx="42">
                  <c:v>51</c:v>
                </c:pt>
                <c:pt idx="43">
                  <c:v>1058</c:v>
                </c:pt>
                <c:pt idx="44">
                  <c:v>1035</c:v>
                </c:pt>
                <c:pt idx="45">
                  <c:v>912</c:v>
                </c:pt>
                <c:pt idx="46">
                  <c:v>680</c:v>
                </c:pt>
                <c:pt idx="47">
                  <c:v>1038</c:v>
                </c:pt>
                <c:pt idx="48">
                  <c:v>984</c:v>
                </c:pt>
                <c:pt idx="49">
                  <c:v>42</c:v>
                </c:pt>
                <c:pt idx="50">
                  <c:v>927</c:v>
                </c:pt>
                <c:pt idx="51">
                  <c:v>997</c:v>
                </c:pt>
                <c:pt idx="52">
                  <c:v>52</c:v>
                </c:pt>
                <c:pt idx="53">
                  <c:v>1070</c:v>
                </c:pt>
                <c:pt idx="54">
                  <c:v>1057</c:v>
                </c:pt>
                <c:pt idx="55">
                  <c:v>645</c:v>
                </c:pt>
                <c:pt idx="56">
                  <c:v>44</c:v>
                </c:pt>
                <c:pt idx="57">
                  <c:v>46</c:v>
                </c:pt>
                <c:pt idx="58">
                  <c:v>1016</c:v>
                </c:pt>
                <c:pt idx="59">
                  <c:v>1027</c:v>
                </c:pt>
                <c:pt idx="60">
                  <c:v>1063</c:v>
                </c:pt>
                <c:pt idx="62">
                  <c:v>55</c:v>
                </c:pt>
                <c:pt idx="63">
                  <c:v>971</c:v>
                </c:pt>
                <c:pt idx="64">
                  <c:v>1110</c:v>
                </c:pt>
                <c:pt idx="65">
                  <c:v>46</c:v>
                </c:pt>
                <c:pt idx="66">
                  <c:v>570</c:v>
                </c:pt>
                <c:pt idx="67">
                  <c:v>42</c:v>
                </c:pt>
                <c:pt idx="68">
                  <c:v>1003</c:v>
                </c:pt>
                <c:pt idx="69">
                  <c:v>973</c:v>
                </c:pt>
                <c:pt idx="70">
                  <c:v>37</c:v>
                </c:pt>
                <c:pt idx="71">
                  <c:v>1126</c:v>
                </c:pt>
                <c:pt idx="72">
                  <c:v>1002</c:v>
                </c:pt>
                <c:pt idx="73">
                  <c:v>379</c:v>
                </c:pt>
                <c:pt idx="74">
                  <c:v>50</c:v>
                </c:pt>
                <c:pt idx="75">
                  <c:v>1081</c:v>
                </c:pt>
                <c:pt idx="76">
                  <c:v>1020</c:v>
                </c:pt>
                <c:pt idx="77">
                  <c:v>31</c:v>
                </c:pt>
                <c:pt idx="78">
                  <c:v>983</c:v>
                </c:pt>
                <c:pt idx="79">
                  <c:v>1042</c:v>
                </c:pt>
              </c:numCache>
            </c:numRef>
          </c:val>
          <c:extLst>
            <c:ext xmlns:c16="http://schemas.microsoft.com/office/drawing/2014/chart" uri="{C3380CC4-5D6E-409C-BE32-E72D297353CC}">
              <c16:uniqueId val="{00000000-5F93-4163-8C67-7CBCC206484F}"/>
            </c:ext>
          </c:extLst>
        </c:ser>
        <c:ser>
          <c:idx val="1"/>
          <c:order val="1"/>
          <c:tx>
            <c:strRef>
              <c:f>'Revenue VS Product Detail'!$C$9:$C$10</c:f>
              <c:strCache>
                <c:ptCount val="1"/>
                <c:pt idx="0">
                  <c:v>Hell's Kitchen</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'Revenue VS Product Detail'!$A$11:$A$91</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Detail'!$C$11:$C$91</c:f>
              <c:numCache>
                <c:formatCode>_-[$R-1C09]* #\ ##0_-;\-[$R-1C09]* #\ ##0_-;_-[$R-1C09]* "-"??_-;_-@_-</c:formatCode>
                <c:ptCount val="80"/>
                <c:pt idx="0">
                  <c:v>646</c:v>
                </c:pt>
                <c:pt idx="1">
                  <c:v>75</c:v>
                </c:pt>
                <c:pt idx="2">
                  <c:v>1014</c:v>
                </c:pt>
                <c:pt idx="3">
                  <c:v>994</c:v>
                </c:pt>
                <c:pt idx="4">
                  <c:v>990</c:v>
                </c:pt>
                <c:pt idx="5">
                  <c:v>987</c:v>
                </c:pt>
                <c:pt idx="6">
                  <c:v>900</c:v>
                </c:pt>
                <c:pt idx="7">
                  <c:v>604</c:v>
                </c:pt>
                <c:pt idx="8">
                  <c:v>49</c:v>
                </c:pt>
                <c:pt idx="9">
                  <c:v>546</c:v>
                </c:pt>
                <c:pt idx="10">
                  <c:v>935</c:v>
                </c:pt>
                <c:pt idx="11">
                  <c:v>588</c:v>
                </c:pt>
                <c:pt idx="12">
                  <c:v>94</c:v>
                </c:pt>
                <c:pt idx="13">
                  <c:v>54</c:v>
                </c:pt>
                <c:pt idx="14">
                  <c:v>877</c:v>
                </c:pt>
                <c:pt idx="15">
                  <c:v>955</c:v>
                </c:pt>
                <c:pt idx="16">
                  <c:v>930</c:v>
                </c:pt>
                <c:pt idx="17">
                  <c:v>720</c:v>
                </c:pt>
                <c:pt idx="18">
                  <c:v>612</c:v>
                </c:pt>
                <c:pt idx="19">
                  <c:v>66</c:v>
                </c:pt>
                <c:pt idx="20">
                  <c:v>951</c:v>
                </c:pt>
                <c:pt idx="21">
                  <c:v>842</c:v>
                </c:pt>
                <c:pt idx="22">
                  <c:v>71</c:v>
                </c:pt>
                <c:pt idx="23">
                  <c:v>848</c:v>
                </c:pt>
                <c:pt idx="24">
                  <c:v>1020</c:v>
                </c:pt>
                <c:pt idx="25">
                  <c:v>48</c:v>
                </c:pt>
                <c:pt idx="26">
                  <c:v>1016</c:v>
                </c:pt>
                <c:pt idx="27">
                  <c:v>876</c:v>
                </c:pt>
                <c:pt idx="28">
                  <c:v>72</c:v>
                </c:pt>
                <c:pt idx="29">
                  <c:v>943</c:v>
                </c:pt>
                <c:pt idx="30">
                  <c:v>64</c:v>
                </c:pt>
                <c:pt idx="31">
                  <c:v>1017</c:v>
                </c:pt>
                <c:pt idx="32">
                  <c:v>978</c:v>
                </c:pt>
                <c:pt idx="33">
                  <c:v>883</c:v>
                </c:pt>
                <c:pt idx="34">
                  <c:v>654</c:v>
                </c:pt>
                <c:pt idx="35">
                  <c:v>829</c:v>
                </c:pt>
                <c:pt idx="36">
                  <c:v>59</c:v>
                </c:pt>
                <c:pt idx="37">
                  <c:v>655</c:v>
                </c:pt>
                <c:pt idx="38">
                  <c:v>576</c:v>
                </c:pt>
                <c:pt idx="39">
                  <c:v>30</c:v>
                </c:pt>
                <c:pt idx="40">
                  <c:v>65</c:v>
                </c:pt>
                <c:pt idx="41">
                  <c:v>24</c:v>
                </c:pt>
                <c:pt idx="42">
                  <c:v>53</c:v>
                </c:pt>
                <c:pt idx="43">
                  <c:v>888</c:v>
                </c:pt>
                <c:pt idx="44">
                  <c:v>838</c:v>
                </c:pt>
                <c:pt idx="45">
                  <c:v>784</c:v>
                </c:pt>
                <c:pt idx="46">
                  <c:v>607</c:v>
                </c:pt>
                <c:pt idx="47">
                  <c:v>975</c:v>
                </c:pt>
                <c:pt idx="48">
                  <c:v>985</c:v>
                </c:pt>
                <c:pt idx="49">
                  <c:v>80</c:v>
                </c:pt>
                <c:pt idx="50">
                  <c:v>945</c:v>
                </c:pt>
                <c:pt idx="51">
                  <c:v>932</c:v>
                </c:pt>
                <c:pt idx="52">
                  <c:v>68</c:v>
                </c:pt>
                <c:pt idx="53">
                  <c:v>934</c:v>
                </c:pt>
                <c:pt idx="54">
                  <c:v>1058</c:v>
                </c:pt>
                <c:pt idx="55">
                  <c:v>521</c:v>
                </c:pt>
                <c:pt idx="56">
                  <c:v>87</c:v>
                </c:pt>
                <c:pt idx="57">
                  <c:v>89</c:v>
                </c:pt>
                <c:pt idx="58">
                  <c:v>911</c:v>
                </c:pt>
                <c:pt idx="59">
                  <c:v>955</c:v>
                </c:pt>
                <c:pt idx="60">
                  <c:v>1018</c:v>
                </c:pt>
                <c:pt idx="61">
                  <c:v>1340</c:v>
                </c:pt>
                <c:pt idx="62">
                  <c:v>61</c:v>
                </c:pt>
                <c:pt idx="63">
                  <c:v>891</c:v>
                </c:pt>
                <c:pt idx="64">
                  <c:v>934</c:v>
                </c:pt>
                <c:pt idx="65">
                  <c:v>73</c:v>
                </c:pt>
                <c:pt idx="66">
                  <c:v>778</c:v>
                </c:pt>
                <c:pt idx="67">
                  <c:v>44</c:v>
                </c:pt>
                <c:pt idx="68">
                  <c:v>937</c:v>
                </c:pt>
                <c:pt idx="69">
                  <c:v>1054</c:v>
                </c:pt>
                <c:pt idx="70">
                  <c:v>35</c:v>
                </c:pt>
                <c:pt idx="71">
                  <c:v>955</c:v>
                </c:pt>
                <c:pt idx="72">
                  <c:v>933</c:v>
                </c:pt>
                <c:pt idx="73">
                  <c:v>602</c:v>
                </c:pt>
                <c:pt idx="74">
                  <c:v>82</c:v>
                </c:pt>
                <c:pt idx="75">
                  <c:v>1039</c:v>
                </c:pt>
                <c:pt idx="76">
                  <c:v>931</c:v>
                </c:pt>
                <c:pt idx="77">
                  <c:v>78</c:v>
                </c:pt>
                <c:pt idx="78">
                  <c:v>937</c:v>
                </c:pt>
                <c:pt idx="79">
                  <c:v>1007</c:v>
                </c:pt>
              </c:numCache>
            </c:numRef>
          </c:val>
          <c:extLst>
            <c:ext xmlns:c16="http://schemas.microsoft.com/office/drawing/2014/chart" uri="{C3380CC4-5D6E-409C-BE32-E72D297353CC}">
              <c16:uniqueId val="{00000001-5F93-4163-8C67-7CBCC206484F}"/>
            </c:ext>
          </c:extLst>
        </c:ser>
        <c:ser>
          <c:idx val="2"/>
          <c:order val="2"/>
          <c:tx>
            <c:strRef>
              <c:f>'Revenue VS Product Detail'!$D$9:$D$10</c:f>
              <c:strCache>
                <c:ptCount val="1"/>
                <c:pt idx="0">
                  <c:v>Lower Manhattan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'Revenue VS Product Detail'!$A$11:$A$91</c:f>
              <c:strCache>
                <c:ptCount val="80"/>
                <c:pt idx="0">
                  <c:v>Almond Croissant</c:v>
                </c:pt>
                <c:pt idx="1">
                  <c:v>Brazilian - Organic</c:v>
                </c:pt>
                <c:pt idx="2">
                  <c:v>Brazilian Lg</c:v>
                </c:pt>
                <c:pt idx="3">
                  <c:v>Brazilian Rg</c:v>
                </c:pt>
                <c:pt idx="4">
                  <c:v>Brazilian Sm</c:v>
                </c:pt>
                <c:pt idx="5">
                  <c:v>Cappuccino</c:v>
                </c:pt>
                <c:pt idx="6">
                  <c:v>Cappuccino Lg</c:v>
                </c:pt>
                <c:pt idx="7">
                  <c:v>Carmel syrup</c:v>
                </c:pt>
                <c:pt idx="8">
                  <c:v>Chili Mayan</c:v>
                </c:pt>
                <c:pt idx="9">
                  <c:v>Chocolate Chip Biscotti</c:v>
                </c:pt>
                <c:pt idx="10">
                  <c:v>Chocolate Croissant</c:v>
                </c:pt>
                <c:pt idx="11">
                  <c:v>Chocolate syrup</c:v>
                </c:pt>
                <c:pt idx="12">
                  <c:v>Civet Cat</c:v>
                </c:pt>
                <c:pt idx="13">
                  <c:v>Columbian Medium Roast</c:v>
                </c:pt>
                <c:pt idx="14">
                  <c:v>Columbian Medium Roast Lg</c:v>
                </c:pt>
                <c:pt idx="15">
                  <c:v>Columbian Medium Roast Rg</c:v>
                </c:pt>
                <c:pt idx="16">
                  <c:v>Columbian Medium Roast Sm</c:v>
                </c:pt>
                <c:pt idx="17">
                  <c:v>Cranberry Scone</c:v>
                </c:pt>
                <c:pt idx="18">
                  <c:v>Croissant</c:v>
                </c:pt>
                <c:pt idx="19">
                  <c:v>Dark chocolate</c:v>
                </c:pt>
                <c:pt idx="20">
                  <c:v>Dark chocolate Lg</c:v>
                </c:pt>
                <c:pt idx="21">
                  <c:v>Dark chocolate Rg</c:v>
                </c:pt>
                <c:pt idx="22">
                  <c:v>Earl Grey</c:v>
                </c:pt>
                <c:pt idx="23">
                  <c:v>Earl Grey Lg</c:v>
                </c:pt>
                <c:pt idx="24">
                  <c:v>Earl Grey Rg</c:v>
                </c:pt>
                <c:pt idx="25">
                  <c:v>English Breakfast</c:v>
                </c:pt>
                <c:pt idx="26">
                  <c:v>English Breakfast Lg</c:v>
                </c:pt>
                <c:pt idx="27">
                  <c:v>English Breakfast Rg</c:v>
                </c:pt>
                <c:pt idx="28">
                  <c:v>Espresso Roast</c:v>
                </c:pt>
                <c:pt idx="29">
                  <c:v>Espresso shot</c:v>
                </c:pt>
                <c:pt idx="30">
                  <c:v>Ethiopia</c:v>
                </c:pt>
                <c:pt idx="31">
                  <c:v>Ethiopia Lg</c:v>
                </c:pt>
                <c:pt idx="32">
                  <c:v>Ethiopia Rg</c:v>
                </c:pt>
                <c:pt idx="33">
                  <c:v>Ethiopia Sm</c:v>
                </c:pt>
                <c:pt idx="34">
                  <c:v>Ginger Biscotti</c:v>
                </c:pt>
                <c:pt idx="35">
                  <c:v>Ginger Scone</c:v>
                </c:pt>
                <c:pt idx="36">
                  <c:v>Guatemalan Sustainably Grown</c:v>
                </c:pt>
                <c:pt idx="37">
                  <c:v>Hazelnut Biscotti</c:v>
                </c:pt>
                <c:pt idx="38">
                  <c:v>Hazelnut syrup</c:v>
                </c:pt>
                <c:pt idx="39">
                  <c:v>I Need My Bean! Diner mug</c:v>
                </c:pt>
                <c:pt idx="40">
                  <c:v>I Need My Bean! Latte cup</c:v>
                </c:pt>
                <c:pt idx="41">
                  <c:v>I Need My Bean! T-shirt</c:v>
                </c:pt>
                <c:pt idx="42">
                  <c:v>Jamacian Coffee River</c:v>
                </c:pt>
                <c:pt idx="43">
                  <c:v>Jamaican Coffee River Lg</c:v>
                </c:pt>
                <c:pt idx="44">
                  <c:v>Jamaican Coffee River Rg</c:v>
                </c:pt>
                <c:pt idx="45">
                  <c:v>Jamaican Coffee River Sm</c:v>
                </c:pt>
                <c:pt idx="46">
                  <c:v>Jumbo Savory Scone</c:v>
                </c:pt>
                <c:pt idx="47">
                  <c:v>Latte</c:v>
                </c:pt>
                <c:pt idx="48">
                  <c:v>Latte Rg</c:v>
                </c:pt>
                <c:pt idx="49">
                  <c:v>Lemon Grass</c:v>
                </c:pt>
                <c:pt idx="50">
                  <c:v>Lemon Grass Lg</c:v>
                </c:pt>
                <c:pt idx="51">
                  <c:v>Lemon Grass Rg</c:v>
                </c:pt>
                <c:pt idx="52">
                  <c:v>Morning Sunrise Chai</c:v>
                </c:pt>
                <c:pt idx="53">
                  <c:v>Morning Sunrise Chai Lg</c:v>
                </c:pt>
                <c:pt idx="54">
                  <c:v>Morning Sunrise Chai Rg</c:v>
                </c:pt>
                <c:pt idx="55">
                  <c:v>Oatmeal Scone</c:v>
                </c:pt>
                <c:pt idx="56">
                  <c:v>Organic Decaf Blend</c:v>
                </c:pt>
                <c:pt idx="57">
                  <c:v>Our Old Time Diner Blend</c:v>
                </c:pt>
                <c:pt idx="58">
                  <c:v>Our Old Time Diner Blend Lg</c:v>
                </c:pt>
                <c:pt idx="59">
                  <c:v>Our Old Time Diner Blend Rg</c:v>
                </c:pt>
                <c:pt idx="60">
                  <c:v>Our Old Time Diner Blend Sm</c:v>
                </c:pt>
                <c:pt idx="61">
                  <c:v>Ouro Brasileiro shot</c:v>
                </c:pt>
                <c:pt idx="62">
                  <c:v>Peppermint</c:v>
                </c:pt>
                <c:pt idx="63">
                  <c:v>Peppermint Lg</c:v>
                </c:pt>
                <c:pt idx="64">
                  <c:v>Peppermint Rg</c:v>
                </c:pt>
                <c:pt idx="65">
                  <c:v>Primo Espresso Roast</c:v>
                </c:pt>
                <c:pt idx="66">
                  <c:v>Scottish Cream Scone </c:v>
                </c:pt>
                <c:pt idx="67">
                  <c:v>Serenity Green Tea</c:v>
                </c:pt>
                <c:pt idx="68">
                  <c:v>Serenity Green Tea Lg</c:v>
                </c:pt>
                <c:pt idx="69">
                  <c:v>Serenity Green Tea Rg</c:v>
                </c:pt>
                <c:pt idx="70">
                  <c:v>Spicy Eye Opener Chai</c:v>
                </c:pt>
                <c:pt idx="71">
                  <c:v>Spicy Eye Opener Chai Lg</c:v>
                </c:pt>
                <c:pt idx="72">
                  <c:v>Spicy Eye Opener Chai Rg</c:v>
                </c:pt>
                <c:pt idx="73">
                  <c:v>Sugar Free Vanilla syrup</c:v>
                </c:pt>
                <c:pt idx="74">
                  <c:v>Sustainably Grown Organic</c:v>
                </c:pt>
                <c:pt idx="75">
                  <c:v>Sustainably Grown Organic Lg</c:v>
                </c:pt>
                <c:pt idx="76">
                  <c:v>Sustainably Grown Organic Rg</c:v>
                </c:pt>
                <c:pt idx="77">
                  <c:v>Traditional Blend Chai</c:v>
                </c:pt>
                <c:pt idx="78">
                  <c:v>Traditional Blend Chai Lg</c:v>
                </c:pt>
                <c:pt idx="79">
                  <c:v>Traditional Blend Chai Rg</c:v>
                </c:pt>
              </c:strCache>
            </c:strRef>
          </c:cat>
          <c:val>
            <c:numRef>
              <c:f>'Revenue VS Product Detail'!$D$11:$D$91</c:f>
              <c:numCache>
                <c:formatCode>_-[$R-1C09]* #\ ##0_-;\-[$R-1C09]* #\ ##0_-;_-[$R-1C09]* "-"??_-;_-@_-</c:formatCode>
                <c:ptCount val="80"/>
                <c:pt idx="0">
                  <c:v>642</c:v>
                </c:pt>
                <c:pt idx="1">
                  <c:v>87</c:v>
                </c:pt>
                <c:pt idx="2">
                  <c:v>831</c:v>
                </c:pt>
                <c:pt idx="3">
                  <c:v>878</c:v>
                </c:pt>
                <c:pt idx="4">
                  <c:v>866</c:v>
                </c:pt>
                <c:pt idx="5">
                  <c:v>851</c:v>
                </c:pt>
                <c:pt idx="6">
                  <c:v>890</c:v>
                </c:pt>
                <c:pt idx="7">
                  <c:v>744</c:v>
                </c:pt>
                <c:pt idx="8">
                  <c:v>52</c:v>
                </c:pt>
                <c:pt idx="9">
                  <c:v>726</c:v>
                </c:pt>
                <c:pt idx="10">
                  <c:v>940</c:v>
                </c:pt>
                <c:pt idx="11">
                  <c:v>697</c:v>
                </c:pt>
                <c:pt idx="12">
                  <c:v>51</c:v>
                </c:pt>
                <c:pt idx="13">
                  <c:v>37</c:v>
                </c:pt>
                <c:pt idx="14">
                  <c:v>870</c:v>
                </c:pt>
                <c:pt idx="15">
                  <c:v>950</c:v>
                </c:pt>
                <c:pt idx="16">
                  <c:v>773</c:v>
                </c:pt>
                <c:pt idx="17">
                  <c:v>687</c:v>
                </c:pt>
                <c:pt idx="18">
                  <c:v>736</c:v>
                </c:pt>
                <c:pt idx="19">
                  <c:v>39</c:v>
                </c:pt>
                <c:pt idx="20">
                  <c:v>912</c:v>
                </c:pt>
                <c:pt idx="21">
                  <c:v>763</c:v>
                </c:pt>
                <c:pt idx="22">
                  <c:v>41</c:v>
                </c:pt>
                <c:pt idx="23">
                  <c:v>894</c:v>
                </c:pt>
                <c:pt idx="24">
                  <c:v>896</c:v>
                </c:pt>
                <c:pt idx="25">
                  <c:v>58</c:v>
                </c:pt>
                <c:pt idx="26">
                  <c:v>877</c:v>
                </c:pt>
                <c:pt idx="27">
                  <c:v>941</c:v>
                </c:pt>
                <c:pt idx="28">
                  <c:v>46</c:v>
                </c:pt>
                <c:pt idx="29">
                  <c:v>829</c:v>
                </c:pt>
                <c:pt idx="30">
                  <c:v>79</c:v>
                </c:pt>
                <c:pt idx="31">
                  <c:v>825</c:v>
                </c:pt>
                <c:pt idx="32">
                  <c:v>930</c:v>
                </c:pt>
                <c:pt idx="33">
                  <c:v>869</c:v>
                </c:pt>
                <c:pt idx="34">
                  <c:v>540</c:v>
                </c:pt>
                <c:pt idx="35">
                  <c:v>847</c:v>
                </c:pt>
                <c:pt idx="36">
                  <c:v>35</c:v>
                </c:pt>
                <c:pt idx="37">
                  <c:v>709</c:v>
                </c:pt>
                <c:pt idx="38">
                  <c:v>659</c:v>
                </c:pt>
                <c:pt idx="39">
                  <c:v>126</c:v>
                </c:pt>
                <c:pt idx="40">
                  <c:v>137</c:v>
                </c:pt>
                <c:pt idx="41">
                  <c:v>86</c:v>
                </c:pt>
                <c:pt idx="42">
                  <c:v>42</c:v>
                </c:pt>
                <c:pt idx="43">
                  <c:v>965</c:v>
                </c:pt>
                <c:pt idx="44">
                  <c:v>721</c:v>
                </c:pt>
                <c:pt idx="45">
                  <c:v>931</c:v>
                </c:pt>
                <c:pt idx="46">
                  <c:v>721</c:v>
                </c:pt>
                <c:pt idx="47">
                  <c:v>955</c:v>
                </c:pt>
                <c:pt idx="48">
                  <c:v>918</c:v>
                </c:pt>
                <c:pt idx="49">
                  <c:v>30</c:v>
                </c:pt>
                <c:pt idx="50">
                  <c:v>775</c:v>
                </c:pt>
                <c:pt idx="51">
                  <c:v>863</c:v>
                </c:pt>
                <c:pt idx="52">
                  <c:v>48</c:v>
                </c:pt>
                <c:pt idx="53">
                  <c:v>824</c:v>
                </c:pt>
                <c:pt idx="54">
                  <c:v>911</c:v>
                </c:pt>
                <c:pt idx="55">
                  <c:v>646</c:v>
                </c:pt>
                <c:pt idx="56">
                  <c:v>75</c:v>
                </c:pt>
                <c:pt idx="57">
                  <c:v>48</c:v>
                </c:pt>
                <c:pt idx="58">
                  <c:v>725</c:v>
                </c:pt>
                <c:pt idx="59">
                  <c:v>912</c:v>
                </c:pt>
                <c:pt idx="60">
                  <c:v>838</c:v>
                </c:pt>
                <c:pt idx="61">
                  <c:v>859</c:v>
                </c:pt>
                <c:pt idx="62">
                  <c:v>37</c:v>
                </c:pt>
                <c:pt idx="63">
                  <c:v>995</c:v>
                </c:pt>
                <c:pt idx="64">
                  <c:v>902</c:v>
                </c:pt>
                <c:pt idx="65">
                  <c:v>31</c:v>
                </c:pt>
                <c:pt idx="66">
                  <c:v>601</c:v>
                </c:pt>
                <c:pt idx="67">
                  <c:v>73</c:v>
                </c:pt>
                <c:pt idx="68">
                  <c:v>806</c:v>
                </c:pt>
                <c:pt idx="69">
                  <c:v>894</c:v>
                </c:pt>
                <c:pt idx="70">
                  <c:v>50</c:v>
                </c:pt>
                <c:pt idx="71">
                  <c:v>870</c:v>
                </c:pt>
                <c:pt idx="72">
                  <c:v>770</c:v>
                </c:pt>
                <c:pt idx="73">
                  <c:v>830</c:v>
                </c:pt>
                <c:pt idx="74">
                  <c:v>89</c:v>
                </c:pt>
                <c:pt idx="75">
                  <c:v>841</c:v>
                </c:pt>
                <c:pt idx="76">
                  <c:v>889</c:v>
                </c:pt>
                <c:pt idx="77">
                  <c:v>44</c:v>
                </c:pt>
                <c:pt idx="78">
                  <c:v>785</c:v>
                </c:pt>
                <c:pt idx="79">
                  <c:v>906</c:v>
                </c:pt>
              </c:numCache>
            </c:numRef>
          </c:val>
          <c:extLst>
            <c:ext xmlns:c16="http://schemas.microsoft.com/office/drawing/2014/chart" uri="{C3380CC4-5D6E-409C-BE32-E72D297353CC}">
              <c16:uniqueId val="{00000002-5F93-4163-8C67-7CBCC206484F}"/>
            </c:ext>
          </c:extLst>
        </c:ser>
        <c:dLbls>
          <c:showLegendKey val="0"/>
          <c:showVal val="0"/>
          <c:showCatName val="0"/>
          <c:showSerName val="0"/>
          <c:showPercent val="0"/>
          <c:showBubbleSize val="0"/>
        </c:dLbls>
        <c:gapWidth val="315"/>
        <c:overlap val="-40"/>
        <c:axId val="1319795519"/>
        <c:axId val="1319797439"/>
      </c:barChart>
      <c:catAx>
        <c:axId val="131979551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Product Details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en-US"/>
          </a:p>
        </c:txPr>
        <c:crossAx val="1319797439"/>
        <c:crosses val="autoZero"/>
        <c:auto val="1"/>
        <c:lblAlgn val="ctr"/>
        <c:lblOffset val="100"/>
        <c:noMultiLvlLbl val="0"/>
      </c:catAx>
      <c:valAx>
        <c:axId val="131979743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19795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Store Location !PivotTable5</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'Revenue VS Store Location '!$B$1:$B$3</c:f>
              <c:strCache>
                <c:ptCount val="1"/>
                <c:pt idx="0">
                  <c:v>Winter - Jun</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'Revenue VS Store Location '!$A$4:$A$7</c:f>
              <c:strCache>
                <c:ptCount val="3"/>
                <c:pt idx="0">
                  <c:v>Astoria</c:v>
                </c:pt>
                <c:pt idx="1">
                  <c:v>Hell's Kitchen</c:v>
                </c:pt>
                <c:pt idx="2">
                  <c:v>Lower Manhattan</c:v>
                </c:pt>
              </c:strCache>
            </c:strRef>
          </c:cat>
          <c:val>
            <c:numRef>
              <c:f>'Revenue VS Store Location '!$B$4:$B$7</c:f>
              <c:numCache>
                <c:formatCode>_-[$R-1C09]* #\ ##0_-;\-[$R-1C09]* #\ ##0_-;_-[$R-1C09]* "-"??_-;_-@_-</c:formatCode>
                <c:ptCount val="3"/>
                <c:pt idx="0">
                  <c:v>11945</c:v>
                </c:pt>
                <c:pt idx="1">
                  <c:v>12034</c:v>
                </c:pt>
                <c:pt idx="2">
                  <c:v>11271</c:v>
                </c:pt>
              </c:numCache>
            </c:numRef>
          </c:val>
          <c:smooth val="0"/>
          <c:extLst>
            <c:ext xmlns:c16="http://schemas.microsoft.com/office/drawing/2014/chart" uri="{C3380CC4-5D6E-409C-BE32-E72D297353CC}">
              <c16:uniqueId val="{00000000-830F-459E-8AD9-4D0587F808C2}"/>
            </c:ext>
          </c:extLst>
        </c:ser>
        <c:ser>
          <c:idx val="1"/>
          <c:order val="1"/>
          <c:tx>
            <c:strRef>
              <c:f>'Revenue VS Store Location '!$D$1:$D$3</c:f>
              <c:strCache>
                <c:ptCount val="1"/>
                <c:pt idx="0">
                  <c:v>Summer - Jan</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'Revenue VS Store Location '!$A$4:$A$7</c:f>
              <c:strCache>
                <c:ptCount val="3"/>
                <c:pt idx="0">
                  <c:v>Astoria</c:v>
                </c:pt>
                <c:pt idx="1">
                  <c:v>Hell's Kitchen</c:v>
                </c:pt>
                <c:pt idx="2">
                  <c:v>Lower Manhattan</c:v>
                </c:pt>
              </c:strCache>
            </c:strRef>
          </c:cat>
          <c:val>
            <c:numRef>
              <c:f>'Revenue VS Store Location '!$D$4:$D$7</c:f>
              <c:numCache>
                <c:formatCode>_-[$R-1C09]* #\ ##0_-;\-[$R-1C09]* #\ ##0_-;_-[$R-1C09]* "-"??_-;_-@_-</c:formatCode>
                <c:ptCount val="3"/>
                <c:pt idx="0">
                  <c:v>5904</c:v>
                </c:pt>
                <c:pt idx="1">
                  <c:v>5851</c:v>
                </c:pt>
                <c:pt idx="2">
                  <c:v>5518</c:v>
                </c:pt>
              </c:numCache>
            </c:numRef>
          </c:val>
          <c:smooth val="0"/>
          <c:extLst>
            <c:ext xmlns:c16="http://schemas.microsoft.com/office/drawing/2014/chart" uri="{C3380CC4-5D6E-409C-BE32-E72D297353CC}">
              <c16:uniqueId val="{00000001-830F-459E-8AD9-4D0587F808C2}"/>
            </c:ext>
          </c:extLst>
        </c:ser>
        <c:ser>
          <c:idx val="2"/>
          <c:order val="2"/>
          <c:tx>
            <c:strRef>
              <c:f>'Revenue VS Store Location '!$E$1:$E$3</c:f>
              <c:strCache>
                <c:ptCount val="1"/>
                <c:pt idx="0">
                  <c:v>Summer - Feb</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'Revenue VS Store Location '!$A$4:$A$7</c:f>
              <c:strCache>
                <c:ptCount val="3"/>
                <c:pt idx="0">
                  <c:v>Astoria</c:v>
                </c:pt>
                <c:pt idx="1">
                  <c:v>Hell's Kitchen</c:v>
                </c:pt>
                <c:pt idx="2">
                  <c:v>Lower Manhattan</c:v>
                </c:pt>
              </c:strCache>
            </c:strRef>
          </c:cat>
          <c:val>
            <c:numRef>
              <c:f>'Revenue VS Store Location '!$E$4:$E$7</c:f>
              <c:numCache>
                <c:formatCode>_-[$R-1C09]* #\ ##0_-;\-[$R-1C09]* #\ ##0_-;_-[$R-1C09]* "-"??_-;_-@_-</c:formatCode>
                <c:ptCount val="3"/>
                <c:pt idx="0">
                  <c:v>5469</c:v>
                </c:pt>
                <c:pt idx="1">
                  <c:v>5592</c:v>
                </c:pt>
                <c:pt idx="2">
                  <c:v>5246</c:v>
                </c:pt>
              </c:numCache>
            </c:numRef>
          </c:val>
          <c:smooth val="0"/>
          <c:extLst>
            <c:ext xmlns:c16="http://schemas.microsoft.com/office/drawing/2014/chart" uri="{C3380CC4-5D6E-409C-BE32-E72D297353CC}">
              <c16:uniqueId val="{00000002-830F-459E-8AD9-4D0587F808C2}"/>
            </c:ext>
          </c:extLst>
        </c:ser>
        <c:ser>
          <c:idx val="3"/>
          <c:order val="3"/>
          <c:tx>
            <c:strRef>
              <c:f>'Revenue VS Store Location '!$G$1:$G$3</c:f>
              <c:strCache>
                <c:ptCount val="1"/>
                <c:pt idx="0">
                  <c:v>Autumn - Mar</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'Revenue VS Store Location '!$A$4:$A$7</c:f>
              <c:strCache>
                <c:ptCount val="3"/>
                <c:pt idx="0">
                  <c:v>Astoria</c:v>
                </c:pt>
                <c:pt idx="1">
                  <c:v>Hell's Kitchen</c:v>
                </c:pt>
                <c:pt idx="2">
                  <c:v>Lower Manhattan</c:v>
                </c:pt>
              </c:strCache>
            </c:strRef>
          </c:cat>
          <c:val>
            <c:numRef>
              <c:f>'Revenue VS Store Location '!$G$4:$G$7</c:f>
              <c:numCache>
                <c:formatCode>_-[$R-1C09]* #\ ##0_-;\-[$R-1C09]* #\ ##0_-;_-[$R-1C09]* "-"??_-;_-@_-</c:formatCode>
                <c:ptCount val="3"/>
                <c:pt idx="0">
                  <c:v>7161</c:v>
                </c:pt>
                <c:pt idx="1">
                  <c:v>7247</c:v>
                </c:pt>
                <c:pt idx="2">
                  <c:v>6770</c:v>
                </c:pt>
              </c:numCache>
            </c:numRef>
          </c:val>
          <c:smooth val="0"/>
          <c:extLst>
            <c:ext xmlns:c16="http://schemas.microsoft.com/office/drawing/2014/chart" uri="{C3380CC4-5D6E-409C-BE32-E72D297353CC}">
              <c16:uniqueId val="{00000003-830F-459E-8AD9-4D0587F808C2}"/>
            </c:ext>
          </c:extLst>
        </c:ser>
        <c:ser>
          <c:idx val="4"/>
          <c:order val="4"/>
          <c:tx>
            <c:strRef>
              <c:f>'Revenue VS Store Location '!$H$1:$H$3</c:f>
              <c:strCache>
                <c:ptCount val="1"/>
                <c:pt idx="0">
                  <c:v>Autumn - Apr</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'Revenue VS Store Location '!$A$4:$A$7</c:f>
              <c:strCache>
                <c:ptCount val="3"/>
                <c:pt idx="0">
                  <c:v>Astoria</c:v>
                </c:pt>
                <c:pt idx="1">
                  <c:v>Hell's Kitchen</c:v>
                </c:pt>
                <c:pt idx="2">
                  <c:v>Lower Manhattan</c:v>
                </c:pt>
              </c:strCache>
            </c:strRef>
          </c:cat>
          <c:val>
            <c:numRef>
              <c:f>'Revenue VS Store Location '!$H$4:$H$7</c:f>
              <c:numCache>
                <c:formatCode>_-[$R-1C09]* #\ ##0_-;\-[$R-1C09]* #\ ##0_-;_-[$R-1C09]* "-"??_-;_-@_-</c:formatCode>
                <c:ptCount val="3"/>
                <c:pt idx="0">
                  <c:v>8538</c:v>
                </c:pt>
                <c:pt idx="1">
                  <c:v>8605</c:v>
                </c:pt>
                <c:pt idx="2">
                  <c:v>8131</c:v>
                </c:pt>
              </c:numCache>
            </c:numRef>
          </c:val>
          <c:smooth val="0"/>
          <c:extLst>
            <c:ext xmlns:c16="http://schemas.microsoft.com/office/drawing/2014/chart" uri="{C3380CC4-5D6E-409C-BE32-E72D297353CC}">
              <c16:uniqueId val="{00000004-830F-459E-8AD9-4D0587F808C2}"/>
            </c:ext>
          </c:extLst>
        </c:ser>
        <c:ser>
          <c:idx val="5"/>
          <c:order val="5"/>
          <c:tx>
            <c:strRef>
              <c:f>'Revenue VS Store Location '!$I$1:$I$3</c:f>
              <c:strCache>
                <c:ptCount val="1"/>
                <c:pt idx="0">
                  <c:v>Autumn - May</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'Revenue VS Store Location '!$A$4:$A$7</c:f>
              <c:strCache>
                <c:ptCount val="3"/>
                <c:pt idx="0">
                  <c:v>Astoria</c:v>
                </c:pt>
                <c:pt idx="1">
                  <c:v>Hell's Kitchen</c:v>
                </c:pt>
                <c:pt idx="2">
                  <c:v>Lower Manhattan</c:v>
                </c:pt>
              </c:strCache>
            </c:strRef>
          </c:cat>
          <c:val>
            <c:numRef>
              <c:f>'Revenue VS Store Location '!$I$4:$I$7</c:f>
              <c:numCache>
                <c:formatCode>_-[$R-1C09]* #\ ##0_-;\-[$R-1C09]* #\ ##0_-;_-[$R-1C09]* "-"??_-;_-@_-</c:formatCode>
                <c:ptCount val="3"/>
                <c:pt idx="0">
                  <c:v>11435</c:v>
                </c:pt>
                <c:pt idx="1">
                  <c:v>11267</c:v>
                </c:pt>
                <c:pt idx="2">
                  <c:v>10730</c:v>
                </c:pt>
              </c:numCache>
            </c:numRef>
          </c:val>
          <c:smooth val="0"/>
          <c:extLst>
            <c:ext xmlns:c16="http://schemas.microsoft.com/office/drawing/2014/chart" uri="{C3380CC4-5D6E-409C-BE32-E72D297353CC}">
              <c16:uniqueId val="{00000005-830F-459E-8AD9-4D0587F808C2}"/>
            </c:ext>
          </c:extLst>
        </c:ser>
        <c:dLbls>
          <c:showLegendKey val="0"/>
          <c:showVal val="0"/>
          <c:showCatName val="0"/>
          <c:showSerName val="0"/>
          <c:showPercent val="0"/>
          <c:showBubbleSize val="0"/>
        </c:dLbls>
        <c:marker val="1"/>
        <c:smooth val="0"/>
        <c:axId val="1722797295"/>
        <c:axId val="1722771375"/>
      </c:lineChart>
      <c:catAx>
        <c:axId val="17227972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Store Location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722771375"/>
        <c:crosses val="autoZero"/>
        <c:auto val="1"/>
        <c:lblAlgn val="ctr"/>
        <c:lblOffset val="100"/>
        <c:noMultiLvlLbl val="0"/>
      </c:catAx>
      <c:valAx>
        <c:axId val="17227713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2797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Store Location !PivotTable5</c:name>
    <c:fmtId val="17"/>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a:t>Revenue By Store Location</a:t>
            </a:r>
          </a:p>
        </c:rich>
      </c:tx>
      <c:overlay val="0"/>
      <c:spPr>
        <a:noFill/>
        <a:ln>
          <a:noFill/>
        </a:ln>
        <a:effectLst/>
      </c:spPr>
    </c:title>
    <c:autoTitleDeleted val="0"/>
    <c:pivotFmts>
      <c:pivotFmt>
        <c:idx val="0"/>
        <c:dLbl>
          <c:idx val="0"/>
          <c:showLegendKey val="0"/>
          <c:showVal val="0"/>
          <c:showCatName val="0"/>
          <c:showSerName val="0"/>
          <c:showPercent val="1"/>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layout>
            <c:manualLayout>
              <c:x val="-0.11541688538932633"/>
              <c:y val="0.10487058909303004"/>
            </c:manualLayout>
          </c:layout>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7.362860892388451E-3"/>
              <c:y val="-0.21006598133566637"/>
            </c:manualLayout>
          </c:layout>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0.10138845144356956"/>
              <c:y val="0.10768336249635463"/>
            </c:manualLayout>
          </c:layout>
          <c:showLegendKey val="0"/>
          <c:showVal val="0"/>
          <c:showCatName val="0"/>
          <c:showSerName val="0"/>
          <c:showPercent val="1"/>
          <c:showBubbleSize val="0"/>
          <c:extLst>
            <c:ext xmlns:c15="http://schemas.microsoft.com/office/drawing/2012/chart" uri="{CE6537A1-D6FC-4f65-9D91-7224C49458BB}"/>
          </c:extLst>
        </c:dLbl>
      </c:pivotFmt>
      <c:pivotFmt>
        <c:idx val="10"/>
        <c:dLbl>
          <c:idx val="0"/>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1"/>
          <c:showBubbleSize val="0"/>
          <c:extLst>
            <c:ext xmlns:c15="http://schemas.microsoft.com/office/drawing/2012/chart" uri="{CE6537A1-D6FC-4f65-9D91-7224C49458BB}"/>
          </c:extLst>
        </c:dLbl>
      </c:pivotFmt>
      <c:pivotFmt>
        <c:idx val="13"/>
        <c:dLbl>
          <c:idx val="0"/>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63500" sx="102000" sy="102000" algn="ctr" rotWithShape="0">
              <a:prstClr val="black">
                <a:alpha val="20000"/>
              </a:prstClr>
            </a:outerShdw>
          </a:effectLst>
        </c:spPr>
      </c:pivotFmt>
      <c:pivotFmt>
        <c:idx val="18"/>
        <c:spPr>
          <a:solidFill>
            <a:schemeClr val="accent2"/>
          </a:solidFill>
          <a:ln>
            <a:noFill/>
          </a:ln>
          <a:effectLst>
            <a:outerShdw blurRad="63500" sx="102000" sy="102000" algn="ctr" rotWithShape="0">
              <a:prstClr val="black">
                <a:alpha val="20000"/>
              </a:prstClr>
            </a:outerShdw>
          </a:effectLst>
        </c:spPr>
      </c:pivotFmt>
      <c:pivotFmt>
        <c:idx val="19"/>
        <c:spPr>
          <a:solidFill>
            <a:schemeClr val="accent3"/>
          </a:solidFill>
          <a:ln>
            <a:noFill/>
          </a:ln>
          <a:effectLst>
            <a:outerShdw blurRad="63500" sx="102000" sy="102000" algn="ctr" rotWithShape="0">
              <a:prstClr val="black">
                <a:alpha val="20000"/>
              </a:prstClr>
            </a:outerShdw>
          </a:effectLst>
        </c:spPr>
      </c:pivotFmt>
      <c:pivotFmt>
        <c:idx val="2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3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6"/>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7"/>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39"/>
        <c:spPr>
          <a:solidFill>
            <a:schemeClr val="accent1"/>
          </a:solidFill>
          <a:ln>
            <a:noFill/>
          </a:ln>
          <a:effectLst>
            <a:outerShdw blurRad="63500" sx="102000" sy="102000" algn="ctr" rotWithShape="0">
              <a:prstClr val="black">
                <a:alpha val="20000"/>
              </a:prstClr>
            </a:outerShdw>
          </a:effectLst>
        </c:spPr>
      </c:pivotFmt>
      <c:pivotFmt>
        <c:idx val="40"/>
        <c:spPr>
          <a:solidFill>
            <a:schemeClr val="accent2"/>
          </a:solidFill>
          <a:ln>
            <a:noFill/>
          </a:ln>
          <a:effectLst>
            <a:outerShdw blurRad="63500" sx="102000" sy="102000" algn="ctr" rotWithShape="0">
              <a:prstClr val="black">
                <a:alpha val="20000"/>
              </a:prstClr>
            </a:outerShdw>
          </a:effectLst>
        </c:spPr>
      </c:pivotFmt>
      <c:pivotFmt>
        <c:idx val="41"/>
        <c:spPr>
          <a:solidFill>
            <a:schemeClr val="accent3"/>
          </a:solidFill>
          <a:ln>
            <a:noFill/>
          </a:ln>
          <a:effectLst>
            <a:outerShdw blurRad="63500" sx="102000" sy="102000" algn="ctr" rotWithShape="0">
              <a:prstClr val="black">
                <a:alpha val="20000"/>
              </a:prstClr>
            </a:outerShdw>
          </a:effectLst>
        </c:spPr>
      </c:pivotFmt>
      <c:pivotFmt>
        <c:idx val="4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4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4"/>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5"/>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4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8"/>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49"/>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5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5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6"/>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7"/>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5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5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0"/>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1"/>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63"/>
        <c:spPr>
          <a:solidFill>
            <a:schemeClr val="accent1"/>
          </a:solidFill>
          <a:ln>
            <a:noFill/>
          </a:ln>
          <a:effectLst>
            <a:outerShdw blurRad="63500" sx="102000" sy="102000" algn="ctr" rotWithShape="0">
              <a:prstClr val="black">
                <a:alpha val="20000"/>
              </a:prstClr>
            </a:outerShdw>
          </a:effectLst>
        </c:spPr>
      </c:pivotFmt>
      <c:pivotFmt>
        <c:idx val="64"/>
        <c:spPr>
          <a:solidFill>
            <a:schemeClr val="accent2"/>
          </a:solidFill>
          <a:ln>
            <a:noFill/>
          </a:ln>
          <a:effectLst>
            <a:outerShdw blurRad="63500" sx="102000" sy="102000" algn="ctr" rotWithShape="0">
              <a:prstClr val="black">
                <a:alpha val="20000"/>
              </a:prstClr>
            </a:outerShdw>
          </a:effectLst>
        </c:spPr>
      </c:pivotFmt>
      <c:pivotFmt>
        <c:idx val="65"/>
        <c:spPr>
          <a:solidFill>
            <a:schemeClr val="accent3"/>
          </a:solidFill>
          <a:ln>
            <a:noFill/>
          </a:ln>
          <a:effectLst>
            <a:outerShdw blurRad="63500" sx="102000" sy="102000" algn="ctr" rotWithShape="0">
              <a:prstClr val="black">
                <a:alpha val="20000"/>
              </a:prstClr>
            </a:outerShdw>
          </a:effectLst>
        </c:spPr>
      </c:pivotFmt>
      <c:pivotFmt>
        <c:idx val="66"/>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6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8"/>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9"/>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7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7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6"/>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7"/>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78"/>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7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0"/>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1"/>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2"/>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83"/>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4"/>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85"/>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2533879159211265"/>
          <c:y val="0.22410170764421403"/>
          <c:w val="0.36768530065607546"/>
          <c:h val="0.67843091220869234"/>
        </c:manualLayout>
      </c:layout>
      <c:pieChart>
        <c:varyColors val="1"/>
        <c:ser>
          <c:idx val="0"/>
          <c:order val="0"/>
          <c:tx>
            <c:strRef>
              <c:f>'Revenue VS Store Location '!$B$1:$B$3</c:f>
              <c:strCache>
                <c:ptCount val="1"/>
                <c:pt idx="0">
                  <c:v>Winter - Jun</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F8BF-4605-BEF5-9E8AA27E9516}"/>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'!$B$4:$B$7</c:f>
              <c:numCache>
                <c:formatCode>_-[$R-1C09]* #\ ##0_-;\-[$R-1C09]* #\ ##0_-;_-[$R-1C09]* "-"??_-;_-@_-</c:formatCode>
                <c:ptCount val="3"/>
                <c:pt idx="0">
                  <c:v>11945</c:v>
                </c:pt>
                <c:pt idx="1">
                  <c:v>12034</c:v>
                </c:pt>
                <c:pt idx="2">
                  <c:v>11271</c:v>
                </c:pt>
              </c:numCache>
            </c:numRef>
          </c:val>
          <c:extLst>
            <c:ext xmlns:c16="http://schemas.microsoft.com/office/drawing/2014/chart" uri="{C3380CC4-5D6E-409C-BE32-E72D297353CC}">
              <c16:uniqueId val="{00000006-F8BF-4605-BEF5-9E8AA27E9516}"/>
            </c:ext>
          </c:extLst>
        </c:ser>
        <c:ser>
          <c:idx val="1"/>
          <c:order val="1"/>
          <c:tx>
            <c:strRef>
              <c:f>'Revenue VS Store Location '!$D$1:$D$3</c:f>
              <c:strCache>
                <c:ptCount val="1"/>
                <c:pt idx="0">
                  <c:v>Summer - Jan</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A-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F8BF-4605-BEF5-9E8AA27E9516}"/>
              </c:ext>
            </c:extLst>
          </c:dPt>
          <c:dLbls>
            <c:dLbl>
              <c:idx val="0"/>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8BF-4605-BEF5-9E8AA27E9516}"/>
                </c:ext>
              </c:extLst>
            </c:dLbl>
            <c:dLbl>
              <c:idx val="1"/>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8BF-4605-BEF5-9E8AA27E9516}"/>
                </c:ext>
              </c:extLst>
            </c:dLbl>
            <c:dLbl>
              <c:idx val="2"/>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8BF-4605-BEF5-9E8AA27E951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'!$D$4:$D$7</c:f>
              <c:numCache>
                <c:formatCode>_-[$R-1C09]* #\ ##0_-;\-[$R-1C09]* #\ ##0_-;_-[$R-1C09]* "-"??_-;_-@_-</c:formatCode>
                <c:ptCount val="3"/>
                <c:pt idx="0">
                  <c:v>5904</c:v>
                </c:pt>
                <c:pt idx="1">
                  <c:v>5851</c:v>
                </c:pt>
                <c:pt idx="2">
                  <c:v>5518</c:v>
                </c:pt>
              </c:numCache>
            </c:numRef>
          </c:val>
          <c:extLst>
            <c:ext xmlns:c16="http://schemas.microsoft.com/office/drawing/2014/chart" uri="{C3380CC4-5D6E-409C-BE32-E72D297353CC}">
              <c16:uniqueId val="{0000000D-F8BF-4605-BEF5-9E8AA27E9516}"/>
            </c:ext>
          </c:extLst>
        </c:ser>
        <c:ser>
          <c:idx val="2"/>
          <c:order val="2"/>
          <c:tx>
            <c:strRef>
              <c:f>'Revenue VS Store Location '!$E$1:$E$3</c:f>
              <c:strCache>
                <c:ptCount val="1"/>
                <c:pt idx="0">
                  <c:v>Summer - Feb</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F8BF-4605-BEF5-9E8AA27E9516}"/>
              </c:ext>
            </c:extLst>
          </c:dPt>
          <c:dLbls>
            <c:dLbl>
              <c:idx val="0"/>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8BF-4605-BEF5-9E8AA27E9516}"/>
                </c:ext>
              </c:extLst>
            </c:dLbl>
            <c:dLbl>
              <c:idx val="1"/>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1-F8BF-4605-BEF5-9E8AA27E9516}"/>
                </c:ext>
              </c:extLst>
            </c:dLbl>
            <c:dLbl>
              <c:idx val="2"/>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3-F8BF-4605-BEF5-9E8AA27E951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'!$E$4:$E$7</c:f>
              <c:numCache>
                <c:formatCode>_-[$R-1C09]* #\ ##0_-;\-[$R-1C09]* #\ ##0_-;_-[$R-1C09]* "-"??_-;_-@_-</c:formatCode>
                <c:ptCount val="3"/>
                <c:pt idx="0">
                  <c:v>5469</c:v>
                </c:pt>
                <c:pt idx="1">
                  <c:v>5592</c:v>
                </c:pt>
                <c:pt idx="2">
                  <c:v>5246</c:v>
                </c:pt>
              </c:numCache>
            </c:numRef>
          </c:val>
          <c:extLst>
            <c:ext xmlns:c16="http://schemas.microsoft.com/office/drawing/2014/chart" uri="{C3380CC4-5D6E-409C-BE32-E72D297353CC}">
              <c16:uniqueId val="{00000014-F8BF-4605-BEF5-9E8AA27E9516}"/>
            </c:ext>
          </c:extLst>
        </c:ser>
        <c:ser>
          <c:idx val="3"/>
          <c:order val="3"/>
          <c:tx>
            <c:strRef>
              <c:f>'Revenue VS Store Location '!$G$1:$G$3</c:f>
              <c:strCache>
                <c:ptCount val="1"/>
                <c:pt idx="0">
                  <c:v>Autumn - Mar</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6-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8-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A-F8BF-4605-BEF5-9E8AA27E9516}"/>
              </c:ext>
            </c:extLst>
          </c:dPt>
          <c:dLbls>
            <c:dLbl>
              <c:idx val="0"/>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6-F8BF-4605-BEF5-9E8AA27E9516}"/>
                </c:ext>
              </c:extLst>
            </c:dLbl>
            <c:dLbl>
              <c:idx val="1"/>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8-F8BF-4605-BEF5-9E8AA27E9516}"/>
                </c:ext>
              </c:extLst>
            </c:dLbl>
            <c:dLbl>
              <c:idx val="2"/>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A-F8BF-4605-BEF5-9E8AA27E951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'!$G$4:$G$7</c:f>
              <c:numCache>
                <c:formatCode>_-[$R-1C09]* #\ ##0_-;\-[$R-1C09]* #\ ##0_-;_-[$R-1C09]* "-"??_-;_-@_-</c:formatCode>
                <c:ptCount val="3"/>
                <c:pt idx="0">
                  <c:v>7161</c:v>
                </c:pt>
                <c:pt idx="1">
                  <c:v>7247</c:v>
                </c:pt>
                <c:pt idx="2">
                  <c:v>6770</c:v>
                </c:pt>
              </c:numCache>
            </c:numRef>
          </c:val>
          <c:extLst>
            <c:ext xmlns:c16="http://schemas.microsoft.com/office/drawing/2014/chart" uri="{C3380CC4-5D6E-409C-BE32-E72D297353CC}">
              <c16:uniqueId val="{0000001B-F8BF-4605-BEF5-9E8AA27E9516}"/>
            </c:ext>
          </c:extLst>
        </c:ser>
        <c:ser>
          <c:idx val="4"/>
          <c:order val="4"/>
          <c:tx>
            <c:strRef>
              <c:f>'Revenue VS Store Location '!$H$1:$H$3</c:f>
              <c:strCache>
                <c:ptCount val="1"/>
                <c:pt idx="0">
                  <c:v>Autumn - Apr</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D-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F-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1-F8BF-4605-BEF5-9E8AA27E9516}"/>
              </c:ext>
            </c:extLst>
          </c:dPt>
          <c:dLbls>
            <c:dLbl>
              <c:idx val="0"/>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D-F8BF-4605-BEF5-9E8AA27E9516}"/>
                </c:ext>
              </c:extLst>
            </c:dLbl>
            <c:dLbl>
              <c:idx val="1"/>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F-F8BF-4605-BEF5-9E8AA27E9516}"/>
                </c:ext>
              </c:extLst>
            </c:dLbl>
            <c:dLbl>
              <c:idx val="2"/>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1-F8BF-4605-BEF5-9E8AA27E951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'!$H$4:$H$7</c:f>
              <c:numCache>
                <c:formatCode>_-[$R-1C09]* #\ ##0_-;\-[$R-1C09]* #\ ##0_-;_-[$R-1C09]* "-"??_-;_-@_-</c:formatCode>
                <c:ptCount val="3"/>
                <c:pt idx="0">
                  <c:v>8538</c:v>
                </c:pt>
                <c:pt idx="1">
                  <c:v>8605</c:v>
                </c:pt>
                <c:pt idx="2">
                  <c:v>8131</c:v>
                </c:pt>
              </c:numCache>
            </c:numRef>
          </c:val>
          <c:extLst>
            <c:ext xmlns:c16="http://schemas.microsoft.com/office/drawing/2014/chart" uri="{C3380CC4-5D6E-409C-BE32-E72D297353CC}">
              <c16:uniqueId val="{00000022-F8BF-4605-BEF5-9E8AA27E9516}"/>
            </c:ext>
          </c:extLst>
        </c:ser>
        <c:ser>
          <c:idx val="5"/>
          <c:order val="5"/>
          <c:tx>
            <c:strRef>
              <c:f>'Revenue VS Store Location '!$I$1:$I$3</c:f>
              <c:strCache>
                <c:ptCount val="1"/>
                <c:pt idx="0">
                  <c:v>Autumn - May</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4-F8BF-4605-BEF5-9E8AA27E951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6-F8BF-4605-BEF5-9E8AA27E951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28-F8BF-4605-BEF5-9E8AA27E9516}"/>
              </c:ext>
            </c:extLst>
          </c:dPt>
          <c:dLbls>
            <c:dLbl>
              <c:idx val="0"/>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4-F8BF-4605-BEF5-9E8AA27E9516}"/>
                </c:ext>
              </c:extLst>
            </c:dLbl>
            <c:dLbl>
              <c:idx val="1"/>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6-F8BF-4605-BEF5-9E8AA27E9516}"/>
                </c:ext>
              </c:extLst>
            </c:dLbl>
            <c:dLbl>
              <c:idx val="2"/>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28-F8BF-4605-BEF5-9E8AA27E951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'Revenue VS Store Location '!$A$4:$A$7</c:f>
              <c:strCache>
                <c:ptCount val="3"/>
                <c:pt idx="0">
                  <c:v>Astoria</c:v>
                </c:pt>
                <c:pt idx="1">
                  <c:v>Hell's Kitchen</c:v>
                </c:pt>
                <c:pt idx="2">
                  <c:v>Lower Manhattan</c:v>
                </c:pt>
              </c:strCache>
            </c:strRef>
          </c:cat>
          <c:val>
            <c:numRef>
              <c:f>'Revenue VS Store Location '!$I$4:$I$7</c:f>
              <c:numCache>
                <c:formatCode>_-[$R-1C09]* #\ ##0_-;\-[$R-1C09]* #\ ##0_-;_-[$R-1C09]* "-"??_-;_-@_-</c:formatCode>
                <c:ptCount val="3"/>
                <c:pt idx="0">
                  <c:v>11435</c:v>
                </c:pt>
                <c:pt idx="1">
                  <c:v>11267</c:v>
                </c:pt>
                <c:pt idx="2">
                  <c:v>10730</c:v>
                </c:pt>
              </c:numCache>
            </c:numRef>
          </c:val>
          <c:extLst>
            <c:ext xmlns:c16="http://schemas.microsoft.com/office/drawing/2014/chart" uri="{C3380CC4-5D6E-409C-BE32-E72D297353CC}">
              <c16:uniqueId val="{00000029-F8BF-4605-BEF5-9E8AA27E9516}"/>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1.xlsx]New VS Regular Customers !PivotTable1</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Customer Base By Store Location</a:t>
            </a:r>
          </a:p>
        </c:rich>
      </c:tx>
      <c:layout>
        <c:manualLayout>
          <c:xMode val="edge"/>
          <c:yMode val="edge"/>
          <c:x val="0.13193744531933504"/>
          <c:y val="0.14712744240303297"/>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38211176727909"/>
              <c:y val="5.64931466899970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4359514435695539"/>
              <c:y val="4.41003207932341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2.7209973753280839E-2"/>
              <c:y val="-0.3024606299212598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4359514435695539"/>
              <c:y val="4.41003207932341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2.7209973753280839E-2"/>
              <c:y val="-0.3024606299212598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38211176727909"/>
              <c:y val="5.64931466899970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4359514435695539"/>
              <c:y val="4.41003207932341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2.7209973753280839E-2"/>
              <c:y val="-0.3024606299212598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dLbl>
          <c:idx val="0"/>
          <c:layout>
            <c:manualLayout>
              <c:x val="0.138211176727909"/>
              <c:y val="5.64931466899970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555555555555552E-2"/>
          <c:y val="0.30495151647710705"/>
          <c:w val="0.68680555555555556"/>
          <c:h val="0.59421733741615634"/>
        </c:manualLayout>
      </c:layout>
      <c:pie3DChart>
        <c:varyColors val="1"/>
        <c:ser>
          <c:idx val="0"/>
          <c:order val="0"/>
          <c:tx>
            <c:strRef>
              <c:f>'New VS Regular Customers '!$B$1:$B$2</c:f>
              <c:strCache>
                <c:ptCount val="1"/>
                <c:pt idx="0">
                  <c:v>New Customer</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1-345D-435B-ADAF-33570EA3514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3-345D-435B-ADAF-33570EA3514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5-345D-435B-ADAF-33570EA35143}"/>
              </c:ext>
            </c:extLst>
          </c:dPt>
          <c:dLbls>
            <c:dLbl>
              <c:idx val="0"/>
              <c:layout>
                <c:manualLayout>
                  <c:x val="-0.14359514435695539"/>
                  <c:y val="4.410032079323417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45D-435B-ADAF-33570EA35143}"/>
                </c:ext>
              </c:extLst>
            </c:dLbl>
            <c:dLbl>
              <c:idx val="1"/>
              <c:layout>
                <c:manualLayout>
                  <c:x val="2.7209973753280839E-2"/>
                  <c:y val="-0.3024606299212598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45D-435B-ADAF-33570EA35143}"/>
                </c:ext>
              </c:extLst>
            </c:dLbl>
            <c:dLbl>
              <c:idx val="2"/>
              <c:layout>
                <c:manualLayout>
                  <c:x val="0.138211176727909"/>
                  <c:y val="5.649314668999708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45D-435B-ADAF-33570EA3514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'New VS Regular Customers '!$A$3:$A$6</c:f>
              <c:strCache>
                <c:ptCount val="3"/>
                <c:pt idx="0">
                  <c:v>Astoria</c:v>
                </c:pt>
                <c:pt idx="1">
                  <c:v>Hell's Kitchen</c:v>
                </c:pt>
                <c:pt idx="2">
                  <c:v>Lower Manhattan</c:v>
                </c:pt>
              </c:strCache>
            </c:strRef>
          </c:cat>
          <c:val>
            <c:numRef>
              <c:f>'New VS Regular Customers '!$B$3:$B$6</c:f>
              <c:numCache>
                <c:formatCode>_-[$R-1C09]* #\ ##0_-;\-[$R-1C09]* #\ ##0_-;_-[$R-1C09]* "-"??_-;_-@_-</c:formatCode>
                <c:ptCount val="3"/>
                <c:pt idx="0">
                  <c:v>50337</c:v>
                </c:pt>
                <c:pt idx="1">
                  <c:v>50465</c:v>
                </c:pt>
                <c:pt idx="2">
                  <c:v>47563</c:v>
                </c:pt>
              </c:numCache>
            </c:numRef>
          </c:val>
          <c:extLst>
            <c:ext xmlns:c16="http://schemas.microsoft.com/office/drawing/2014/chart" uri="{C3380CC4-5D6E-409C-BE32-E72D297353CC}">
              <c16:uniqueId val="{00000006-345D-435B-ADAF-33570EA35143}"/>
            </c:ext>
          </c:extLst>
        </c:ser>
        <c:ser>
          <c:idx val="1"/>
          <c:order val="1"/>
          <c:tx>
            <c:strRef>
              <c:f>'New VS Regular Customers '!$C$1:$C$2</c:f>
              <c:strCache>
                <c:ptCount val="1"/>
                <c:pt idx="0">
                  <c:v>Regular Customer</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8-345D-435B-ADAF-33570EA3514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A-345D-435B-ADAF-33570EA3514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extLst>
              <c:ext xmlns:c16="http://schemas.microsoft.com/office/drawing/2014/chart" uri="{C3380CC4-5D6E-409C-BE32-E72D297353CC}">
                <c16:uniqueId val="{0000000C-345D-435B-ADAF-33570EA3514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'New VS Regular Customers '!$A$3:$A$6</c:f>
              <c:strCache>
                <c:ptCount val="3"/>
                <c:pt idx="0">
                  <c:v>Astoria</c:v>
                </c:pt>
                <c:pt idx="1">
                  <c:v>Hell's Kitchen</c:v>
                </c:pt>
                <c:pt idx="2">
                  <c:v>Lower Manhattan</c:v>
                </c:pt>
              </c:strCache>
            </c:strRef>
          </c:cat>
          <c:val>
            <c:numRef>
              <c:f>'New VS Regular Customers '!$C$3:$C$6</c:f>
              <c:numCache>
                <c:formatCode>_-[$R-1C09]* #\ ##0_-;\-[$R-1C09]* #\ ##0_-;_-[$R-1C09]* "-"??_-;_-@_-</c:formatCode>
                <c:ptCount val="3"/>
                <c:pt idx="0">
                  <c:v>262</c:v>
                </c:pt>
                <c:pt idx="1">
                  <c:v>270</c:v>
                </c:pt>
                <c:pt idx="2">
                  <c:v>219</c:v>
                </c:pt>
              </c:numCache>
            </c:numRef>
          </c:val>
          <c:extLst>
            <c:ext xmlns:c16="http://schemas.microsoft.com/office/drawing/2014/chart" uri="{C3380CC4-5D6E-409C-BE32-E72D297353CC}">
              <c16:uniqueId val="{0000000D-345D-435B-ADAF-33570EA35143}"/>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1.xlsx]New VS Regular Customers !PivotTable1</c:name>
    <c:fmtId val="1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ZA"/>
              <a:t>New Customers VS Regular Customers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388888888888883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445E-2"/>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2.5000000000000001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1.388888888888883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1.9444444444444445E-2"/>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2.5000000000000001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1.3888888888888838E-2"/>
              <c:y val="-8.4875562720133283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1.9444444444444445E-2"/>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dLbl>
          <c:idx val="0"/>
          <c:layout>
            <c:manualLayout>
              <c:x val="2.5000000000000001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'New VS Regular Customers '!$B$1:$B$2</c:f>
              <c:strCache>
                <c:ptCount val="1"/>
                <c:pt idx="0">
                  <c:v>New Customer</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VS Regular Customers '!$A$3:$A$6</c:f>
              <c:strCache>
                <c:ptCount val="3"/>
                <c:pt idx="0">
                  <c:v>Astoria</c:v>
                </c:pt>
                <c:pt idx="1">
                  <c:v>Hell's Kitchen</c:v>
                </c:pt>
                <c:pt idx="2">
                  <c:v>Lower Manhattan</c:v>
                </c:pt>
              </c:strCache>
            </c:strRef>
          </c:cat>
          <c:val>
            <c:numRef>
              <c:f>'New VS Regular Customers '!$B$3:$B$6</c:f>
              <c:numCache>
                <c:formatCode>_-[$R-1C09]* #\ ##0_-;\-[$R-1C09]* #\ ##0_-;_-[$R-1C09]* "-"??_-;_-@_-</c:formatCode>
                <c:ptCount val="3"/>
                <c:pt idx="0">
                  <c:v>50337</c:v>
                </c:pt>
                <c:pt idx="1">
                  <c:v>50465</c:v>
                </c:pt>
                <c:pt idx="2">
                  <c:v>47563</c:v>
                </c:pt>
              </c:numCache>
            </c:numRef>
          </c:val>
          <c:extLst>
            <c:ext xmlns:c16="http://schemas.microsoft.com/office/drawing/2014/chart" uri="{C3380CC4-5D6E-409C-BE32-E72D297353CC}">
              <c16:uniqueId val="{00000000-9511-4A8F-872C-21DD60DDF51C}"/>
            </c:ext>
          </c:extLst>
        </c:ser>
        <c:ser>
          <c:idx val="1"/>
          <c:order val="1"/>
          <c:tx>
            <c:strRef>
              <c:f>'New VS Regular Customers '!$C$1:$C$2</c:f>
              <c:strCache>
                <c:ptCount val="1"/>
                <c:pt idx="0">
                  <c:v>Regular Customer</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dPt>
            <c:idx val="0"/>
            <c:invertIfNegative val="0"/>
            <c:bubble3D val="0"/>
            <c:extLst>
              <c:ext xmlns:c16="http://schemas.microsoft.com/office/drawing/2014/chart" uri="{C3380CC4-5D6E-409C-BE32-E72D297353CC}">
                <c16:uniqueId val="{00000001-9511-4A8F-872C-21DD60DDF51C}"/>
              </c:ext>
            </c:extLst>
          </c:dPt>
          <c:dPt>
            <c:idx val="1"/>
            <c:invertIfNegative val="0"/>
            <c:bubble3D val="0"/>
            <c:extLst>
              <c:ext xmlns:c16="http://schemas.microsoft.com/office/drawing/2014/chart" uri="{C3380CC4-5D6E-409C-BE32-E72D297353CC}">
                <c16:uniqueId val="{00000002-9511-4A8F-872C-21DD60DDF51C}"/>
              </c:ext>
            </c:extLst>
          </c:dPt>
          <c:dPt>
            <c:idx val="2"/>
            <c:invertIfNegative val="0"/>
            <c:bubble3D val="0"/>
            <c:extLst>
              <c:ext xmlns:c16="http://schemas.microsoft.com/office/drawing/2014/chart" uri="{C3380CC4-5D6E-409C-BE32-E72D297353CC}">
                <c16:uniqueId val="{00000003-9511-4A8F-872C-21DD60DDF51C}"/>
              </c:ext>
            </c:extLst>
          </c:dPt>
          <c:dLbls>
            <c:dLbl>
              <c:idx val="0"/>
              <c:layout>
                <c:manualLayout>
                  <c:x val="1.3888888888888838E-2"/>
                  <c:y val="-8.4875562720133283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511-4A8F-872C-21DD60DDF51C}"/>
                </c:ext>
              </c:extLst>
            </c:dLbl>
            <c:dLbl>
              <c:idx val="1"/>
              <c:layout>
                <c:manualLayout>
                  <c:x val="1.9444444444444445E-2"/>
                  <c:y val="-1.3888888888888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511-4A8F-872C-21DD60DDF51C}"/>
                </c:ext>
              </c:extLst>
            </c:dLbl>
            <c:dLbl>
              <c:idx val="2"/>
              <c:layout>
                <c:manualLayout>
                  <c:x val="2.5000000000000001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511-4A8F-872C-21DD60DDF51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'New VS Regular Customers '!$A$3:$A$6</c:f>
              <c:strCache>
                <c:ptCount val="3"/>
                <c:pt idx="0">
                  <c:v>Astoria</c:v>
                </c:pt>
                <c:pt idx="1">
                  <c:v>Hell's Kitchen</c:v>
                </c:pt>
                <c:pt idx="2">
                  <c:v>Lower Manhattan</c:v>
                </c:pt>
              </c:strCache>
            </c:strRef>
          </c:cat>
          <c:val>
            <c:numRef>
              <c:f>'New VS Regular Customers '!$C$3:$C$6</c:f>
              <c:numCache>
                <c:formatCode>_-[$R-1C09]* #\ ##0_-;\-[$R-1C09]* #\ ##0_-;_-[$R-1C09]* "-"??_-;_-@_-</c:formatCode>
                <c:ptCount val="3"/>
                <c:pt idx="0">
                  <c:v>262</c:v>
                </c:pt>
                <c:pt idx="1">
                  <c:v>270</c:v>
                </c:pt>
                <c:pt idx="2">
                  <c:v>219</c:v>
                </c:pt>
              </c:numCache>
            </c:numRef>
          </c:val>
          <c:extLst>
            <c:ext xmlns:c16="http://schemas.microsoft.com/office/drawing/2014/chart" uri="{C3380CC4-5D6E-409C-BE32-E72D297353CC}">
              <c16:uniqueId val="{00000004-9511-4A8F-872C-21DD60DDF51C}"/>
            </c:ext>
          </c:extLst>
        </c:ser>
        <c:dLbls>
          <c:showLegendKey val="0"/>
          <c:showVal val="0"/>
          <c:showCatName val="0"/>
          <c:showSerName val="0"/>
          <c:showPercent val="0"/>
          <c:showBubbleSize val="0"/>
        </c:dLbls>
        <c:gapWidth val="65"/>
        <c:shape val="box"/>
        <c:axId val="1303331103"/>
        <c:axId val="1303306143"/>
        <c:axId val="0"/>
      </c:bar3DChart>
      <c:catAx>
        <c:axId val="130333110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Store Location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03306143"/>
        <c:crosses val="autoZero"/>
        <c:auto val="1"/>
        <c:lblAlgn val="ctr"/>
        <c:lblOffset val="100"/>
        <c:noMultiLvlLbl val="0"/>
      </c:catAx>
      <c:valAx>
        <c:axId val="130330614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Revenue</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0333110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Time of Day!PivotTable3</c:name>
    <c:fmtId val="53"/>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US"/>
              <a:t>Revenue By Store Location and Time of Day</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15875" cap="rnd" cmpd="sng" algn="ctr">
            <a:solidFill>
              <a:schemeClr val="accent1"/>
            </a:solidFill>
            <a:round/>
          </a:ln>
          <a:effectLst/>
        </c:spPr>
        <c:marker>
          <c:symbol val="circle"/>
          <c:size val="5"/>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15875" cap="rnd" cmpd="sng" algn="ctr">
            <a:solidFill>
              <a:schemeClr val="accent1"/>
            </a:solidFill>
            <a:round/>
          </a:ln>
          <a:effectLst/>
        </c:spPr>
        <c:marker>
          <c:symbol val="circle"/>
          <c:size val="5"/>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tint val="60000"/>
                  <a:lumMod val="110000"/>
                </a:schemeClr>
              </a:gs>
              <a:gs pos="100000">
                <a:schemeClr val="accent1">
                  <a:tint val="88000"/>
                </a:schemeClr>
              </a:gs>
            </a:gsLst>
            <a:lin ang="5400000" scaled="0"/>
          </a:gradFill>
          <a:ln w="15875" cap="rnd" cmpd="sng" algn="ctr">
            <a:solidFill>
              <a:schemeClr val="accent1"/>
            </a:solidFill>
            <a:round/>
          </a:ln>
          <a:effectLst/>
        </c:spPr>
        <c:marker>
          <c:symbol val="circle"/>
          <c:size val="5"/>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 VS Time of Day'!$B$1:$B$2</c:f>
              <c:strCache>
                <c:ptCount val="1"/>
                <c:pt idx="0">
                  <c:v>Astoria</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VS Time of Day'!$A$3:$A$6</c:f>
              <c:strCache>
                <c:ptCount val="3"/>
                <c:pt idx="0">
                  <c:v>Morning</c:v>
                </c:pt>
                <c:pt idx="1">
                  <c:v>Evening</c:v>
                </c:pt>
                <c:pt idx="2">
                  <c:v>Afternoon</c:v>
                </c:pt>
              </c:strCache>
            </c:strRef>
          </c:cat>
          <c:val>
            <c:numRef>
              <c:f>'Revenue VS Time of Day'!$B$3:$B$6</c:f>
              <c:numCache>
                <c:formatCode>_-[$R-1C09]* #\ ##0_-;\-[$R-1C09]* #\ ##0_-;_-[$R-1C09]* "-"??_-;_-@_-</c:formatCode>
                <c:ptCount val="3"/>
                <c:pt idx="0">
                  <c:v>19407</c:v>
                </c:pt>
                <c:pt idx="1">
                  <c:v>7011</c:v>
                </c:pt>
                <c:pt idx="2">
                  <c:v>24034</c:v>
                </c:pt>
              </c:numCache>
            </c:numRef>
          </c:val>
          <c:extLst>
            <c:ext xmlns:c16="http://schemas.microsoft.com/office/drawing/2014/chart" uri="{C3380CC4-5D6E-409C-BE32-E72D297353CC}">
              <c16:uniqueId val="{00000000-30CA-4038-B573-240B82521AA6}"/>
            </c:ext>
          </c:extLst>
        </c:ser>
        <c:ser>
          <c:idx val="1"/>
          <c:order val="1"/>
          <c:tx>
            <c:strRef>
              <c:f>'Revenue VS Time of Day'!$C$1:$C$2</c:f>
              <c:strCache>
                <c:ptCount val="1"/>
                <c:pt idx="0">
                  <c:v>Hell's Kitchen</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dLbls>
            <c:dLbl>
              <c:idx val="2"/>
              <c:layout>
                <c:manualLayout>
                  <c:x val="-1.113632519332266E-3"/>
                  <c:y val="-6.06655329695676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0CA-4038-B573-240B82521AA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VS Time of Day'!$A$3:$A$6</c:f>
              <c:strCache>
                <c:ptCount val="3"/>
                <c:pt idx="0">
                  <c:v>Morning</c:v>
                </c:pt>
                <c:pt idx="1">
                  <c:v>Evening</c:v>
                </c:pt>
                <c:pt idx="2">
                  <c:v>Afternoon</c:v>
                </c:pt>
              </c:strCache>
            </c:strRef>
          </c:cat>
          <c:val>
            <c:numRef>
              <c:f>'Revenue VS Time of Day'!$C$3:$C$6</c:f>
              <c:numCache>
                <c:formatCode>_-[$R-1C09]* #\ ##0_-;\-[$R-1C09]* #\ ##0_-;_-[$R-1C09]* "-"??_-;_-@_-</c:formatCode>
                <c:ptCount val="3"/>
                <c:pt idx="0">
                  <c:v>25647</c:v>
                </c:pt>
                <c:pt idx="1">
                  <c:v>5537</c:v>
                </c:pt>
                <c:pt idx="2">
                  <c:v>19412</c:v>
                </c:pt>
              </c:numCache>
            </c:numRef>
          </c:val>
          <c:extLst>
            <c:ext xmlns:c16="http://schemas.microsoft.com/office/drawing/2014/chart" uri="{C3380CC4-5D6E-409C-BE32-E72D297353CC}">
              <c16:uniqueId val="{00000001-30CA-4038-B573-240B82521AA6}"/>
            </c:ext>
          </c:extLst>
        </c:ser>
        <c:dLbls>
          <c:showLegendKey val="0"/>
          <c:showVal val="1"/>
          <c:showCatName val="0"/>
          <c:showSerName val="0"/>
          <c:showPercent val="0"/>
          <c:showBubbleSize val="0"/>
        </c:dLbls>
        <c:gapWidth val="150"/>
        <c:axId val="940074287"/>
        <c:axId val="940068047"/>
      </c:barChart>
      <c:lineChart>
        <c:grouping val="standard"/>
        <c:varyColors val="0"/>
        <c:ser>
          <c:idx val="2"/>
          <c:order val="2"/>
          <c:tx>
            <c:strRef>
              <c:f>'Revenue VS Time of Day'!$D$1:$D$2</c:f>
              <c:strCache>
                <c:ptCount val="1"/>
                <c:pt idx="0">
                  <c:v>Lower Manhattan</c:v>
                </c:pt>
              </c:strCache>
            </c:strRef>
          </c:tx>
          <c:spPr>
            <a:ln w="15875" cap="rnd">
              <a:solidFill>
                <a:schemeClr val="accent3"/>
              </a:solidFill>
              <a:round/>
            </a:ln>
            <a:effectLst/>
          </c:spPr>
          <c:marker>
            <c:symbol val="circle"/>
            <c:size val="5"/>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marker>
          <c:dLbls>
            <c:dLbl>
              <c:idx val="0"/>
              <c:layout>
                <c:manualLayout>
                  <c:x val="-4.4545300773291049E-3"/>
                  <c:y val="-4.91101933563166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0CA-4038-B573-240B82521AA6}"/>
                </c:ext>
              </c:extLst>
            </c:dLbl>
            <c:dLbl>
              <c:idx val="2"/>
              <c:layout>
                <c:manualLayout>
                  <c:x val="8.9090601546581282E-3"/>
                  <c:y val="-4.62213584530038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0CA-4038-B573-240B82521AA6}"/>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 VS Time of Day'!$A$3:$A$6</c:f>
              <c:strCache>
                <c:ptCount val="3"/>
                <c:pt idx="0">
                  <c:v>Morning</c:v>
                </c:pt>
                <c:pt idx="1">
                  <c:v>Evening</c:v>
                </c:pt>
                <c:pt idx="2">
                  <c:v>Afternoon</c:v>
                </c:pt>
              </c:strCache>
            </c:strRef>
          </c:cat>
          <c:val>
            <c:numRef>
              <c:f>'Revenue VS Time of Day'!$D$3:$D$6</c:f>
              <c:numCache>
                <c:formatCode>_-[$R-1C09]* #\ ##0_-;\-[$R-1C09]* #\ ##0_-;_-[$R-1C09]* "-"??_-;_-@_-</c:formatCode>
                <c:ptCount val="3"/>
                <c:pt idx="0">
                  <c:v>26588</c:v>
                </c:pt>
                <c:pt idx="1">
                  <c:v>1627</c:v>
                </c:pt>
                <c:pt idx="2">
                  <c:v>19451</c:v>
                </c:pt>
              </c:numCache>
            </c:numRef>
          </c:val>
          <c:smooth val="0"/>
          <c:extLst>
            <c:ext xmlns:c16="http://schemas.microsoft.com/office/drawing/2014/chart" uri="{C3380CC4-5D6E-409C-BE32-E72D297353CC}">
              <c16:uniqueId val="{00000002-30CA-4038-B573-240B82521AA6}"/>
            </c:ext>
          </c:extLst>
        </c:ser>
        <c:dLbls>
          <c:showLegendKey val="0"/>
          <c:showVal val="1"/>
          <c:showCatName val="0"/>
          <c:showSerName val="0"/>
          <c:showPercent val="0"/>
          <c:showBubbleSize val="0"/>
        </c:dLbls>
        <c:marker val="1"/>
        <c:smooth val="0"/>
        <c:axId val="940074287"/>
        <c:axId val="940068047"/>
      </c:lineChart>
      <c:catAx>
        <c:axId val="94007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crossAx val="940068047"/>
        <c:crosses val="autoZero"/>
        <c:auto val="1"/>
        <c:lblAlgn val="ctr"/>
        <c:lblOffset val="100"/>
        <c:noMultiLvlLbl val="0"/>
      </c:catAx>
      <c:valAx>
        <c:axId val="940068047"/>
        <c:scaling>
          <c:orientation val="minMax"/>
        </c:scaling>
        <c:delete val="0"/>
        <c:axPos val="l"/>
        <c:majorGridlines>
          <c:spPr>
            <a:ln w="9525" cap="flat" cmpd="sng" algn="ctr">
              <a:solidFill>
                <a:schemeClr val="tx1">
                  <a:lumMod val="15000"/>
                  <a:lumOff val="85000"/>
                </a:schemeClr>
              </a:solidFill>
              <a:round/>
            </a:ln>
            <a:effectLst/>
          </c:spPr>
        </c:majorGridlines>
        <c:numFmt formatCode="_-[$R-1C09]* #\ ##0_-;\-[$R-1C09]* #\ ##0_-;_-[$R-1C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940074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VISUALISATION CASE STUDY 1.xlsx]Revenue VS Time of Day!PivotTable3</c:name>
    <c:fmtId val="5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Revenue By Store location and Time of Day</a:t>
            </a:r>
          </a:p>
        </c:rich>
      </c:tx>
      <c:layout>
        <c:manualLayout>
          <c:xMode val="edge"/>
          <c:yMode val="edge"/>
          <c:x val="0.20044801801587489"/>
          <c:y val="4.06459609215514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1">
              <a:alpha val="85000"/>
            </a:schemeClr>
          </a:solidFill>
          <a:ln w="31750" cap="rnd" cmpd="sng" algn="ctr">
            <a:solidFill>
              <a:schemeClr val="accent1"/>
            </a:solidFill>
            <a:round/>
          </a:ln>
          <a:effectLst/>
        </c:spPr>
        <c:marker>
          <c:symbol val="circle"/>
          <c:size val="17"/>
          <c:spPr>
            <a:solidFill>
              <a:schemeClr val="accent2"/>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1"/>
        <c:spPr>
          <a:solidFill>
            <a:schemeClr val="accent1">
              <a:alpha val="85000"/>
            </a:schemeClr>
          </a:solidFill>
          <a:ln w="31750" cap="rnd" cmpd="sng" algn="ctr">
            <a:solidFill>
              <a:schemeClr val="accent1"/>
            </a:solidFill>
            <a:round/>
          </a:ln>
          <a:effectLst/>
        </c:spPr>
        <c:marker>
          <c:symbol val="circle"/>
          <c:size val="17"/>
          <c:spPr>
            <a:solidFill>
              <a:schemeClr val="accent3"/>
            </a:solidFill>
            <a:ln>
              <a:noFill/>
            </a:ln>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6.6469697330129821E-2"/>
          <c:y val="0.15638670166229221"/>
          <c:w val="0.70910144126720998"/>
          <c:h val="0.65890128317293672"/>
        </c:manualLayout>
      </c:layout>
      <c:lineChart>
        <c:grouping val="stacked"/>
        <c:varyColors val="0"/>
        <c:ser>
          <c:idx val="0"/>
          <c:order val="0"/>
          <c:tx>
            <c:strRef>
              <c:f>'Revenue VS Time of Day'!$B$1:$B$2</c:f>
              <c:strCache>
                <c:ptCount val="1"/>
                <c:pt idx="0">
                  <c:v>Astoria</c:v>
                </c:pt>
              </c:strCache>
            </c:strRef>
          </c:tx>
          <c:spPr>
            <a:ln w="31750" cap="rnd">
              <a:solidFill>
                <a:schemeClr val="accent1"/>
              </a:solidFill>
              <a:round/>
            </a:ln>
            <a:effectLst/>
          </c:spPr>
          <c:marker>
            <c:symbol val="circle"/>
            <c:size val="17"/>
            <c:spPr>
              <a:solidFill>
                <a:schemeClr val="accent1"/>
              </a:solidFill>
              <a:ln>
                <a:noFill/>
              </a:ln>
              <a:effectLst/>
            </c:spPr>
          </c:marker>
          <c:dLbls>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'Revenue VS Time of Day'!$A$3:$A$6</c:f>
              <c:strCache>
                <c:ptCount val="3"/>
                <c:pt idx="0">
                  <c:v>Morning</c:v>
                </c:pt>
                <c:pt idx="1">
                  <c:v>Evening</c:v>
                </c:pt>
                <c:pt idx="2">
                  <c:v>Afternoon</c:v>
                </c:pt>
              </c:strCache>
            </c:strRef>
          </c:cat>
          <c:val>
            <c:numRef>
              <c:f>'Revenue VS Time of Day'!$B$3:$B$6</c:f>
              <c:numCache>
                <c:formatCode>_-[$R-1C09]* #\ ##0_-;\-[$R-1C09]* #\ ##0_-;_-[$R-1C09]* "-"??_-;_-@_-</c:formatCode>
                <c:ptCount val="3"/>
                <c:pt idx="0">
                  <c:v>19407</c:v>
                </c:pt>
                <c:pt idx="1">
                  <c:v>7011</c:v>
                </c:pt>
                <c:pt idx="2">
                  <c:v>24034</c:v>
                </c:pt>
              </c:numCache>
            </c:numRef>
          </c:val>
          <c:smooth val="0"/>
          <c:extLst>
            <c:ext xmlns:c16="http://schemas.microsoft.com/office/drawing/2014/chart" uri="{C3380CC4-5D6E-409C-BE32-E72D297353CC}">
              <c16:uniqueId val="{00000000-E4F5-417F-B18B-3CFC7DA99978}"/>
            </c:ext>
          </c:extLst>
        </c:ser>
        <c:ser>
          <c:idx val="1"/>
          <c:order val="1"/>
          <c:tx>
            <c:strRef>
              <c:f>'Revenue VS Time of Day'!$C$1:$C$2</c:f>
              <c:strCache>
                <c:ptCount val="1"/>
                <c:pt idx="0">
                  <c:v>Hell's Kitchen</c:v>
                </c:pt>
              </c:strCache>
            </c:strRef>
          </c:tx>
          <c:spPr>
            <a:ln w="31750" cap="rnd">
              <a:solidFill>
                <a:schemeClr val="accent2"/>
              </a:solidFill>
              <a:round/>
            </a:ln>
            <a:effectLst/>
          </c:spPr>
          <c:marker>
            <c:symbol val="circle"/>
            <c:size val="17"/>
            <c:spPr>
              <a:solidFill>
                <a:schemeClr val="accent2"/>
              </a:solidFill>
              <a:ln>
                <a:noFill/>
              </a:ln>
              <a:effectLst/>
            </c:spPr>
          </c:marker>
          <c:dLbls>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'Revenue VS Time of Day'!$A$3:$A$6</c:f>
              <c:strCache>
                <c:ptCount val="3"/>
                <c:pt idx="0">
                  <c:v>Morning</c:v>
                </c:pt>
                <c:pt idx="1">
                  <c:v>Evening</c:v>
                </c:pt>
                <c:pt idx="2">
                  <c:v>Afternoon</c:v>
                </c:pt>
              </c:strCache>
            </c:strRef>
          </c:cat>
          <c:val>
            <c:numRef>
              <c:f>'Revenue VS Time of Day'!$C$3:$C$6</c:f>
              <c:numCache>
                <c:formatCode>_-[$R-1C09]* #\ ##0_-;\-[$R-1C09]* #\ ##0_-;_-[$R-1C09]* "-"??_-;_-@_-</c:formatCode>
                <c:ptCount val="3"/>
                <c:pt idx="0">
                  <c:v>25647</c:v>
                </c:pt>
                <c:pt idx="1">
                  <c:v>5537</c:v>
                </c:pt>
                <c:pt idx="2">
                  <c:v>19412</c:v>
                </c:pt>
              </c:numCache>
            </c:numRef>
          </c:val>
          <c:smooth val="0"/>
          <c:extLst>
            <c:ext xmlns:c16="http://schemas.microsoft.com/office/drawing/2014/chart" uri="{C3380CC4-5D6E-409C-BE32-E72D297353CC}">
              <c16:uniqueId val="{00000001-E4F5-417F-B18B-3CFC7DA99978}"/>
            </c:ext>
          </c:extLst>
        </c:ser>
        <c:ser>
          <c:idx val="2"/>
          <c:order val="2"/>
          <c:tx>
            <c:strRef>
              <c:f>'Revenue VS Time of Day'!$D$1:$D$2</c:f>
              <c:strCache>
                <c:ptCount val="1"/>
                <c:pt idx="0">
                  <c:v>Lower Manhattan</c:v>
                </c:pt>
              </c:strCache>
            </c:strRef>
          </c:tx>
          <c:spPr>
            <a:ln w="31750" cap="rnd">
              <a:solidFill>
                <a:schemeClr val="accent3"/>
              </a:solidFill>
              <a:round/>
            </a:ln>
            <a:effectLst/>
          </c:spPr>
          <c:marker>
            <c:symbol val="circle"/>
            <c:size val="17"/>
            <c:spPr>
              <a:solidFill>
                <a:schemeClr val="accent3"/>
              </a:solidFill>
              <a:ln>
                <a:noFill/>
              </a:ln>
              <a:effectLst/>
            </c:spPr>
          </c:marker>
          <c:dLbls>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ct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'Revenue VS Time of Day'!$A$3:$A$6</c:f>
              <c:strCache>
                <c:ptCount val="3"/>
                <c:pt idx="0">
                  <c:v>Morning</c:v>
                </c:pt>
                <c:pt idx="1">
                  <c:v>Evening</c:v>
                </c:pt>
                <c:pt idx="2">
                  <c:v>Afternoon</c:v>
                </c:pt>
              </c:strCache>
            </c:strRef>
          </c:cat>
          <c:val>
            <c:numRef>
              <c:f>'Revenue VS Time of Day'!$D$3:$D$6</c:f>
              <c:numCache>
                <c:formatCode>_-[$R-1C09]* #\ ##0_-;\-[$R-1C09]* #\ ##0_-;_-[$R-1C09]* "-"??_-;_-@_-</c:formatCode>
                <c:ptCount val="3"/>
                <c:pt idx="0">
                  <c:v>26588</c:v>
                </c:pt>
                <c:pt idx="1">
                  <c:v>1627</c:v>
                </c:pt>
                <c:pt idx="2">
                  <c:v>19451</c:v>
                </c:pt>
              </c:numCache>
            </c:numRef>
          </c:val>
          <c:smooth val="0"/>
          <c:extLst>
            <c:ext xmlns:c16="http://schemas.microsoft.com/office/drawing/2014/chart" uri="{C3380CC4-5D6E-409C-BE32-E72D297353CC}">
              <c16:uniqueId val="{00000002-E4F5-417F-B18B-3CFC7DA99978}"/>
            </c:ext>
          </c:extLst>
        </c:ser>
        <c:dLbls>
          <c:showLegendKey val="0"/>
          <c:showVal val="0"/>
          <c:showCatName val="0"/>
          <c:showSerName val="0"/>
          <c:showPercent val="0"/>
          <c:showBubbleSize val="0"/>
        </c:dLbls>
        <c:marker val="1"/>
        <c:smooth val="0"/>
        <c:axId val="940178447"/>
        <c:axId val="940178927"/>
      </c:lineChart>
      <c:catAx>
        <c:axId val="9401784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40178927"/>
        <c:crosses val="autoZero"/>
        <c:auto val="1"/>
        <c:lblAlgn val="ctr"/>
        <c:lblOffset val="100"/>
        <c:noMultiLvlLbl val="0"/>
      </c:catAx>
      <c:valAx>
        <c:axId val="940178927"/>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_-[$R-1C09]* #\ ##0_-;\-[$R-1C09]* #\ ##0_-;_-[$R-1C09]* &quot;-&quot;??_-;_-@_-" sourceLinked="1"/>
        <c:majorTickMark val="none"/>
        <c:minorTickMark val="none"/>
        <c:tickLblPos val="nextTo"/>
        <c:crossAx val="9401784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325">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75000"/>
            <a:lumOff val="25000"/>
          </a:schemeClr>
        </a:solidFill>
      </a:ln>
    </cs:spPr>
  </cs:downBar>
  <cs:dropLine>
    <cs:lnRef idx="0"/>
    <cs:fillRef idx="0"/>
    <cs:effectRef idx="0"/>
    <cs:fontRef idx="minor">
      <a:schemeClr val="dk1"/>
    </cs:fontRef>
    <cs:spPr>
      <a:ln w="9525">
        <a:solidFill>
          <a:schemeClr val="tx1">
            <a:lumMod val="75000"/>
            <a:lumOff val="25000"/>
          </a:schemeClr>
        </a:solidFill>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75000"/>
            <a:lumOff val="2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10/27/2025</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10/27/2025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7</a:t>
            </a:fld>
            <a:endParaRPr lang="en-US" dirty="0"/>
          </a:p>
        </p:txBody>
      </p:sp>
    </p:spTree>
    <p:extLst>
      <p:ext uri="{BB962C8B-B14F-4D97-AF65-F5344CB8AC3E}">
        <p14:creationId xmlns:p14="http://schemas.microsoft.com/office/powerpoint/2010/main" val="357926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57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11</a:t>
            </a:fld>
            <a:endParaRPr lang="en-US" dirty="0"/>
          </a:p>
        </p:txBody>
      </p:sp>
    </p:spTree>
    <p:extLst>
      <p:ext uri="{BB962C8B-B14F-4D97-AF65-F5344CB8AC3E}">
        <p14:creationId xmlns:p14="http://schemas.microsoft.com/office/powerpoint/2010/main" val="337887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ZA"/>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12</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US"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US"/>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US"/>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a:t>20XX</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US"/>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US"/>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US"/>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US"/>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US"/>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US"/>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a:t>20XX</a:t>
            </a:r>
            <a:endParaRPr lang="en-US" dirty="0"/>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US"/>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US"/>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US"/>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US"/>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US"/>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US"/>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US"/>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a:t>20XX</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a:t>20XX</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a:t>20XX</a:t>
            </a:r>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688343"/>
          </a:xfrm>
        </p:spPr>
        <p:txBody>
          <a:bodyPr>
            <a:normAutofit fontScale="90000"/>
          </a:bodyPr>
          <a:lstStyle/>
          <a:p>
            <a:r>
              <a:rPr lang="en-US" dirty="0"/>
              <a:t>BRIGHTLEARN</a:t>
            </a:r>
            <a:br>
              <a:rPr lang="en-US" dirty="0"/>
            </a:br>
            <a:r>
              <a:rPr lang="en-US" dirty="0"/>
              <a:t>COFFEE</a:t>
            </a:r>
            <a:br>
              <a:rPr lang="en-US" dirty="0"/>
            </a:br>
            <a:r>
              <a:rPr lang="en-US" dirty="0"/>
              <a:t>ANALYSIS</a:t>
            </a:r>
            <a:br>
              <a:rPr lang="en-US" dirty="0"/>
            </a:br>
            <a:endParaRPr lang="en-US" dirty="0"/>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0" y="3903138"/>
            <a:ext cx="7665139" cy="1191977"/>
          </a:xfrm>
        </p:spPr>
        <p:txBody>
          <a:bodyPr/>
          <a:lstStyle/>
          <a:p>
            <a:r>
              <a:rPr lang="en-US" dirty="0"/>
              <a:t>LUBABALO SESONASIPHO SITAMA</a:t>
            </a:r>
          </a:p>
        </p:txBody>
      </p:sp>
    </p:spTree>
    <p:extLst>
      <p:ext uri="{BB962C8B-B14F-4D97-AF65-F5344CB8AC3E}">
        <p14:creationId xmlns:p14="http://schemas.microsoft.com/office/powerpoint/2010/main" val="3196402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1046013" y="1855153"/>
            <a:ext cx="4764764" cy="692494"/>
          </a:xfrm>
        </p:spPr>
        <p:txBody>
          <a:bodyPr/>
          <a:lstStyle/>
          <a:p>
            <a:r>
              <a:rPr lang="en-US" dirty="0"/>
              <a:t>Subtitle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363166" y="1855152"/>
            <a:ext cx="4779582" cy="692495"/>
          </a:xfrm>
        </p:spPr>
        <p:txBody>
          <a:bodyPr/>
          <a:lstStyle/>
          <a:p>
            <a:r>
              <a:rPr lang="en-US" dirty="0"/>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363167" y="2702103"/>
            <a:ext cx="4779581" cy="3043533"/>
          </a:xfrm>
        </p:spPr>
        <p:txBody>
          <a:bodyPr/>
          <a:lstStyle/>
          <a:p>
            <a:endParaRPr lang="en-US" dirty="0"/>
          </a:p>
        </p:txBody>
      </p:sp>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13795" y="609600"/>
            <a:ext cx="10353762" cy="1257300"/>
          </a:xfrm>
        </p:spPr>
        <p:txBody>
          <a:bodyPr>
            <a:normAutofit/>
          </a:bodyPr>
          <a:lstStyle/>
          <a:p>
            <a:r>
              <a:rPr lang="en-US" dirty="0"/>
              <a:t>Revenue VS Time of Day Trend</a:t>
            </a:r>
          </a:p>
        </p:txBody>
      </p:sp>
      <p:graphicFrame>
        <p:nvGraphicFramePr>
          <p:cNvPr id="12" name="Content Placeholder 11">
            <a:extLst>
              <a:ext uri="{FF2B5EF4-FFF2-40B4-BE49-F238E27FC236}">
                <a16:creationId xmlns:a16="http://schemas.microsoft.com/office/drawing/2014/main" id="{99F79C3E-95D2-EBE0-6712-A129E3AFC578}"/>
              </a:ext>
            </a:extLst>
          </p:cNvPr>
          <p:cNvGraphicFramePr>
            <a:graphicFrameLocks noGrp="1"/>
          </p:cNvGraphicFramePr>
          <p:nvPr>
            <p:ph sz="half" idx="2"/>
            <p:extLst>
              <p:ext uri="{D42A27DB-BD31-4B8C-83A1-F6EECF244321}">
                <p14:modId xmlns:p14="http://schemas.microsoft.com/office/powerpoint/2010/main" val="2827559522"/>
              </p:ext>
            </p:extLst>
          </p:nvPr>
        </p:nvGraphicFramePr>
        <p:xfrm>
          <a:off x="1046163" y="1866900"/>
          <a:ext cx="10096585" cy="3878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311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9441" y="1233378"/>
            <a:ext cx="5898114" cy="1357422"/>
          </a:xfrm>
        </p:spPr>
        <p:txBody>
          <a:bodyPr>
            <a:normAutofit/>
          </a:bodyPr>
          <a:lstStyle/>
          <a:p>
            <a:r>
              <a:rPr lang="en-US" dirty="0"/>
              <a:t>Summary</a:t>
            </a:r>
          </a:p>
        </p:txBody>
      </p:sp>
      <p:sp>
        <p:nvSpPr>
          <p:cNvPr id="3" name="Subtitle 2" descr="Tag=AccentColor&#10;Flavor=Light&#10;Target=Text"/>
          <p:cNvSpPr>
            <a:spLocks noGrp="1"/>
          </p:cNvSpPr>
          <p:nvPr>
            <p:ph type="subTitle" idx="13"/>
          </p:nvPr>
        </p:nvSpPr>
        <p:spPr>
          <a:xfrm>
            <a:off x="5369440" y="2895601"/>
            <a:ext cx="5898115" cy="2378074"/>
          </a:xfrm>
        </p:spPr>
        <p:txBody>
          <a:bodyPr>
            <a:normAutofit/>
          </a:bodyPr>
          <a:lstStyle/>
          <a:p>
            <a:r>
              <a:rPr lang="en-GB" dirty="0"/>
              <a:t>Focus on customer retention (repeat purchase rate, loyalty). Test low-cost retention tactics: loyalty program, targeted email/SMS campaigns, subscription/pack offers, and time-based promotions. Set KPIs and run short experiments</a:t>
            </a:r>
            <a:endParaRPr lang="en-US" dirty="0"/>
          </a:p>
        </p:txBody>
      </p:sp>
      <p:pic>
        <p:nvPicPr>
          <p:cNvPr id="17" name="Picture Placeholder 16" descr="A person in a suit reading">
            <a:extLst>
              <a:ext uri="{FF2B5EF4-FFF2-40B4-BE49-F238E27FC236}">
                <a16:creationId xmlns:a16="http://schemas.microsoft.com/office/drawing/2014/main" id="{A2D17E8B-7A48-40BF-8132-27E5B0DBE65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13" y="0"/>
            <a:ext cx="4583113" cy="6858000"/>
          </a:xfrm>
        </p:spPr>
      </p:pic>
    </p:spTree>
    <p:extLst>
      <p:ext uri="{BB962C8B-B14F-4D97-AF65-F5344CB8AC3E}">
        <p14:creationId xmlns:p14="http://schemas.microsoft.com/office/powerpoint/2010/main" val="383161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 person sitting in a chair">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2" name="Title 1"/>
          <p:cNvSpPr>
            <a:spLocks noGrp="1"/>
          </p:cNvSpPr>
          <p:nvPr>
            <p:ph type="ctrTitle"/>
          </p:nvPr>
        </p:nvSpPr>
        <p:spPr>
          <a:xfrm>
            <a:off x="1146676" y="1207985"/>
            <a:ext cx="5247092" cy="4744241"/>
          </a:xfrm>
        </p:spPr>
        <p:txBody>
          <a:bodyPr>
            <a:normAutofit/>
          </a:bodyPr>
          <a:lstStyle/>
          <a:p>
            <a:pPr algn="ctr"/>
            <a:r>
              <a:rPr lang="en-US" dirty="0"/>
              <a:t>Thank you</a:t>
            </a:r>
          </a:p>
        </p:txBody>
      </p:sp>
      <p:sp useBgFill="1">
        <p:nvSpPr>
          <p:cNvPr id="3" name="Subtitle 2" descr="Tag=AccentColor&#10;Flavor=Light&#10;Target=Text"/>
          <p:cNvSpPr>
            <a:spLocks noGrp="1"/>
          </p:cNvSpPr>
          <p:nvPr>
            <p:ph type="subTitle" idx="1"/>
          </p:nvPr>
        </p:nvSpPr>
        <p:spPr>
          <a:xfrm flipV="1">
            <a:off x="1146675" y="4675516"/>
            <a:ext cx="4100418" cy="974499"/>
          </a:xfrm>
        </p:spPr>
        <p:txBody>
          <a:bodyPr>
            <a:normAutofit/>
          </a:bodyPr>
          <a:lstStyle/>
          <a:p>
            <a:pPr marL="36900" indent="0">
              <a:buNone/>
            </a:pPr>
            <a:endParaRPr lang="en-US" dirty="0"/>
          </a:p>
        </p:txBody>
      </p:sp>
    </p:spTree>
    <p:extLst>
      <p:ext uri="{BB962C8B-B14F-4D97-AF65-F5344CB8AC3E}">
        <p14:creationId xmlns:p14="http://schemas.microsoft.com/office/powerpoint/2010/main" val="42685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a:xfrm>
            <a:off x="8050975" y="782122"/>
            <a:ext cx="3619500" cy="615357"/>
          </a:xfrm>
        </p:spPr>
        <p:txBody>
          <a:bodyPr>
            <a:normAutofit fontScale="90000"/>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740" y="0"/>
            <a:ext cx="3754712" cy="2675444"/>
          </a:xfrm>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749972" y="0"/>
            <a:ext cx="3793815" cy="2675444"/>
          </a:xfrm>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4740" y="2675444"/>
            <a:ext cx="7543904" cy="4182556"/>
          </a:xfrm>
        </p:spPr>
      </p:pic>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a:xfrm>
            <a:off x="8042275" y="1397480"/>
            <a:ext cx="3619500" cy="3812875"/>
          </a:xfrm>
        </p:spPr>
        <p:txBody>
          <a:bodyPr>
            <a:normAutofit fontScale="92500" lnSpcReduction="10000"/>
          </a:bodyPr>
          <a:lstStyle/>
          <a:p>
            <a:r>
              <a:rPr lang="en-US" dirty="0"/>
              <a:t>Revenue VS Product Category Analysis</a:t>
            </a:r>
          </a:p>
          <a:p>
            <a:r>
              <a:rPr lang="en-US" dirty="0"/>
              <a:t>Revenue VS Product Type Analysis</a:t>
            </a:r>
          </a:p>
          <a:p>
            <a:r>
              <a:rPr lang="en-US" dirty="0"/>
              <a:t>Revenue VS Product Detail Analysis</a:t>
            </a:r>
          </a:p>
          <a:p>
            <a:r>
              <a:rPr lang="en-US" dirty="0"/>
              <a:t>Revenue VS Store Location Analysis</a:t>
            </a:r>
          </a:p>
          <a:p>
            <a:r>
              <a:rPr lang="en-US" dirty="0"/>
              <a:t>New VS Regular Customers Analysis</a:t>
            </a:r>
          </a:p>
          <a:p>
            <a:r>
              <a:rPr lang="en-US" dirty="0"/>
              <a:t>Revenue VS Time of Day</a:t>
            </a:r>
          </a:p>
        </p:txBody>
      </p:sp>
    </p:spTree>
    <p:extLst>
      <p:ext uri="{BB962C8B-B14F-4D97-AF65-F5344CB8AC3E}">
        <p14:creationId xmlns:p14="http://schemas.microsoft.com/office/powerpoint/2010/main" val="25588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2638744"/>
            <a:ext cx="5686437" cy="3362005"/>
          </a:xfrm>
        </p:spPr>
        <p:txBody>
          <a:bodyPr>
            <a:normAutofit fontScale="92500" lnSpcReduction="10000"/>
          </a:bodyPr>
          <a:lstStyle/>
          <a:p>
            <a:r>
              <a:rPr lang="en-US" dirty="0"/>
              <a:t>Having been trusted with the responsibility to deeply manipulate and analyze the business data, this is an outline of the finds which I believe may assist with the ultimate goal of improving the businesses efficiency and performance through the entire company spectrum</a:t>
            </a:r>
          </a:p>
          <a:p>
            <a:r>
              <a:rPr lang="en-US" dirty="0"/>
              <a:t>BrightLearn Coffee Shop is a business that has upheld its reputation throughout its operational years, and I personally believe with the right focus on the key areas that need improvement, this will take the company to greater heights </a:t>
            </a:r>
          </a:p>
        </p:txBody>
      </p:sp>
      <p:pic>
        <p:nvPicPr>
          <p:cNvPr id="23" name="Picture Placeholder 22" descr="A person sitting at a table">
            <a:extLst>
              <a:ext uri="{FF2B5EF4-FFF2-40B4-BE49-F238E27FC236}">
                <a16:creationId xmlns:a16="http://schemas.microsoft.com/office/drawing/2014/main" id="{8E1CFD6C-2E4B-4106-8446-4BD0F6602F7F}"/>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96864" y="0"/>
            <a:ext cx="4572000" cy="6858000"/>
          </a:xfrm>
        </p:spPr>
      </p:pic>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86D4A05-AFD9-4D13-98E7-B23E4C9D7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0693" y="3893017"/>
            <a:ext cx="9440034" cy="621614"/>
          </a:xfrm>
        </p:spPr>
        <p:txBody>
          <a:bodyPr vert="horz" lIns="91440" tIns="45720" rIns="91440" bIns="45720" rtlCol="0" anchor="b">
            <a:normAutofit/>
          </a:bodyPr>
          <a:lstStyle/>
          <a:p>
            <a:r>
              <a:rPr lang="en-US" sz="1800" dirty="0"/>
              <a:t>Best Performing categories</a:t>
            </a:r>
          </a:p>
        </p:txBody>
      </p:sp>
      <p:sp>
        <p:nvSpPr>
          <p:cNvPr id="3" name="Subtitle 2"/>
          <p:cNvSpPr>
            <a:spLocks noGrp="1"/>
          </p:cNvSpPr>
          <p:nvPr>
            <p:ph type="subTitle" idx="1"/>
          </p:nvPr>
        </p:nvSpPr>
        <p:spPr>
          <a:xfrm>
            <a:off x="1370693" y="4514631"/>
            <a:ext cx="9440034" cy="1937927"/>
          </a:xfrm>
        </p:spPr>
        <p:txBody>
          <a:bodyPr vert="horz" lIns="91440" tIns="45720" rIns="91440" bIns="45720" rtlCol="0" anchor="t">
            <a:normAutofit fontScale="92500" lnSpcReduction="20000"/>
          </a:bodyPr>
          <a:lstStyle/>
          <a:p>
            <a:pPr marL="0"/>
            <a:r>
              <a:rPr lang="en-US" dirty="0">
                <a:solidFill>
                  <a:schemeClr val="tx1"/>
                </a:solidFill>
              </a:rPr>
              <a:t>It is quite prevalent that Coffee, tea and bakery goods are the top 3 most performing product categories across the entire business, with very dismal and little to nonperformance from the other product categories, through research it would be advised that the company mainly focuses on the core business which is to sell and promote read their top selling products and shift the focus from secondary goods</a:t>
            </a:r>
          </a:p>
          <a:p>
            <a:pPr marL="0"/>
            <a:r>
              <a:rPr lang="en-US" dirty="0">
                <a:solidFill>
                  <a:schemeClr val="tx1"/>
                </a:solidFill>
              </a:rPr>
              <a:t>The trend is evident in the next two slides where the product categories are further broken down into product types and further being detailed in the product detail graph</a:t>
            </a:r>
          </a:p>
        </p:txBody>
      </p:sp>
      <p:graphicFrame>
        <p:nvGraphicFramePr>
          <p:cNvPr id="8" name="Picture Placeholder 7">
            <a:extLst>
              <a:ext uri="{FF2B5EF4-FFF2-40B4-BE49-F238E27FC236}">
                <a16:creationId xmlns:a16="http://schemas.microsoft.com/office/drawing/2014/main" id="{FFB35126-9CC9-9D0A-1569-3D188C337183}"/>
              </a:ext>
            </a:extLst>
          </p:cNvPr>
          <p:cNvGraphicFramePr>
            <a:graphicFrameLocks noGrp="1"/>
          </p:cNvGraphicFramePr>
          <p:nvPr>
            <p:ph type="pic" sz="quarter" idx="13"/>
            <p:extLst>
              <p:ext uri="{D42A27DB-BD31-4B8C-83A1-F6EECF244321}">
                <p14:modId xmlns:p14="http://schemas.microsoft.com/office/powerpoint/2010/main" val="125460092"/>
              </p:ext>
            </p:extLst>
          </p:nvPr>
        </p:nvGraphicFramePr>
        <p:xfrm>
          <a:off x="643338" y="643463"/>
          <a:ext cx="10912112" cy="324955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13794" y="4483145"/>
            <a:ext cx="10353761" cy="1633340"/>
          </a:xfrm>
        </p:spPr>
        <p:txBody>
          <a:bodyPr>
            <a:normAutofit/>
          </a:bodyPr>
          <a:lstStyle/>
          <a:p>
            <a:r>
              <a:rPr lang="en-US" sz="4800" dirty="0"/>
              <a:t>Product Type Trend</a:t>
            </a:r>
          </a:p>
        </p:txBody>
      </p:sp>
      <p:pic>
        <p:nvPicPr>
          <p:cNvPr id="17" name="Picture 16">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9"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7" name="Content Placeholder 6">
            <a:extLst>
              <a:ext uri="{FF2B5EF4-FFF2-40B4-BE49-F238E27FC236}">
                <a16:creationId xmlns:a16="http://schemas.microsoft.com/office/drawing/2014/main" id="{AE4DF6F8-005E-1488-0F88-6515CFB2FC08}"/>
              </a:ext>
            </a:extLst>
          </p:cNvPr>
          <p:cNvGraphicFramePr>
            <a:graphicFrameLocks noGrp="1"/>
          </p:cNvGraphicFramePr>
          <p:nvPr>
            <p:ph idx="1"/>
            <p:extLst>
              <p:ext uri="{D42A27DB-BD31-4B8C-83A1-F6EECF244321}">
                <p14:modId xmlns:p14="http://schemas.microsoft.com/office/powerpoint/2010/main" val="4114797265"/>
              </p:ext>
            </p:extLst>
          </p:nvPr>
        </p:nvGraphicFramePr>
        <p:xfrm>
          <a:off x="642938" y="642938"/>
          <a:ext cx="10912475" cy="32115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13794" y="4483145"/>
            <a:ext cx="10353761" cy="1633340"/>
          </a:xfrm>
        </p:spPr>
        <p:txBody>
          <a:bodyPr>
            <a:normAutofit/>
          </a:bodyPr>
          <a:lstStyle/>
          <a:p>
            <a:r>
              <a:rPr lang="en-US" sz="4800" dirty="0"/>
              <a:t>Product Detail Trend</a:t>
            </a:r>
          </a:p>
        </p:txBody>
      </p:sp>
      <p:pic>
        <p:nvPicPr>
          <p:cNvPr id="17" name="Picture 16">
            <a:extLst>
              <a:ext uri="{FF2B5EF4-FFF2-40B4-BE49-F238E27FC236}">
                <a16:creationId xmlns:a16="http://schemas.microsoft.com/office/drawing/2014/main" id="{DADD4C7D-B329-46D6-8471-04F555BCC4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sp>
        <p:nvSpPr>
          <p:cNvPr id="19" name="Date Placeholder 3">
            <a:extLst>
              <a:ext uri="{FF2B5EF4-FFF2-40B4-BE49-F238E27FC236}">
                <a16:creationId xmlns:a16="http://schemas.microsoft.com/office/drawing/2014/main" id="{905E7363-5E6B-4EA2-A007-EB497636C94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78736" y="621808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6" name="Content Placeholder 5">
            <a:extLst>
              <a:ext uri="{FF2B5EF4-FFF2-40B4-BE49-F238E27FC236}">
                <a16:creationId xmlns:a16="http://schemas.microsoft.com/office/drawing/2014/main" id="{B4957A46-1F83-5C9A-DD4F-67149EF73CC2}"/>
              </a:ext>
            </a:extLst>
          </p:cNvPr>
          <p:cNvGraphicFramePr>
            <a:graphicFrameLocks noGrp="1"/>
          </p:cNvGraphicFramePr>
          <p:nvPr>
            <p:ph idx="1"/>
            <p:extLst>
              <p:ext uri="{D42A27DB-BD31-4B8C-83A1-F6EECF244321}">
                <p14:modId xmlns:p14="http://schemas.microsoft.com/office/powerpoint/2010/main" val="3987812654"/>
              </p:ext>
            </p:extLst>
          </p:nvPr>
        </p:nvGraphicFramePr>
        <p:xfrm>
          <a:off x="642938" y="642938"/>
          <a:ext cx="10912475" cy="32115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DB6668-F5EC-1652-03AE-17977AF379AE}"/>
              </a:ext>
            </a:extLst>
          </p:cNvPr>
          <p:cNvSpPr>
            <a:spLocks noGrp="1"/>
          </p:cNvSpPr>
          <p:nvPr>
            <p:ph type="title"/>
          </p:nvPr>
        </p:nvSpPr>
        <p:spPr>
          <a:xfrm>
            <a:off x="1370693" y="4913529"/>
            <a:ext cx="9440034" cy="340475"/>
          </a:xfrm>
        </p:spPr>
        <p:txBody>
          <a:bodyPr>
            <a:normAutofit fontScale="90000"/>
          </a:bodyPr>
          <a:lstStyle/>
          <a:p>
            <a:r>
              <a:rPr lang="en-ZA" dirty="0"/>
              <a:t>Revenue By Store Location and Seasons of the Year</a:t>
            </a:r>
            <a:br>
              <a:rPr lang="en-ZA" dirty="0"/>
            </a:br>
            <a:endParaRPr lang="en-ZA" dirty="0"/>
          </a:p>
        </p:txBody>
      </p:sp>
      <p:sp>
        <p:nvSpPr>
          <p:cNvPr id="3" name="Subtitle 2"/>
          <p:cNvSpPr>
            <a:spLocks noGrp="1"/>
          </p:cNvSpPr>
          <p:nvPr>
            <p:ph type="subTitle" idx="1"/>
          </p:nvPr>
        </p:nvSpPr>
        <p:spPr>
          <a:xfrm>
            <a:off x="1370693" y="5254004"/>
            <a:ext cx="9440034" cy="896281"/>
          </a:xfrm>
        </p:spPr>
        <p:txBody>
          <a:bodyPr>
            <a:noAutofit/>
          </a:bodyPr>
          <a:lstStyle/>
          <a:p>
            <a:r>
              <a:rPr lang="en-US" sz="1400" dirty="0"/>
              <a:t>All stores are balanced out in terms of their contribution towards Total Revenue, and a very expected outcome is also seen where Winter is best season in terms of sales for the business due to weather conditions , the company must build business strategies to improve sales in other parts of the year e.g. Promoting Iced Coffee and Ice Tea in the warm seasons, selling and creating bundle specials  for the different products that are sold, such as selling coffee together with baked goods and a reduced price then buying them individually</a:t>
            </a:r>
          </a:p>
        </p:txBody>
      </p:sp>
      <p:graphicFrame>
        <p:nvGraphicFramePr>
          <p:cNvPr id="7" name="Picture Placeholder 6">
            <a:extLst>
              <a:ext uri="{FF2B5EF4-FFF2-40B4-BE49-F238E27FC236}">
                <a16:creationId xmlns:a16="http://schemas.microsoft.com/office/drawing/2014/main" id="{9727C083-5397-23BE-405E-D9D65D1A82FD}"/>
              </a:ext>
            </a:extLst>
          </p:cNvPr>
          <p:cNvGraphicFramePr>
            <a:graphicFrameLocks noGrp="1"/>
          </p:cNvGraphicFramePr>
          <p:nvPr>
            <p:ph type="pic" sz="quarter" idx="14"/>
            <p:extLst>
              <p:ext uri="{D42A27DB-BD31-4B8C-83A1-F6EECF244321}">
                <p14:modId xmlns:p14="http://schemas.microsoft.com/office/powerpoint/2010/main" val="855550710"/>
              </p:ext>
            </p:extLst>
          </p:nvPr>
        </p:nvGraphicFramePr>
        <p:xfrm>
          <a:off x="5927373" y="492125"/>
          <a:ext cx="6063344" cy="3303587"/>
        </p:xfrm>
        <a:graphic>
          <a:graphicData uri="http://schemas.openxmlformats.org/drawingml/2006/chart">
            <c:chart xmlns:c="http://schemas.openxmlformats.org/drawingml/2006/chart" xmlns:r="http://schemas.openxmlformats.org/officeDocument/2006/relationships" r:id="rId3"/>
          </a:graphicData>
        </a:graphic>
      </p:graphicFrame>
      <p:sp>
        <p:nvSpPr>
          <p:cNvPr id="44" name="Date Placeholder 3">
            <a:extLst>
              <a:ext uri="{FF2B5EF4-FFF2-40B4-BE49-F238E27FC236}">
                <a16:creationId xmlns:a16="http://schemas.microsoft.com/office/drawing/2014/main" id="{39391844-D7E3-44D6-B87F-E83C2C418BBB}"/>
              </a:ext>
            </a:extLst>
          </p:cNvPr>
          <p:cNvSpPr txBox="1">
            <a:spLocks/>
          </p:cNvSpPr>
          <p:nvPr/>
        </p:nvSpPr>
        <p:spPr>
          <a:xfrm>
            <a:off x="7678736" y="6000749"/>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dirty="0">
                <a:solidFill>
                  <a:schemeClr val="tx1">
                    <a:lumMod val="95000"/>
                  </a:schemeClr>
                </a:solidFill>
                <a:effectLst>
                  <a:outerShdw blurRad="50800" dist="38100" dir="2700000" algn="tl" rotWithShape="0">
                    <a:schemeClr val="bg1">
                      <a:alpha val="43000"/>
                    </a:schemeClr>
                  </a:outerShdw>
                </a:effectLst>
              </a:rPr>
              <a:t>20XX</a:t>
            </a:r>
          </a:p>
        </p:txBody>
      </p:sp>
      <p:sp>
        <p:nvSpPr>
          <p:cNvPr id="46" name="Slide Number Placeholder 5">
            <a:extLst>
              <a:ext uri="{FF2B5EF4-FFF2-40B4-BE49-F238E27FC236}">
                <a16:creationId xmlns:a16="http://schemas.microsoft.com/office/drawing/2014/main" id="{F40844C9-67FE-4E2E-AA09-6FF959A68FF0}"/>
              </a:ext>
            </a:extLst>
          </p:cNvPr>
          <p:cNvSpPr txBox="1">
            <a:spLocks/>
          </p:cNvSpPr>
          <p:nvPr/>
        </p:nvSpPr>
        <p:spPr>
          <a:xfrm>
            <a:off x="10514011" y="6000749"/>
            <a:ext cx="753545" cy="365125"/>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r">
              <a:buNone/>
            </a:pPr>
            <a:fld id="{3A98EE3D-8CD1-4C3F-BD1C-C98C9596463C}" type="slidenum">
              <a:rPr lang="en-US" sz="1000">
                <a:solidFill>
                  <a:schemeClr val="tx1">
                    <a:lumMod val="95000"/>
                  </a:schemeClr>
                </a:solidFill>
                <a:effectLst>
                  <a:outerShdw blurRad="50800" dist="38100" dir="2700000" algn="tl" rotWithShape="0">
                    <a:schemeClr val="bg1">
                      <a:alpha val="43000"/>
                    </a:schemeClr>
                  </a:outerShdw>
                </a:effectLst>
              </a:rPr>
              <a:pPr marL="36900" indent="0" algn="r">
                <a:buNone/>
              </a:pPr>
              <a:t>7</a:t>
            </a:fld>
            <a:endParaRPr lang="en-US" sz="1000" dirty="0">
              <a:solidFill>
                <a:schemeClr val="tx1">
                  <a:lumMod val="95000"/>
                </a:schemeClr>
              </a:solidFill>
              <a:effectLst>
                <a:outerShdw blurRad="50800" dist="38100" dir="2700000" algn="tl" rotWithShape="0">
                  <a:schemeClr val="bg1">
                    <a:alpha val="43000"/>
                  </a:schemeClr>
                </a:outerShdw>
              </a:effectLst>
            </a:endParaRPr>
          </a:p>
        </p:txBody>
      </p:sp>
      <p:graphicFrame>
        <p:nvGraphicFramePr>
          <p:cNvPr id="4" name="Chart 3">
            <a:extLst>
              <a:ext uri="{FF2B5EF4-FFF2-40B4-BE49-F238E27FC236}">
                <a16:creationId xmlns:a16="http://schemas.microsoft.com/office/drawing/2014/main" id="{5397A74A-B390-8CE9-FDDA-4A7D68D9331A}"/>
              </a:ext>
            </a:extLst>
          </p:cNvPr>
          <p:cNvGraphicFramePr>
            <a:graphicFrameLocks/>
          </p:cNvGraphicFramePr>
          <p:nvPr>
            <p:extLst>
              <p:ext uri="{D42A27DB-BD31-4B8C-83A1-F6EECF244321}">
                <p14:modId xmlns:p14="http://schemas.microsoft.com/office/powerpoint/2010/main" val="2559153580"/>
              </p:ext>
            </p:extLst>
          </p:nvPr>
        </p:nvGraphicFramePr>
        <p:xfrm>
          <a:off x="394472" y="492124"/>
          <a:ext cx="5532900" cy="311371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1650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92EC63B9-60BA-4944-BBC4-2D7C5EB0BAD9}"/>
              </a:ext>
            </a:extLst>
          </p:cNvPr>
          <p:cNvSpPr>
            <a:spLocks noGrp="1"/>
          </p:cNvSpPr>
          <p:nvPr>
            <p:ph type="title"/>
          </p:nvPr>
        </p:nvSpPr>
        <p:spPr>
          <a:xfrm>
            <a:off x="913795" y="609600"/>
            <a:ext cx="10353762" cy="670824"/>
          </a:xfrm>
        </p:spPr>
        <p:txBody>
          <a:bodyPr>
            <a:normAutofit fontScale="90000"/>
          </a:bodyPr>
          <a:lstStyle/>
          <a:p>
            <a:r>
              <a:rPr lang="en-US" dirty="0"/>
              <a:t>Customer Base, New and Regular Customers Trend </a:t>
            </a:r>
          </a:p>
        </p:txBody>
      </p:sp>
      <p:sp>
        <p:nvSpPr>
          <p:cNvPr id="18" name="Content Placeholder 17">
            <a:extLst>
              <a:ext uri="{FF2B5EF4-FFF2-40B4-BE49-F238E27FC236}">
                <a16:creationId xmlns:a16="http://schemas.microsoft.com/office/drawing/2014/main" id="{E55CF067-0F70-BF58-EB9B-915E68E58CBD}"/>
              </a:ext>
            </a:extLst>
          </p:cNvPr>
          <p:cNvSpPr>
            <a:spLocks noGrp="1"/>
          </p:cNvSpPr>
          <p:nvPr>
            <p:ph idx="1"/>
          </p:nvPr>
        </p:nvSpPr>
        <p:spPr>
          <a:xfrm>
            <a:off x="913795" y="5017734"/>
            <a:ext cx="10353762" cy="1590100"/>
          </a:xfrm>
        </p:spPr>
        <p:txBody>
          <a:bodyPr>
            <a:normAutofit fontScale="85000" lnSpcReduction="20000"/>
          </a:bodyPr>
          <a:lstStyle/>
          <a:p>
            <a:pPr marL="36900" indent="0">
              <a:buNone/>
            </a:pPr>
            <a:r>
              <a:rPr lang="en-ZA" sz="1600" dirty="0"/>
              <a:t>Through deep analysis of the pie chart and the graph, the pie chart shows that through the 3 different stores that the company owns, the number of customers that visit our stores are balanced throughout the entire business, but the problem is with the bar graph which clearly outlines that the huge magnitude of the companies customer base are new customers which tells us that marketing strategies to bring customers to the business are indeed working but the problem is with customer retention, the business is not keeping its customers. </a:t>
            </a:r>
          </a:p>
          <a:p>
            <a:pPr marL="36900" indent="0">
              <a:buNone/>
            </a:pPr>
            <a:r>
              <a:rPr lang="en-ZA" sz="1600" dirty="0"/>
              <a:t>Bad customer retention may be due to varies reason namely bad customer service or customer relations, poor product outcome, lack of promotional ideas and systems to keep the customer coming back, with this it is ideal for the company to start shifting their focus into keeping their customer base and build promotional strategies around that </a:t>
            </a:r>
          </a:p>
        </p:txBody>
      </p:sp>
      <p:graphicFrame>
        <p:nvGraphicFramePr>
          <p:cNvPr id="10" name="Chart 9">
            <a:extLst>
              <a:ext uri="{FF2B5EF4-FFF2-40B4-BE49-F238E27FC236}">
                <a16:creationId xmlns:a16="http://schemas.microsoft.com/office/drawing/2014/main" id="{9F3DAA00-806D-CE3F-3C9B-4AA46A5E874E}"/>
              </a:ext>
            </a:extLst>
          </p:cNvPr>
          <p:cNvGraphicFramePr>
            <a:graphicFrameLocks/>
          </p:cNvGraphicFramePr>
          <p:nvPr>
            <p:extLst>
              <p:ext uri="{D42A27DB-BD31-4B8C-83A1-F6EECF244321}">
                <p14:modId xmlns:p14="http://schemas.microsoft.com/office/powerpoint/2010/main" val="2156392925"/>
              </p:ext>
            </p:extLst>
          </p:nvPr>
        </p:nvGraphicFramePr>
        <p:xfrm>
          <a:off x="379561" y="1489974"/>
          <a:ext cx="5566965" cy="3527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A2739F8-EAFC-7641-8E3B-2B3BDB07AE42}"/>
              </a:ext>
            </a:extLst>
          </p:cNvPr>
          <p:cNvGraphicFramePr>
            <a:graphicFrameLocks/>
          </p:cNvGraphicFramePr>
          <p:nvPr>
            <p:extLst>
              <p:ext uri="{D42A27DB-BD31-4B8C-83A1-F6EECF244321}">
                <p14:modId xmlns:p14="http://schemas.microsoft.com/office/powerpoint/2010/main" val="2103185451"/>
              </p:ext>
            </p:extLst>
          </p:nvPr>
        </p:nvGraphicFramePr>
        <p:xfrm>
          <a:off x="6095999" y="1474000"/>
          <a:ext cx="5716439" cy="352776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2328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913795" y="609600"/>
            <a:ext cx="10353762" cy="1257300"/>
          </a:xfrm>
        </p:spPr>
        <p:txBody>
          <a:bodyPr>
            <a:normAutofit/>
          </a:bodyPr>
          <a:lstStyle/>
          <a:p>
            <a:r>
              <a:rPr lang="en-US" dirty="0"/>
              <a:t>Revenue VS Time of day</a:t>
            </a:r>
          </a:p>
        </p:txBody>
      </p:sp>
      <p:graphicFrame>
        <p:nvGraphicFramePr>
          <p:cNvPr id="7" name="Content Placeholder 6">
            <a:extLst>
              <a:ext uri="{FF2B5EF4-FFF2-40B4-BE49-F238E27FC236}">
                <a16:creationId xmlns:a16="http://schemas.microsoft.com/office/drawing/2014/main" id="{A807EA23-6A0C-D0C1-A28B-9DD5285AB11E}"/>
              </a:ext>
            </a:extLst>
          </p:cNvPr>
          <p:cNvGraphicFramePr>
            <a:graphicFrameLocks noGrp="1"/>
          </p:cNvGraphicFramePr>
          <p:nvPr>
            <p:ph idx="1"/>
            <p:extLst>
              <p:ext uri="{D42A27DB-BD31-4B8C-83A1-F6EECF244321}">
                <p14:modId xmlns:p14="http://schemas.microsoft.com/office/powerpoint/2010/main" val="789516445"/>
              </p:ext>
            </p:extLst>
          </p:nvPr>
        </p:nvGraphicFramePr>
        <p:xfrm>
          <a:off x="500332" y="1604514"/>
          <a:ext cx="11404121" cy="43962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41845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247</TotalTime>
  <Words>644</Words>
  <Application>Microsoft Office PowerPoint</Application>
  <PresentationFormat>Widescreen</PresentationFormat>
  <Paragraphs>66</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Calisto MT</vt:lpstr>
      <vt:lpstr>Wingdings 2</vt:lpstr>
      <vt:lpstr>SlateVTI</vt:lpstr>
      <vt:lpstr>BRIGHTLEARN COFFEE ANALYSIS </vt:lpstr>
      <vt:lpstr>Agenda</vt:lpstr>
      <vt:lpstr>Introduction</vt:lpstr>
      <vt:lpstr>Best Performing categories</vt:lpstr>
      <vt:lpstr>Product Type Trend</vt:lpstr>
      <vt:lpstr>Product Detail Trend</vt:lpstr>
      <vt:lpstr>Revenue By Store Location and Seasons of the Year </vt:lpstr>
      <vt:lpstr>Customer Base, New and Regular Customers Trend </vt:lpstr>
      <vt:lpstr>Revenue VS Time of day</vt:lpstr>
      <vt:lpstr>Revenue VS Time of Day Trend</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Lubabalo Sesonasipho Sitama</dc:creator>
  <cp:lastModifiedBy>Lubabalo Sesonasipho Sitama</cp:lastModifiedBy>
  <cp:revision>1</cp:revision>
  <dcterms:created xsi:type="dcterms:W3CDTF">2025-10-26T10:34:48Z</dcterms:created>
  <dcterms:modified xsi:type="dcterms:W3CDTF">2025-10-27T16:08:29Z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