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Radley" charset="1" panose="00000500000000000000"/>
      <p:regular r:id="rId17"/>
    </p:embeddedFont>
    <p:embeddedFont>
      <p:font typeface="Open Sans" charset="1" panose="020B0606030504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202020"/>
        </a:solidFill>
      </p:bgPr>
    </p:bg>
    <p:spTree>
      <p:nvGrpSpPr>
        <p:cNvPr id="1" name=""/>
        <p:cNvGrpSpPr/>
        <p:nvPr/>
      </p:nvGrpSpPr>
      <p:grpSpPr>
        <a:xfrm>
          <a:off x="0" y="0"/>
          <a:ext cx="0" cy="0"/>
          <a:chOff x="0" y="0"/>
          <a:chExt cx="0" cy="0"/>
        </a:xfrm>
      </p:grpSpPr>
      <p:sp>
        <p:nvSpPr>
          <p:cNvPr name="TextBox 2" id="2"/>
          <p:cNvSpPr txBox="true"/>
          <p:nvPr/>
        </p:nvSpPr>
        <p:spPr>
          <a:xfrm rot="0">
            <a:off x="3052013" y="3852603"/>
            <a:ext cx="12183974" cy="1743075"/>
          </a:xfrm>
          <a:prstGeom prst="rect">
            <a:avLst/>
          </a:prstGeom>
        </p:spPr>
        <p:txBody>
          <a:bodyPr anchor="t" rtlCol="false" tIns="0" lIns="0" bIns="0" rIns="0">
            <a:spAutoFit/>
          </a:bodyPr>
          <a:lstStyle/>
          <a:p>
            <a:pPr algn="ctr">
              <a:lnSpc>
                <a:spcPts val="13769"/>
              </a:lnSpc>
            </a:pPr>
            <a:r>
              <a:rPr lang="en-US" sz="11475">
                <a:solidFill>
                  <a:srgbClr val="FFFFFF"/>
                </a:solidFill>
                <a:latin typeface="Radley"/>
                <a:ea typeface="Radley"/>
                <a:cs typeface="Radley"/>
                <a:sym typeface="Radley"/>
              </a:rPr>
              <a:t>STATKI</a:t>
            </a:r>
          </a:p>
        </p:txBody>
      </p:sp>
      <p:sp>
        <p:nvSpPr>
          <p:cNvPr name="TextBox 3" id="3"/>
          <p:cNvSpPr txBox="true"/>
          <p:nvPr/>
        </p:nvSpPr>
        <p:spPr>
          <a:xfrm rot="0">
            <a:off x="4627316" y="5896552"/>
            <a:ext cx="9033368" cy="1661795"/>
          </a:xfrm>
          <a:prstGeom prst="rect">
            <a:avLst/>
          </a:prstGeom>
        </p:spPr>
        <p:txBody>
          <a:bodyPr anchor="t" rtlCol="false" tIns="0" lIns="0" bIns="0" rIns="0">
            <a:spAutoFit/>
          </a:bodyPr>
          <a:lstStyle/>
          <a:p>
            <a:pPr algn="ctr">
              <a:lnSpc>
                <a:spcPts val="4480"/>
              </a:lnSpc>
            </a:pPr>
            <a:r>
              <a:rPr lang="en-US" sz="3200">
                <a:solidFill>
                  <a:srgbClr val="FFFFFF"/>
                </a:solidFill>
                <a:latin typeface="Open Sans"/>
                <a:ea typeface="Open Sans"/>
                <a:cs typeface="Open Sans"/>
                <a:sym typeface="Open Sans"/>
              </a:rPr>
              <a:t>Autorzy:</a:t>
            </a:r>
          </a:p>
          <a:p>
            <a:pPr algn="ctr">
              <a:lnSpc>
                <a:spcPts val="4480"/>
              </a:lnSpc>
            </a:pPr>
            <a:r>
              <a:rPr lang="en-US" sz="3200">
                <a:solidFill>
                  <a:srgbClr val="FFFFFF"/>
                </a:solidFill>
                <a:latin typeface="Open Sans"/>
                <a:ea typeface="Open Sans"/>
                <a:cs typeface="Open Sans"/>
                <a:sym typeface="Open Sans"/>
              </a:rPr>
              <a:t>Natalia Chruściel</a:t>
            </a:r>
          </a:p>
          <a:p>
            <a:pPr algn="ctr">
              <a:lnSpc>
                <a:spcPts val="4480"/>
              </a:lnSpc>
              <a:spcBef>
                <a:spcPct val="0"/>
              </a:spcBef>
            </a:pPr>
            <a:r>
              <a:rPr lang="en-US" sz="3200">
                <a:solidFill>
                  <a:srgbClr val="FFFFFF"/>
                </a:solidFill>
                <a:latin typeface="Open Sans"/>
                <a:ea typeface="Open Sans"/>
                <a:cs typeface="Open Sans"/>
                <a:sym typeface="Open Sans"/>
              </a:rPr>
              <a:t>Kamil Lubieniecki</a:t>
            </a:r>
          </a:p>
        </p:txBody>
      </p:sp>
      <p:sp>
        <p:nvSpPr>
          <p:cNvPr name="AutoShape 4" id="4"/>
          <p:cNvSpPr/>
          <p:nvPr/>
        </p:nvSpPr>
        <p:spPr>
          <a:xfrm rot="0">
            <a:off x="-493778" y="981075"/>
            <a:ext cx="19275556" cy="0"/>
          </a:xfrm>
          <a:prstGeom prst="line">
            <a:avLst/>
          </a:prstGeom>
          <a:ln cap="rnd" w="47625">
            <a:solidFill>
              <a:srgbClr val="D6D0C9"/>
            </a:solidFill>
            <a:prstDash val="solid"/>
            <a:headEnd type="none" len="sm" w="sm"/>
            <a:tailEnd type="none" len="sm" w="sm"/>
          </a:ln>
        </p:spPr>
      </p:sp>
      <p:sp>
        <p:nvSpPr>
          <p:cNvPr name="AutoShape 5" id="5"/>
          <p:cNvSpPr/>
          <p:nvPr/>
        </p:nvSpPr>
        <p:spPr>
          <a:xfrm rot="0">
            <a:off x="-493778" y="9258300"/>
            <a:ext cx="19275556" cy="0"/>
          </a:xfrm>
          <a:prstGeom prst="line">
            <a:avLst/>
          </a:prstGeom>
          <a:ln cap="rnd" w="47625">
            <a:solidFill>
              <a:srgbClr val="D6D0C9"/>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27E48"/>
        </a:solidFill>
      </p:bgPr>
    </p:bg>
    <p:spTree>
      <p:nvGrpSpPr>
        <p:cNvPr id="1" name=""/>
        <p:cNvGrpSpPr/>
        <p:nvPr/>
      </p:nvGrpSpPr>
      <p:grpSpPr>
        <a:xfrm>
          <a:off x="0" y="0"/>
          <a:ext cx="0" cy="0"/>
          <a:chOff x="0" y="0"/>
          <a:chExt cx="0" cy="0"/>
        </a:xfrm>
      </p:grpSpPr>
      <p:sp>
        <p:nvSpPr>
          <p:cNvPr name="TextBox 2" id="2"/>
          <p:cNvSpPr txBox="true"/>
          <p:nvPr/>
        </p:nvSpPr>
        <p:spPr>
          <a:xfrm rot="0">
            <a:off x="2223701" y="-172253"/>
            <a:ext cx="13840598" cy="1224766"/>
          </a:xfrm>
          <a:prstGeom prst="rect">
            <a:avLst/>
          </a:prstGeom>
        </p:spPr>
        <p:txBody>
          <a:bodyPr anchor="t" rtlCol="false" tIns="0" lIns="0" bIns="0" rIns="0">
            <a:spAutoFit/>
          </a:bodyPr>
          <a:lstStyle/>
          <a:p>
            <a:pPr algn="ctr">
              <a:lnSpc>
                <a:spcPts val="9643"/>
              </a:lnSpc>
            </a:pPr>
            <a:r>
              <a:rPr lang="en-US" sz="8036">
                <a:solidFill>
                  <a:srgbClr val="FFFFFF"/>
                </a:solidFill>
                <a:latin typeface="Radley"/>
                <a:ea typeface="Radley"/>
                <a:cs typeface="Radley"/>
                <a:sym typeface="Radley"/>
              </a:rPr>
              <a:t>III ETAP ROGRYWKI </a:t>
            </a:r>
          </a:p>
        </p:txBody>
      </p:sp>
      <p:sp>
        <p:nvSpPr>
          <p:cNvPr name="AutoShape 3" id="3"/>
          <p:cNvSpPr/>
          <p:nvPr/>
        </p:nvSpPr>
        <p:spPr>
          <a:xfrm>
            <a:off x="-493778" y="1172919"/>
            <a:ext cx="19275556" cy="0"/>
          </a:xfrm>
          <a:prstGeom prst="line">
            <a:avLst/>
          </a:prstGeom>
          <a:ln cap="rnd" w="47625">
            <a:solidFill>
              <a:srgbClr val="FFFFFF"/>
            </a:solidFill>
            <a:prstDash val="solid"/>
            <a:headEnd type="none" len="sm" w="sm"/>
            <a:tailEnd type="none" len="sm" w="sm"/>
          </a:ln>
        </p:spPr>
      </p:sp>
      <p:sp>
        <p:nvSpPr>
          <p:cNvPr name="AutoShape 4" id="4"/>
          <p:cNvSpPr/>
          <p:nvPr/>
        </p:nvSpPr>
        <p:spPr>
          <a:xfrm>
            <a:off x="-493778" y="9112022"/>
            <a:ext cx="19275556" cy="0"/>
          </a:xfrm>
          <a:prstGeom prst="line">
            <a:avLst/>
          </a:prstGeom>
          <a:ln cap="rnd" w="47625">
            <a:solidFill>
              <a:srgbClr val="FFFFFF"/>
            </a:solidFill>
            <a:prstDash val="solid"/>
            <a:headEnd type="none" len="sm" w="sm"/>
            <a:tailEnd type="none" len="sm" w="sm"/>
          </a:ln>
        </p:spPr>
      </p:sp>
      <p:sp>
        <p:nvSpPr>
          <p:cNvPr name="Freeform 5" id="5"/>
          <p:cNvSpPr/>
          <p:nvPr/>
        </p:nvSpPr>
        <p:spPr>
          <a:xfrm flipH="false" flipV="false" rot="0">
            <a:off x="2415389" y="1358656"/>
            <a:ext cx="13457222" cy="7569687"/>
          </a:xfrm>
          <a:custGeom>
            <a:avLst/>
            <a:gdLst/>
            <a:ahLst/>
            <a:cxnLst/>
            <a:rect r="r" b="b" t="t" l="l"/>
            <a:pathLst>
              <a:path h="7569687" w="13457222">
                <a:moveTo>
                  <a:pt x="0" y="0"/>
                </a:moveTo>
                <a:lnTo>
                  <a:pt x="13457222" y="0"/>
                </a:lnTo>
                <a:lnTo>
                  <a:pt x="13457222" y="7569688"/>
                </a:lnTo>
                <a:lnTo>
                  <a:pt x="0" y="7569688"/>
                </a:lnTo>
                <a:lnTo>
                  <a:pt x="0" y="0"/>
                </a:lnTo>
                <a:close/>
              </a:path>
            </a:pathLst>
          </a:custGeom>
          <a:blipFill>
            <a:blip r:embed="rId2"/>
            <a:stretch>
              <a:fillRect l="0" t="0" r="0" b="0"/>
            </a:stretch>
          </a:blipFill>
        </p:spPr>
      </p:sp>
      <p:sp>
        <p:nvSpPr>
          <p:cNvPr name="TextBox 6" id="6"/>
          <p:cNvSpPr txBox="true"/>
          <p:nvPr/>
        </p:nvSpPr>
        <p:spPr>
          <a:xfrm rot="0">
            <a:off x="0" y="9173935"/>
            <a:ext cx="18288000" cy="976630"/>
          </a:xfrm>
          <a:prstGeom prst="rect">
            <a:avLst/>
          </a:prstGeom>
        </p:spPr>
        <p:txBody>
          <a:bodyPr anchor="t" rtlCol="false" tIns="0" lIns="0" bIns="0" rIns="0">
            <a:spAutoFit/>
          </a:bodyPr>
          <a:lstStyle/>
          <a:p>
            <a:pPr algn="ctr">
              <a:lnSpc>
                <a:spcPts val="3920"/>
              </a:lnSpc>
              <a:spcBef>
                <a:spcPct val="0"/>
              </a:spcBef>
            </a:pPr>
            <a:r>
              <a:rPr lang="en-US" sz="2800">
                <a:solidFill>
                  <a:srgbClr val="FFFFFF"/>
                </a:solidFill>
                <a:latin typeface="Radley"/>
                <a:ea typeface="Radley"/>
                <a:cs typeface="Radley"/>
                <a:sym typeface="Radley"/>
              </a:rPr>
              <a:t>Rozgrywka dobiega końca. W zależności od tego czy gracz wygrał czy przegrał wyświetlana jest informacja adekwatna do uzyskanego wyniku. Gracze mają możliwość ponownej rozgrywki lub wrócenia do menu.</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202020"/>
        </a:solidFill>
      </p:bgPr>
    </p:bg>
    <p:spTree>
      <p:nvGrpSpPr>
        <p:cNvPr id="1" name=""/>
        <p:cNvGrpSpPr/>
        <p:nvPr/>
      </p:nvGrpSpPr>
      <p:grpSpPr>
        <a:xfrm>
          <a:off x="0" y="0"/>
          <a:ext cx="0" cy="0"/>
          <a:chOff x="0" y="0"/>
          <a:chExt cx="0" cy="0"/>
        </a:xfrm>
      </p:grpSpPr>
      <p:sp>
        <p:nvSpPr>
          <p:cNvPr name="TextBox 2" id="2"/>
          <p:cNvSpPr txBox="true"/>
          <p:nvPr/>
        </p:nvSpPr>
        <p:spPr>
          <a:xfrm rot="0">
            <a:off x="2793879" y="2455704"/>
            <a:ext cx="12700242" cy="5451793"/>
          </a:xfrm>
          <a:prstGeom prst="rect">
            <a:avLst/>
          </a:prstGeom>
        </p:spPr>
        <p:txBody>
          <a:bodyPr anchor="t" rtlCol="false" tIns="0" lIns="0" bIns="0" rIns="0">
            <a:spAutoFit/>
          </a:bodyPr>
          <a:lstStyle/>
          <a:p>
            <a:pPr algn="ctr">
              <a:lnSpc>
                <a:spcPts val="8552"/>
              </a:lnSpc>
            </a:pPr>
            <a:r>
              <a:rPr lang="en-US" sz="7775">
                <a:solidFill>
                  <a:srgbClr val="FFFFFF"/>
                </a:solidFill>
                <a:latin typeface="Radley"/>
                <a:ea typeface="Radley"/>
                <a:cs typeface="Radley"/>
                <a:sym typeface="Radley"/>
              </a:rPr>
              <a:t>PROJEKT  BĘDZIE ROZBUDOWYWANY O NOWE FUNKCJE</a:t>
            </a:r>
          </a:p>
          <a:p>
            <a:pPr algn="ctr">
              <a:lnSpc>
                <a:spcPts val="8552"/>
              </a:lnSpc>
            </a:pPr>
          </a:p>
          <a:p>
            <a:pPr algn="ctr" marL="0" indent="0" lvl="0">
              <a:lnSpc>
                <a:spcPts val="8552"/>
              </a:lnSpc>
            </a:pPr>
            <a:r>
              <a:rPr lang="en-US" sz="7775">
                <a:solidFill>
                  <a:srgbClr val="FFFFFF"/>
                </a:solidFill>
                <a:latin typeface="Radley"/>
                <a:ea typeface="Radley"/>
                <a:cs typeface="Radley"/>
                <a:sym typeface="Radley"/>
              </a:rPr>
              <a:t>DZIĘKUJEMY ZA UWAGĘ</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493778" y="981075"/>
            <a:ext cx="19275556" cy="0"/>
          </a:xfrm>
          <a:prstGeom prst="line">
            <a:avLst/>
          </a:prstGeom>
          <a:ln cap="rnd" w="47625">
            <a:solidFill>
              <a:srgbClr val="B27E48"/>
            </a:solidFill>
            <a:prstDash val="solid"/>
            <a:headEnd type="none" len="sm" w="sm"/>
            <a:tailEnd type="none" len="sm" w="sm"/>
          </a:ln>
        </p:spPr>
      </p:sp>
      <p:sp>
        <p:nvSpPr>
          <p:cNvPr name="AutoShape 3" id="3"/>
          <p:cNvSpPr/>
          <p:nvPr/>
        </p:nvSpPr>
        <p:spPr>
          <a:xfrm rot="0">
            <a:off x="-493778" y="9258300"/>
            <a:ext cx="19275556" cy="0"/>
          </a:xfrm>
          <a:prstGeom prst="line">
            <a:avLst/>
          </a:prstGeom>
          <a:ln cap="rnd" w="47625">
            <a:solidFill>
              <a:srgbClr val="B27E48"/>
            </a:solidFill>
            <a:prstDash val="solid"/>
            <a:headEnd type="none" len="sm" w="sm"/>
            <a:tailEnd type="none" len="sm" w="sm"/>
          </a:ln>
        </p:spPr>
      </p:sp>
      <p:sp>
        <p:nvSpPr>
          <p:cNvPr name="Freeform 4" id="4"/>
          <p:cNvSpPr/>
          <p:nvPr/>
        </p:nvSpPr>
        <p:spPr>
          <a:xfrm flipH="false" flipV="false" rot="0">
            <a:off x="3493371" y="1965021"/>
            <a:ext cx="11301259" cy="6356958"/>
          </a:xfrm>
          <a:custGeom>
            <a:avLst/>
            <a:gdLst/>
            <a:ahLst/>
            <a:cxnLst/>
            <a:rect r="r" b="b" t="t" l="l"/>
            <a:pathLst>
              <a:path h="6356958" w="11301259">
                <a:moveTo>
                  <a:pt x="0" y="0"/>
                </a:moveTo>
                <a:lnTo>
                  <a:pt x="11301258" y="0"/>
                </a:lnTo>
                <a:lnTo>
                  <a:pt x="11301258" y="6356958"/>
                </a:lnTo>
                <a:lnTo>
                  <a:pt x="0" y="6356958"/>
                </a:lnTo>
                <a:lnTo>
                  <a:pt x="0" y="0"/>
                </a:lnTo>
                <a:close/>
              </a:path>
            </a:pathLst>
          </a:custGeom>
          <a:blipFill>
            <a:blip r:embed="rId2"/>
            <a:stretch>
              <a:fillRect l="0" t="0" r="0" b="0"/>
            </a:stretch>
          </a:blipFill>
        </p:spPr>
      </p:sp>
      <p:sp>
        <p:nvSpPr>
          <p:cNvPr name="TextBox 5" id="5"/>
          <p:cNvSpPr txBox="true"/>
          <p:nvPr/>
        </p:nvSpPr>
        <p:spPr>
          <a:xfrm rot="0">
            <a:off x="6068211" y="66675"/>
            <a:ext cx="6151579" cy="899795"/>
          </a:xfrm>
          <a:prstGeom prst="rect">
            <a:avLst/>
          </a:prstGeom>
        </p:spPr>
        <p:txBody>
          <a:bodyPr anchor="t" rtlCol="false" tIns="0" lIns="0" bIns="0" rIns="0">
            <a:spAutoFit/>
          </a:bodyPr>
          <a:lstStyle/>
          <a:p>
            <a:pPr algn="ctr" marL="0" indent="0" lvl="0">
              <a:lnSpc>
                <a:spcPts val="6985"/>
              </a:lnSpc>
            </a:pPr>
            <a:r>
              <a:rPr lang="en-US" sz="6350">
                <a:solidFill>
                  <a:srgbClr val="202020"/>
                </a:solidFill>
                <a:latin typeface="Radley"/>
                <a:ea typeface="Radley"/>
                <a:cs typeface="Radley"/>
                <a:sym typeface="Radley"/>
              </a:rPr>
              <a:t>MENU</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202020"/>
        </a:solidFill>
      </p:bgPr>
    </p:bg>
    <p:spTree>
      <p:nvGrpSpPr>
        <p:cNvPr id="1" name=""/>
        <p:cNvGrpSpPr/>
        <p:nvPr/>
      </p:nvGrpSpPr>
      <p:grpSpPr>
        <a:xfrm>
          <a:off x="0" y="0"/>
          <a:ext cx="0" cy="0"/>
          <a:chOff x="0" y="0"/>
          <a:chExt cx="0" cy="0"/>
        </a:xfrm>
      </p:grpSpPr>
      <p:sp>
        <p:nvSpPr>
          <p:cNvPr name="TextBox 2" id="2"/>
          <p:cNvSpPr txBox="true"/>
          <p:nvPr/>
        </p:nvSpPr>
        <p:spPr>
          <a:xfrm rot="0">
            <a:off x="1806502" y="1076325"/>
            <a:ext cx="14674996" cy="1506538"/>
          </a:xfrm>
          <a:prstGeom prst="rect">
            <a:avLst/>
          </a:prstGeom>
        </p:spPr>
        <p:txBody>
          <a:bodyPr anchor="t" rtlCol="false" tIns="0" lIns="0" bIns="0" rIns="0">
            <a:spAutoFit/>
          </a:bodyPr>
          <a:lstStyle/>
          <a:p>
            <a:pPr algn="ctr" marL="0" indent="0" lvl="0">
              <a:lnSpc>
                <a:spcPts val="5912"/>
              </a:lnSpc>
            </a:pPr>
            <a:r>
              <a:rPr lang="en-US" sz="5375">
                <a:solidFill>
                  <a:srgbClr val="FFFFFF"/>
                </a:solidFill>
                <a:latin typeface="Radley"/>
                <a:ea typeface="Radley"/>
                <a:cs typeface="Radley"/>
                <a:sym typeface="Radley"/>
              </a:rPr>
              <a:t>Po włączeniu gry na ekranie gracza pojawi się okno z menu, w którym będzie miał do wyboru:</a:t>
            </a:r>
          </a:p>
        </p:txBody>
      </p:sp>
      <p:sp>
        <p:nvSpPr>
          <p:cNvPr name="TextBox 3" id="3"/>
          <p:cNvSpPr txBox="true"/>
          <p:nvPr/>
        </p:nvSpPr>
        <p:spPr>
          <a:xfrm rot="0">
            <a:off x="3746748" y="3198495"/>
            <a:ext cx="10794504" cy="3813810"/>
          </a:xfrm>
          <a:prstGeom prst="rect">
            <a:avLst/>
          </a:prstGeom>
        </p:spPr>
        <p:txBody>
          <a:bodyPr anchor="t" rtlCol="false" tIns="0" lIns="0" bIns="0" rIns="0">
            <a:spAutoFit/>
          </a:bodyPr>
          <a:lstStyle/>
          <a:p>
            <a:pPr algn="ctr" marL="777240" indent="-388620" lvl="1">
              <a:lnSpc>
                <a:spcPts val="5040"/>
              </a:lnSpc>
              <a:buFont typeface="Arial"/>
              <a:buChar char="•"/>
            </a:pPr>
            <a:r>
              <a:rPr lang="en-US" sz="3600">
                <a:solidFill>
                  <a:srgbClr val="FFFFFF"/>
                </a:solidFill>
                <a:latin typeface="Radley"/>
                <a:ea typeface="Radley"/>
                <a:cs typeface="Radley"/>
                <a:sym typeface="Radley"/>
              </a:rPr>
              <a:t>Dołączenie do gry poprzez id i port sesji rozgrywki</a:t>
            </a:r>
          </a:p>
          <a:p>
            <a:pPr algn="l" marL="777240" indent="-388620" lvl="1">
              <a:lnSpc>
                <a:spcPts val="5040"/>
              </a:lnSpc>
              <a:buFont typeface="Arial"/>
              <a:buChar char="•"/>
            </a:pPr>
            <a:r>
              <a:rPr lang="en-US" sz="3600">
                <a:solidFill>
                  <a:srgbClr val="FFFFFF"/>
                </a:solidFill>
                <a:latin typeface="Radley"/>
                <a:ea typeface="Radley"/>
                <a:cs typeface="Radley"/>
                <a:sym typeface="Radley"/>
              </a:rPr>
              <a:t>Utworzenie sesji</a:t>
            </a:r>
          </a:p>
          <a:p>
            <a:pPr algn="l" marL="777240" indent="-388620" lvl="1">
              <a:lnSpc>
                <a:spcPts val="5040"/>
              </a:lnSpc>
              <a:buFont typeface="Arial"/>
              <a:buChar char="•"/>
            </a:pPr>
            <a:r>
              <a:rPr lang="en-US" sz="3600">
                <a:solidFill>
                  <a:srgbClr val="FFFFFF"/>
                </a:solidFill>
                <a:latin typeface="Radley"/>
                <a:ea typeface="Radley"/>
                <a:cs typeface="Radley"/>
                <a:sym typeface="Radley"/>
              </a:rPr>
              <a:t>Zmianę ustawień</a:t>
            </a:r>
          </a:p>
          <a:p>
            <a:pPr algn="l" marL="777240" indent="-388620" lvl="1">
              <a:lnSpc>
                <a:spcPts val="5040"/>
              </a:lnSpc>
              <a:buFont typeface="Arial"/>
              <a:buChar char="•"/>
            </a:pPr>
            <a:r>
              <a:rPr lang="en-US" sz="3600">
                <a:solidFill>
                  <a:srgbClr val="FFFFFF"/>
                </a:solidFill>
                <a:latin typeface="Radley"/>
                <a:ea typeface="Radley"/>
                <a:cs typeface="Radley"/>
                <a:sym typeface="Radley"/>
              </a:rPr>
              <a:t>Przeczytanie zasad</a:t>
            </a:r>
          </a:p>
          <a:p>
            <a:pPr algn="l" marL="777240" indent="-388620" lvl="1">
              <a:lnSpc>
                <a:spcPts val="5040"/>
              </a:lnSpc>
              <a:buFont typeface="Arial"/>
              <a:buChar char="•"/>
            </a:pPr>
            <a:r>
              <a:rPr lang="en-US" sz="3600">
                <a:solidFill>
                  <a:srgbClr val="FFFFFF"/>
                </a:solidFill>
                <a:latin typeface="Radley"/>
                <a:ea typeface="Radley"/>
                <a:cs typeface="Radley"/>
                <a:sym typeface="Radley"/>
              </a:rPr>
              <a:t>Poznanie imion oraz nazwisk autorów</a:t>
            </a:r>
          </a:p>
          <a:p>
            <a:pPr algn="l" marL="777240" indent="-388620" lvl="1">
              <a:lnSpc>
                <a:spcPts val="5040"/>
              </a:lnSpc>
              <a:buFont typeface="Arial"/>
              <a:buChar char="•"/>
            </a:pPr>
            <a:r>
              <a:rPr lang="en-US" sz="3600">
                <a:solidFill>
                  <a:srgbClr val="FFFFFF"/>
                </a:solidFill>
                <a:latin typeface="Radley"/>
                <a:ea typeface="Radley"/>
                <a:cs typeface="Radley"/>
                <a:sym typeface="Radley"/>
              </a:rPr>
              <a:t>Wyjście z gry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6D0C9"/>
        </a:solidFill>
      </p:bgPr>
    </p:bg>
    <p:spTree>
      <p:nvGrpSpPr>
        <p:cNvPr id="1" name=""/>
        <p:cNvGrpSpPr/>
        <p:nvPr/>
      </p:nvGrpSpPr>
      <p:grpSpPr>
        <a:xfrm>
          <a:off x="0" y="0"/>
          <a:ext cx="0" cy="0"/>
          <a:chOff x="0" y="0"/>
          <a:chExt cx="0" cy="0"/>
        </a:xfrm>
      </p:grpSpPr>
      <p:sp>
        <p:nvSpPr>
          <p:cNvPr name="TextBox 2" id="2"/>
          <p:cNvSpPr txBox="true"/>
          <p:nvPr/>
        </p:nvSpPr>
        <p:spPr>
          <a:xfrm rot="0">
            <a:off x="2452822" y="-111125"/>
            <a:ext cx="13382356" cy="1139825"/>
          </a:xfrm>
          <a:prstGeom prst="rect">
            <a:avLst/>
          </a:prstGeom>
        </p:spPr>
        <p:txBody>
          <a:bodyPr anchor="t" rtlCol="false" tIns="0" lIns="0" bIns="0" rIns="0">
            <a:spAutoFit/>
          </a:bodyPr>
          <a:lstStyle/>
          <a:p>
            <a:pPr algn="ctr" marL="0" indent="0" lvl="0">
              <a:lnSpc>
                <a:spcPts val="8800"/>
              </a:lnSpc>
            </a:pPr>
            <a:r>
              <a:rPr lang="en-US" sz="8000">
                <a:solidFill>
                  <a:srgbClr val="202020"/>
                </a:solidFill>
                <a:latin typeface="Radley"/>
                <a:ea typeface="Radley"/>
                <a:cs typeface="Radley"/>
                <a:sym typeface="Radley"/>
              </a:rPr>
              <a:t>USTAWIENIA</a:t>
            </a:r>
          </a:p>
        </p:txBody>
      </p:sp>
      <p:sp>
        <p:nvSpPr>
          <p:cNvPr name="AutoShape 3" id="3"/>
          <p:cNvSpPr/>
          <p:nvPr/>
        </p:nvSpPr>
        <p:spPr>
          <a:xfrm>
            <a:off x="-493778" y="1072906"/>
            <a:ext cx="19275556" cy="0"/>
          </a:xfrm>
          <a:prstGeom prst="line">
            <a:avLst/>
          </a:prstGeom>
          <a:ln cap="rnd" w="47625">
            <a:solidFill>
              <a:srgbClr val="B27E48"/>
            </a:solidFill>
            <a:prstDash val="solid"/>
            <a:headEnd type="none" len="sm" w="sm"/>
            <a:tailEnd type="none" len="sm" w="sm"/>
          </a:ln>
        </p:spPr>
      </p:sp>
      <p:sp>
        <p:nvSpPr>
          <p:cNvPr name="AutoShape 4" id="4"/>
          <p:cNvSpPr/>
          <p:nvPr/>
        </p:nvSpPr>
        <p:spPr>
          <a:xfrm>
            <a:off x="-493778" y="9234488"/>
            <a:ext cx="19275556" cy="0"/>
          </a:xfrm>
          <a:prstGeom prst="line">
            <a:avLst/>
          </a:prstGeom>
          <a:ln cap="rnd" w="47625">
            <a:solidFill>
              <a:srgbClr val="B27E48"/>
            </a:solidFill>
            <a:prstDash val="solid"/>
            <a:headEnd type="none" len="sm" w="sm"/>
            <a:tailEnd type="none" len="sm" w="sm"/>
          </a:ln>
        </p:spPr>
      </p:sp>
      <p:sp>
        <p:nvSpPr>
          <p:cNvPr name="Freeform 5" id="5"/>
          <p:cNvSpPr/>
          <p:nvPr/>
        </p:nvSpPr>
        <p:spPr>
          <a:xfrm flipH="false" flipV="false" rot="0">
            <a:off x="2415389" y="1358656"/>
            <a:ext cx="13457222" cy="7569687"/>
          </a:xfrm>
          <a:custGeom>
            <a:avLst/>
            <a:gdLst/>
            <a:ahLst/>
            <a:cxnLst/>
            <a:rect r="r" b="b" t="t" l="l"/>
            <a:pathLst>
              <a:path h="7569687" w="13457222">
                <a:moveTo>
                  <a:pt x="0" y="0"/>
                </a:moveTo>
                <a:lnTo>
                  <a:pt x="13457222" y="0"/>
                </a:lnTo>
                <a:lnTo>
                  <a:pt x="13457222" y="7569688"/>
                </a:lnTo>
                <a:lnTo>
                  <a:pt x="0" y="7569688"/>
                </a:lnTo>
                <a:lnTo>
                  <a:pt x="0" y="0"/>
                </a:lnTo>
                <a:close/>
              </a:path>
            </a:pathLst>
          </a:custGeom>
          <a:blipFill>
            <a:blip r:embed="rId2"/>
            <a:stretch>
              <a:fillRect l="0" t="0" r="0" b="0"/>
            </a:stretch>
          </a:blipFill>
        </p:spPr>
      </p:sp>
      <p:sp>
        <p:nvSpPr>
          <p:cNvPr name="TextBox 6" id="6"/>
          <p:cNvSpPr txBox="true"/>
          <p:nvPr/>
        </p:nvSpPr>
        <p:spPr>
          <a:xfrm rot="0">
            <a:off x="321472" y="9201150"/>
            <a:ext cx="17645057" cy="976630"/>
          </a:xfrm>
          <a:prstGeom prst="rect">
            <a:avLst/>
          </a:prstGeom>
        </p:spPr>
        <p:txBody>
          <a:bodyPr anchor="t" rtlCol="false" tIns="0" lIns="0" bIns="0" rIns="0">
            <a:spAutoFit/>
          </a:bodyPr>
          <a:lstStyle/>
          <a:p>
            <a:pPr algn="ctr">
              <a:lnSpc>
                <a:spcPts val="3920"/>
              </a:lnSpc>
              <a:spcBef>
                <a:spcPct val="0"/>
              </a:spcBef>
            </a:pPr>
            <a:r>
              <a:rPr lang="en-US" sz="2800">
                <a:solidFill>
                  <a:srgbClr val="202020"/>
                </a:solidFill>
                <a:latin typeface="Radley"/>
                <a:ea typeface="Radley"/>
                <a:cs typeface="Radley"/>
                <a:sym typeface="Radley"/>
              </a:rPr>
              <a:t>Po wybraniu opcji “Ustawienia” w menu głównym programu gracz będzie prz</a:t>
            </a:r>
            <a:r>
              <a:rPr lang="en-US" sz="2800">
                <a:solidFill>
                  <a:srgbClr val="202020"/>
                </a:solidFill>
                <a:latin typeface="Radley"/>
                <a:ea typeface="Radley"/>
                <a:cs typeface="Radley"/>
                <a:sym typeface="Radley"/>
              </a:rPr>
              <a:t>ekierowywany do okna z ustawieniami. Dzięki temu będzie mógł zmienić ustawienia gry w dogodny dla siebie sposób.</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6D0C9"/>
        </a:solidFill>
      </p:bgPr>
    </p:bg>
    <p:spTree>
      <p:nvGrpSpPr>
        <p:cNvPr id="1" name=""/>
        <p:cNvGrpSpPr/>
        <p:nvPr/>
      </p:nvGrpSpPr>
      <p:grpSpPr>
        <a:xfrm>
          <a:off x="0" y="0"/>
          <a:ext cx="0" cy="0"/>
          <a:chOff x="0" y="0"/>
          <a:chExt cx="0" cy="0"/>
        </a:xfrm>
      </p:grpSpPr>
      <p:sp>
        <p:nvSpPr>
          <p:cNvPr name="TextBox 2" id="2"/>
          <p:cNvSpPr txBox="true"/>
          <p:nvPr/>
        </p:nvSpPr>
        <p:spPr>
          <a:xfrm rot="0">
            <a:off x="2452822" y="18806"/>
            <a:ext cx="13382356" cy="1139825"/>
          </a:xfrm>
          <a:prstGeom prst="rect">
            <a:avLst/>
          </a:prstGeom>
        </p:spPr>
        <p:txBody>
          <a:bodyPr anchor="t" rtlCol="false" tIns="0" lIns="0" bIns="0" rIns="0">
            <a:spAutoFit/>
          </a:bodyPr>
          <a:lstStyle/>
          <a:p>
            <a:pPr algn="ctr" marL="0" indent="0" lvl="0">
              <a:lnSpc>
                <a:spcPts val="8800"/>
              </a:lnSpc>
            </a:pPr>
            <a:r>
              <a:rPr lang="en-US" sz="8000">
                <a:solidFill>
                  <a:srgbClr val="202020"/>
                </a:solidFill>
                <a:latin typeface="Radley"/>
                <a:ea typeface="Radley"/>
                <a:cs typeface="Radley"/>
                <a:sym typeface="Radley"/>
              </a:rPr>
              <a:t>ZASADY</a:t>
            </a:r>
          </a:p>
        </p:txBody>
      </p:sp>
      <p:sp>
        <p:nvSpPr>
          <p:cNvPr name="AutoShape 3" id="3"/>
          <p:cNvSpPr/>
          <p:nvPr/>
        </p:nvSpPr>
        <p:spPr>
          <a:xfrm>
            <a:off x="-493778" y="1134819"/>
            <a:ext cx="19275556" cy="0"/>
          </a:xfrm>
          <a:prstGeom prst="line">
            <a:avLst/>
          </a:prstGeom>
          <a:ln cap="rnd" w="47625">
            <a:solidFill>
              <a:srgbClr val="B27E48"/>
            </a:solidFill>
            <a:prstDash val="solid"/>
            <a:headEnd type="none" len="sm" w="sm"/>
            <a:tailEnd type="none" len="sm" w="sm"/>
          </a:ln>
        </p:spPr>
      </p:sp>
      <p:sp>
        <p:nvSpPr>
          <p:cNvPr name="AutoShape 4" id="4"/>
          <p:cNvSpPr/>
          <p:nvPr/>
        </p:nvSpPr>
        <p:spPr>
          <a:xfrm>
            <a:off x="-493778" y="9147932"/>
            <a:ext cx="19275556" cy="0"/>
          </a:xfrm>
          <a:prstGeom prst="line">
            <a:avLst/>
          </a:prstGeom>
          <a:ln cap="rnd" w="47625">
            <a:solidFill>
              <a:srgbClr val="B27E48"/>
            </a:solidFill>
            <a:prstDash val="solid"/>
            <a:headEnd type="none" len="sm" w="sm"/>
            <a:tailEnd type="none" len="sm" w="sm"/>
          </a:ln>
        </p:spPr>
      </p:sp>
      <p:sp>
        <p:nvSpPr>
          <p:cNvPr name="Freeform 5" id="5"/>
          <p:cNvSpPr/>
          <p:nvPr/>
        </p:nvSpPr>
        <p:spPr>
          <a:xfrm flipH="false" flipV="false" rot="0">
            <a:off x="2415389" y="1358656"/>
            <a:ext cx="13457222" cy="7569687"/>
          </a:xfrm>
          <a:custGeom>
            <a:avLst/>
            <a:gdLst/>
            <a:ahLst/>
            <a:cxnLst/>
            <a:rect r="r" b="b" t="t" l="l"/>
            <a:pathLst>
              <a:path h="7569687" w="13457222">
                <a:moveTo>
                  <a:pt x="0" y="0"/>
                </a:moveTo>
                <a:lnTo>
                  <a:pt x="13457222" y="0"/>
                </a:lnTo>
                <a:lnTo>
                  <a:pt x="13457222" y="7569688"/>
                </a:lnTo>
                <a:lnTo>
                  <a:pt x="0" y="7569688"/>
                </a:lnTo>
                <a:lnTo>
                  <a:pt x="0" y="0"/>
                </a:lnTo>
                <a:close/>
              </a:path>
            </a:pathLst>
          </a:custGeom>
          <a:blipFill>
            <a:blip r:embed="rId2"/>
            <a:stretch>
              <a:fillRect l="0" t="0" r="0" b="0"/>
            </a:stretch>
          </a:blipFill>
        </p:spPr>
      </p:sp>
      <p:sp>
        <p:nvSpPr>
          <p:cNvPr name="TextBox 6" id="6"/>
          <p:cNvSpPr txBox="true"/>
          <p:nvPr/>
        </p:nvSpPr>
        <p:spPr>
          <a:xfrm rot="0">
            <a:off x="0" y="9201150"/>
            <a:ext cx="18288000" cy="976630"/>
          </a:xfrm>
          <a:prstGeom prst="rect">
            <a:avLst/>
          </a:prstGeom>
        </p:spPr>
        <p:txBody>
          <a:bodyPr anchor="t" rtlCol="false" tIns="0" lIns="0" bIns="0" rIns="0">
            <a:spAutoFit/>
          </a:bodyPr>
          <a:lstStyle/>
          <a:p>
            <a:pPr algn="ctr">
              <a:lnSpc>
                <a:spcPts val="3920"/>
              </a:lnSpc>
              <a:spcBef>
                <a:spcPct val="0"/>
              </a:spcBef>
            </a:pPr>
            <a:r>
              <a:rPr lang="en-US" sz="2800">
                <a:solidFill>
                  <a:srgbClr val="202020"/>
                </a:solidFill>
                <a:latin typeface="Radley"/>
                <a:ea typeface="Radley"/>
                <a:cs typeface="Radley"/>
                <a:sym typeface="Radley"/>
              </a:rPr>
              <a:t>Po wybraniu opcji “Zasady gry” w menu głównym programu gracz będzie przekierowywany do okna z zasadami. Dzięki temu będzie mógł zapoznać się oraz zrozumieć zasady gry.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27E48"/>
        </a:solidFill>
      </p:bgPr>
    </p:bg>
    <p:spTree>
      <p:nvGrpSpPr>
        <p:cNvPr id="1" name=""/>
        <p:cNvGrpSpPr/>
        <p:nvPr/>
      </p:nvGrpSpPr>
      <p:grpSpPr>
        <a:xfrm>
          <a:off x="0" y="0"/>
          <a:ext cx="0" cy="0"/>
          <a:chOff x="0" y="0"/>
          <a:chExt cx="0" cy="0"/>
        </a:xfrm>
      </p:grpSpPr>
      <p:sp>
        <p:nvSpPr>
          <p:cNvPr name="TextBox 2" id="2"/>
          <p:cNvSpPr txBox="true"/>
          <p:nvPr/>
        </p:nvSpPr>
        <p:spPr>
          <a:xfrm rot="0">
            <a:off x="3287188" y="0"/>
            <a:ext cx="11713624" cy="1036548"/>
          </a:xfrm>
          <a:prstGeom prst="rect">
            <a:avLst/>
          </a:prstGeom>
        </p:spPr>
        <p:txBody>
          <a:bodyPr anchor="t" rtlCol="false" tIns="0" lIns="0" bIns="0" rIns="0">
            <a:spAutoFit/>
          </a:bodyPr>
          <a:lstStyle/>
          <a:p>
            <a:pPr algn="ctr">
              <a:lnSpc>
                <a:spcPts val="8161"/>
              </a:lnSpc>
            </a:pPr>
            <a:r>
              <a:rPr lang="en-US" sz="6801">
                <a:solidFill>
                  <a:srgbClr val="FFFFFF"/>
                </a:solidFill>
                <a:latin typeface="Radley"/>
                <a:ea typeface="Radley"/>
                <a:cs typeface="Radley"/>
                <a:sym typeface="Radley"/>
              </a:rPr>
              <a:t>I ETAP ROZGRYWKI</a:t>
            </a:r>
          </a:p>
        </p:txBody>
      </p:sp>
      <p:sp>
        <p:nvSpPr>
          <p:cNvPr name="AutoShape 3" id="3"/>
          <p:cNvSpPr/>
          <p:nvPr/>
        </p:nvSpPr>
        <p:spPr>
          <a:xfrm rot="0">
            <a:off x="-493778" y="981075"/>
            <a:ext cx="19275556" cy="0"/>
          </a:xfrm>
          <a:prstGeom prst="line">
            <a:avLst/>
          </a:prstGeom>
          <a:ln cap="rnd" w="47625">
            <a:solidFill>
              <a:srgbClr val="FFFFFF"/>
            </a:solidFill>
            <a:prstDash val="solid"/>
            <a:headEnd type="none" len="sm" w="sm"/>
            <a:tailEnd type="none" len="sm" w="sm"/>
          </a:ln>
        </p:spPr>
      </p:sp>
      <p:sp>
        <p:nvSpPr>
          <p:cNvPr name="AutoShape 4" id="4"/>
          <p:cNvSpPr/>
          <p:nvPr/>
        </p:nvSpPr>
        <p:spPr>
          <a:xfrm rot="0">
            <a:off x="-493778" y="9258300"/>
            <a:ext cx="19275556" cy="0"/>
          </a:xfrm>
          <a:prstGeom prst="line">
            <a:avLst/>
          </a:prstGeom>
          <a:ln cap="rnd" w="47625">
            <a:solidFill>
              <a:srgbClr val="FFFFFF"/>
            </a:solidFill>
            <a:prstDash val="solid"/>
            <a:headEnd type="none" len="sm" w="sm"/>
            <a:tailEnd type="none" len="sm" w="sm"/>
          </a:ln>
        </p:spPr>
      </p:sp>
      <p:sp>
        <p:nvSpPr>
          <p:cNvPr name="Freeform 5" id="5"/>
          <p:cNvSpPr/>
          <p:nvPr/>
        </p:nvSpPr>
        <p:spPr>
          <a:xfrm flipH="false" flipV="false" rot="0">
            <a:off x="2415389" y="1358656"/>
            <a:ext cx="13457222" cy="7569687"/>
          </a:xfrm>
          <a:custGeom>
            <a:avLst/>
            <a:gdLst/>
            <a:ahLst/>
            <a:cxnLst/>
            <a:rect r="r" b="b" t="t" l="l"/>
            <a:pathLst>
              <a:path h="7569687" w="13457222">
                <a:moveTo>
                  <a:pt x="0" y="0"/>
                </a:moveTo>
                <a:lnTo>
                  <a:pt x="13457222" y="0"/>
                </a:lnTo>
                <a:lnTo>
                  <a:pt x="13457222" y="7569688"/>
                </a:lnTo>
                <a:lnTo>
                  <a:pt x="0" y="7569688"/>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B27E48"/>
        </a:solidFill>
      </p:bgPr>
    </p:bg>
    <p:spTree>
      <p:nvGrpSpPr>
        <p:cNvPr id="1" name=""/>
        <p:cNvGrpSpPr/>
        <p:nvPr/>
      </p:nvGrpSpPr>
      <p:grpSpPr>
        <a:xfrm>
          <a:off x="0" y="0"/>
          <a:ext cx="0" cy="0"/>
          <a:chOff x="0" y="0"/>
          <a:chExt cx="0" cy="0"/>
        </a:xfrm>
      </p:grpSpPr>
      <p:sp>
        <p:nvSpPr>
          <p:cNvPr name="TextBox 2" id="2"/>
          <p:cNvSpPr txBox="true"/>
          <p:nvPr/>
        </p:nvSpPr>
        <p:spPr>
          <a:xfrm rot="0">
            <a:off x="0" y="2953067"/>
            <a:ext cx="18288000" cy="4304665"/>
          </a:xfrm>
          <a:prstGeom prst="rect">
            <a:avLst/>
          </a:prstGeom>
        </p:spPr>
        <p:txBody>
          <a:bodyPr anchor="t" rtlCol="false" tIns="0" lIns="0" bIns="0" rIns="0">
            <a:spAutoFit/>
          </a:bodyPr>
          <a:lstStyle/>
          <a:p>
            <a:pPr algn="ctr">
              <a:lnSpc>
                <a:spcPts val="5039"/>
              </a:lnSpc>
            </a:pPr>
            <a:r>
              <a:rPr lang="en-US" sz="3599">
                <a:solidFill>
                  <a:srgbClr val="000000"/>
                </a:solidFill>
                <a:latin typeface="Radley"/>
                <a:ea typeface="Radley"/>
                <a:cs typeface="Radley"/>
                <a:sym typeface="Radley"/>
              </a:rPr>
              <a:t>Po wybraniu w menu głównym opcji rozpoczęcia gry, gracz przechodzi do etapu rozmieszczania swoich statków na planszy. Ma do dyspozycji zestaw okrętów: cztery jednomasztowce, trzy dwumasztowce, dwa trójmasztowce oraz jeden czteromasztowiec. Obok widoczna jest plansza przeciwnika, na której w kolejnej fazie rozgrywki gracz będzie wskazywać pola, które chce zaatakować.</a:t>
            </a:r>
          </a:p>
          <a:p>
            <a:pPr algn="ctr">
              <a:lnSpc>
                <a:spcPts val="4480"/>
              </a:lnSpc>
              <a:spcBef>
                <a:spcPct val="0"/>
              </a:spcBef>
            </a:pPr>
          </a:p>
          <a:p>
            <a:pPr algn="ctr">
              <a:lnSpc>
                <a:spcPts val="448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27E48"/>
        </a:solidFill>
      </p:bgPr>
    </p:bg>
    <p:spTree>
      <p:nvGrpSpPr>
        <p:cNvPr id="1" name=""/>
        <p:cNvGrpSpPr/>
        <p:nvPr/>
      </p:nvGrpSpPr>
      <p:grpSpPr>
        <a:xfrm>
          <a:off x="0" y="0"/>
          <a:ext cx="0" cy="0"/>
          <a:chOff x="0" y="0"/>
          <a:chExt cx="0" cy="0"/>
        </a:xfrm>
      </p:grpSpPr>
      <p:sp>
        <p:nvSpPr>
          <p:cNvPr name="TextBox 2" id="2"/>
          <p:cNvSpPr txBox="true"/>
          <p:nvPr/>
        </p:nvSpPr>
        <p:spPr>
          <a:xfrm rot="0">
            <a:off x="1609318" y="-9525"/>
            <a:ext cx="15069363" cy="1219200"/>
          </a:xfrm>
          <a:prstGeom prst="rect">
            <a:avLst/>
          </a:prstGeom>
        </p:spPr>
        <p:txBody>
          <a:bodyPr anchor="t" rtlCol="false" tIns="0" lIns="0" bIns="0" rIns="0">
            <a:spAutoFit/>
          </a:bodyPr>
          <a:lstStyle/>
          <a:p>
            <a:pPr algn="ctr">
              <a:lnSpc>
                <a:spcPts val="9540"/>
              </a:lnSpc>
            </a:pPr>
            <a:r>
              <a:rPr lang="en-US" sz="7950">
                <a:solidFill>
                  <a:srgbClr val="FFFFFF"/>
                </a:solidFill>
                <a:latin typeface="Radley"/>
                <a:ea typeface="Radley"/>
                <a:cs typeface="Radley"/>
                <a:sym typeface="Radley"/>
              </a:rPr>
              <a:t>II ETAP ROZGRYWKI</a:t>
            </a:r>
          </a:p>
        </p:txBody>
      </p:sp>
      <p:sp>
        <p:nvSpPr>
          <p:cNvPr name="AutoShape 3" id="3"/>
          <p:cNvSpPr/>
          <p:nvPr/>
        </p:nvSpPr>
        <p:spPr>
          <a:xfrm>
            <a:off x="-493778" y="1188586"/>
            <a:ext cx="19275556" cy="0"/>
          </a:xfrm>
          <a:prstGeom prst="line">
            <a:avLst/>
          </a:prstGeom>
          <a:ln cap="rnd" w="47625">
            <a:solidFill>
              <a:srgbClr val="FFFFFF"/>
            </a:solidFill>
            <a:prstDash val="solid"/>
            <a:headEnd type="none" len="sm" w="sm"/>
            <a:tailEnd type="none" len="sm" w="sm"/>
          </a:ln>
        </p:spPr>
      </p:sp>
      <p:sp>
        <p:nvSpPr>
          <p:cNvPr name="AutoShape 4" id="4"/>
          <p:cNvSpPr/>
          <p:nvPr/>
        </p:nvSpPr>
        <p:spPr>
          <a:xfrm>
            <a:off x="-493778" y="9234488"/>
            <a:ext cx="19275556" cy="0"/>
          </a:xfrm>
          <a:prstGeom prst="line">
            <a:avLst/>
          </a:prstGeom>
          <a:ln cap="rnd" w="47625">
            <a:solidFill>
              <a:srgbClr val="FFFFFF"/>
            </a:solidFill>
            <a:prstDash val="solid"/>
            <a:headEnd type="none" len="sm" w="sm"/>
            <a:tailEnd type="none" len="sm" w="sm"/>
          </a:ln>
        </p:spPr>
      </p:sp>
      <p:sp>
        <p:nvSpPr>
          <p:cNvPr name="Freeform 5" id="5"/>
          <p:cNvSpPr/>
          <p:nvPr/>
        </p:nvSpPr>
        <p:spPr>
          <a:xfrm flipH="false" flipV="false" rot="0">
            <a:off x="2415389" y="1358656"/>
            <a:ext cx="13457222" cy="7569687"/>
          </a:xfrm>
          <a:custGeom>
            <a:avLst/>
            <a:gdLst/>
            <a:ahLst/>
            <a:cxnLst/>
            <a:rect r="r" b="b" t="t" l="l"/>
            <a:pathLst>
              <a:path h="7569687" w="13457222">
                <a:moveTo>
                  <a:pt x="0" y="0"/>
                </a:moveTo>
                <a:lnTo>
                  <a:pt x="13457222" y="0"/>
                </a:lnTo>
                <a:lnTo>
                  <a:pt x="13457222" y="7569688"/>
                </a:lnTo>
                <a:lnTo>
                  <a:pt x="0" y="7569688"/>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B27E48"/>
        </a:solidFill>
      </p:bgPr>
    </p:bg>
    <p:spTree>
      <p:nvGrpSpPr>
        <p:cNvPr id="1" name=""/>
        <p:cNvGrpSpPr/>
        <p:nvPr/>
      </p:nvGrpSpPr>
      <p:grpSpPr>
        <a:xfrm>
          <a:off x="0" y="0"/>
          <a:ext cx="0" cy="0"/>
          <a:chOff x="0" y="0"/>
          <a:chExt cx="0" cy="0"/>
        </a:xfrm>
      </p:grpSpPr>
      <p:sp>
        <p:nvSpPr>
          <p:cNvPr name="TextBox 2" id="2"/>
          <p:cNvSpPr txBox="true"/>
          <p:nvPr/>
        </p:nvSpPr>
        <p:spPr>
          <a:xfrm rot="0">
            <a:off x="0" y="1871662"/>
            <a:ext cx="18288000" cy="6486525"/>
          </a:xfrm>
          <a:prstGeom prst="rect">
            <a:avLst/>
          </a:prstGeom>
        </p:spPr>
        <p:txBody>
          <a:bodyPr anchor="t" rtlCol="false" tIns="0" lIns="0" bIns="0" rIns="0">
            <a:spAutoFit/>
          </a:bodyPr>
          <a:lstStyle/>
          <a:p>
            <a:pPr algn="ctr">
              <a:lnSpc>
                <a:spcPts val="3919"/>
              </a:lnSpc>
            </a:pPr>
            <a:r>
              <a:rPr lang="en-US" sz="2799">
                <a:solidFill>
                  <a:srgbClr val="000000"/>
                </a:solidFill>
                <a:latin typeface="Radley"/>
                <a:ea typeface="Radley"/>
                <a:cs typeface="Radley"/>
                <a:sym typeface="Radley"/>
              </a:rPr>
              <a:t>W drugim etapie rozgrywki gracze na zmianę, w każdej turze, wybierają pole, które chcą ostrzelać. Gra sprawdza, czy dane pole nie zostało już wcześniej zaatakowane, a następnie weryfikuje, czy znajduje się tam fragment statku przeciwnika. Po wykonaniu strzału ekran jest aktualizowany w zależności od wyniku:</a:t>
            </a:r>
          </a:p>
          <a:p>
            <a:pPr algn="just" marL="604519" indent="-302260" lvl="1">
              <a:lnSpc>
                <a:spcPts val="3919"/>
              </a:lnSpc>
              <a:buFont typeface="Arial"/>
              <a:buChar char="•"/>
            </a:pPr>
            <a:r>
              <a:rPr lang="en-US" sz="2799">
                <a:solidFill>
                  <a:srgbClr val="000000"/>
                </a:solidFill>
                <a:latin typeface="Radley"/>
                <a:ea typeface="Radley"/>
                <a:cs typeface="Radley"/>
                <a:sym typeface="Radley"/>
              </a:rPr>
              <a:t>Gracz nie trafił – na planszy pojawia się kropka.</a:t>
            </a:r>
          </a:p>
          <a:p>
            <a:pPr algn="just" marL="604519" indent="-302260" lvl="1">
              <a:lnSpc>
                <a:spcPts val="3919"/>
              </a:lnSpc>
              <a:buFont typeface="Arial"/>
              <a:buChar char="•"/>
            </a:pPr>
            <a:r>
              <a:rPr lang="en-US" sz="2799">
                <a:solidFill>
                  <a:srgbClr val="000000"/>
                </a:solidFill>
                <a:latin typeface="Radley"/>
                <a:ea typeface="Radley"/>
                <a:cs typeface="Radley"/>
                <a:sym typeface="Radley"/>
              </a:rPr>
              <a:t>Gracz trafił, ale nie zatopił statku – pole zostaje oznaczone symbolem „X”.</a:t>
            </a:r>
          </a:p>
          <a:p>
            <a:pPr algn="just" marL="604519" indent="-302260" lvl="1">
              <a:lnSpc>
                <a:spcPts val="3919"/>
              </a:lnSpc>
              <a:buFont typeface="Arial"/>
              <a:buChar char="•"/>
            </a:pPr>
            <a:r>
              <a:rPr lang="en-US" sz="2799">
                <a:solidFill>
                  <a:srgbClr val="000000"/>
                </a:solidFill>
                <a:latin typeface="Radley"/>
                <a:ea typeface="Radley"/>
                <a:cs typeface="Radley"/>
                <a:sym typeface="Radley"/>
              </a:rPr>
              <a:t>Gracz trafił i zatopił statek przeciwnika – pole zmienia kolor na niebieski, a gracz otrzymuje dodatkową turę.</a:t>
            </a:r>
          </a:p>
          <a:p>
            <a:pPr algn="just" marL="604519" indent="-302260" lvl="1">
              <a:lnSpc>
                <a:spcPts val="3919"/>
              </a:lnSpc>
              <a:buFont typeface="Arial"/>
              <a:buChar char="•"/>
            </a:pPr>
            <a:r>
              <a:rPr lang="en-US" sz="2799">
                <a:solidFill>
                  <a:srgbClr val="000000"/>
                </a:solidFill>
                <a:latin typeface="Radley"/>
                <a:ea typeface="Radley"/>
                <a:cs typeface="Radley"/>
                <a:sym typeface="Radley"/>
              </a:rPr>
              <a:t>Jeśli przeciwnik zatopił nasz okręt, pole na naszej planszy zmienia kolor z czerwonego na fioletowy.</a:t>
            </a:r>
          </a:p>
          <a:p>
            <a:pPr algn="just" marL="604519" indent="-302260" lvl="1">
              <a:lnSpc>
                <a:spcPts val="3919"/>
              </a:lnSpc>
              <a:buFont typeface="Arial"/>
              <a:buChar char="•"/>
            </a:pPr>
            <a:r>
              <a:rPr lang="en-US" sz="2799">
                <a:solidFill>
                  <a:srgbClr val="000000"/>
                </a:solidFill>
                <a:latin typeface="Radley"/>
                <a:ea typeface="Radley"/>
                <a:cs typeface="Radley"/>
                <a:sym typeface="Radley"/>
              </a:rPr>
              <a:t>Gracz może również oznaczyć pole flagą, aby zaznaczyć, że już tam strzelał, ale nie trafił w żaden okręt (oznaczenie to jest niewidoczne dla drugiego gracza, podobnie jak w grze „Saper”).</a:t>
            </a:r>
          </a:p>
          <a:p>
            <a:pPr algn="ctr">
              <a:lnSpc>
                <a:spcPts val="3919"/>
              </a:lnSpc>
              <a:spcBef>
                <a:spcPct val="0"/>
              </a:spcBef>
            </a:pPr>
            <a:r>
              <a:rPr lang="en-US" sz="2799">
                <a:solidFill>
                  <a:srgbClr val="000000"/>
                </a:solidFill>
                <a:latin typeface="Radley"/>
                <a:ea typeface="Radley"/>
                <a:cs typeface="Radley"/>
                <a:sym typeface="Radley"/>
              </a:rPr>
              <a:t>Na górze </a:t>
            </a:r>
            <a:r>
              <a:rPr lang="en-US" sz="2799">
                <a:solidFill>
                  <a:srgbClr val="000000"/>
                </a:solidFill>
                <a:latin typeface="Radley"/>
                <a:ea typeface="Radley"/>
                <a:cs typeface="Radley"/>
                <a:sym typeface="Radley"/>
              </a:rPr>
              <a:t>ekranu widoczny jest ogólny czas trwania rozgrywki, natomiast na dole znajduje się timer odliczający czas pozostały aktualnemu graczowi na wykonanie ruchu. Dodatkowo dostępne są opcje regulacji głośności muzyki (wyciszenie, podgłośnienie) oraz powrotu do menu głównego.</a:t>
            </a:r>
          </a:p>
          <a:p>
            <a:pPr algn="ctr">
              <a:lnSpc>
                <a:spcPts val="448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DAG2V93VSPs</dc:identifier>
  <dcterms:modified xsi:type="dcterms:W3CDTF">2011-08-01T06:04:30Z</dcterms:modified>
  <cp:revision>1</cp:revision>
  <dc:title>GRA STATKI</dc:title>
</cp:coreProperties>
</file>