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5D60413-20C6-4510-B115-D80319E499DB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4"/>
            <p14:sldId id="265"/>
            <p14:sldId id="262"/>
            <p14:sldId id="266"/>
            <p14:sldId id="267"/>
            <p14:sldId id="268"/>
            <p14:sldId id="269"/>
            <p14:sldId id="270"/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3823C-B6A8-1DF2-65BC-22CA1A278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B6E58B-3363-6F40-FC98-3C6891C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0B5CC-F422-AB5F-165B-D645D685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36D78-ECF4-96B0-7353-E49CC6C5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94C1E-8DC3-57A2-5362-7D54D436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01E09-8D6E-65F5-1F94-61842DA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1F344-6E93-C253-DA3A-66312A34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481B3-DB89-2A24-275B-EA771846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BE953-564D-BF23-5705-1155109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27EE5-7A03-D874-9B06-97031165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1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AD6FAE-2984-F538-2DB5-24855553A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F4021-5584-6CCD-4A34-4B3A3AC8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B6A281-8FDC-9137-55BA-C21AB87C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70FED-B8D3-84A7-CC20-9B613A22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0C77A-CAE3-1473-6A97-56A852A0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81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A46BD-8532-45AD-B6CA-C6692F42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482FF-02AE-0632-2A65-EA34753D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EEFAA-D6EE-150C-9D06-D6F1D215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506C2-A7A4-556B-3CCB-BD74E24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A92C2-CFA8-3C5A-FDEF-2D4D34D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F2FF0-2007-1FCC-03E0-0352065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C1623-FB05-2A36-5537-62903201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29FE6-D71F-D386-0FAB-A66304A6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C1E99-6EE7-C13F-1784-CFCCD8A3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DB5F7-CFC2-826C-0F79-7C7E601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04AE1-CCBC-CE10-9E98-E446E16C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938C-A973-1E06-DDEF-DD930D87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D391B5-2A14-DC13-3E72-45FC69880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727956-EFD5-61F9-0B1D-F54FA571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A6BD76-0953-CF41-C548-3A622EF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244B9E-EDB3-24DC-35D5-34E09D32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3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DE83A-05DA-E2B5-6873-375A3676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213E8C-75C4-1A95-A686-958A192E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A36AE-437C-3CFA-153C-7458D3C1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68550E-843B-CBCF-623A-522DF5814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9A0AA7-89D9-0BA2-5E8B-422CCD61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A20D7A-D9EC-F1A4-A7C5-3454E1C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E362E1-0542-AE14-CADA-2BD2884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8BC6D8-8A78-5DA8-D63F-4A6CACC9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3C7DB-9FC7-0D99-3F37-D6D2E4B6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CABC08-6AA9-14B9-7C70-22593991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6919F0-F456-7BEE-3E6C-93545273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259C5C-6D93-A2A5-175C-3982ABDB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6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1C1C48-E49E-0D99-570E-692AF5B1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080E98-3596-A791-0BED-DA0DC1DD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A4E692-A4F3-2B50-523A-128DFBB6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B6145-D9A3-E8BD-EFB6-3B2D683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85C18-D650-4A5A-78F3-D33C33F2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A10E4-BBB3-F585-9A91-9E70D19D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BB30EB-5C3D-75AF-23E7-17D91ECE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6F37D-9EF8-5A53-F7A5-F1CE8B64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2FF927-4218-E6BB-C2A0-312FEB8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4A35E-BFA3-AE35-4BBB-E088CFAA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F01964-BC18-8D9E-3EA2-C6B1AE6FD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A824DA-E320-546F-398D-45319BFD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44DD2B-8B46-26A7-E839-5E5B27FF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F7EDC7-9467-06EF-83F0-9B4D7E4D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AB8021-A0C6-B992-B9D3-34CC554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0975-D36A-5A73-6419-BF326222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6E5C0-28C2-962C-00C5-C4920080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CC42-08F7-3227-6C43-119744CF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98E5-B694-4EBF-BCEA-E8FFCCEB754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12826-E53F-8E70-AE76-31F256E2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785C8-C537-3486-0B8B-F7690BAB1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BB0A-D3B7-4FFF-B0F7-4533F885D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E25F2-9AE9-9DD8-550C-965392521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BIG CASE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5E5949-BC7F-5343-E075-9AB09B0A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4592"/>
            <a:ext cx="9144000" cy="1905000"/>
          </a:xfrm>
        </p:spPr>
        <p:txBody>
          <a:bodyPr>
            <a:normAutofit/>
          </a:bodyPr>
          <a:lstStyle/>
          <a:p>
            <a:endParaRPr lang="ru-RU" sz="1800" dirty="0"/>
          </a:p>
          <a:p>
            <a:pPr algn="r"/>
            <a:endParaRPr lang="ru-RU" sz="1800" dirty="0"/>
          </a:p>
          <a:p>
            <a:pPr algn="r"/>
            <a:r>
              <a:rPr lang="ru-RU" sz="1800" dirty="0"/>
              <a:t>Выполнил</a:t>
            </a:r>
            <a:r>
              <a:rPr lang="en-US" sz="1800" dirty="0"/>
              <a:t>: </a:t>
            </a:r>
          </a:p>
          <a:p>
            <a:pPr algn="r"/>
            <a:r>
              <a:rPr lang="ru-RU" sz="1800" dirty="0"/>
              <a:t>Лубин Николай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8AC943-3F5E-59FB-7D86-44CEC63E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8" y="5402548"/>
            <a:ext cx="1784124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5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репрезентативности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44FE-9652-CB28-7549-E4E5D629E37E}"/>
              </a:ext>
            </a:extLst>
          </p:cNvPr>
          <p:cNvSpPr txBox="1"/>
          <p:nvPr/>
        </p:nvSpPr>
        <p:spPr>
          <a:xfrm>
            <a:off x="838200" y="2337816"/>
            <a:ext cx="9707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Выводы</a:t>
            </a:r>
            <a:r>
              <a:rPr lang="en-US" sz="2400" dirty="0"/>
              <a:t>:</a:t>
            </a:r>
          </a:p>
          <a:p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группах примерно одинаковое количество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Примерно одинаковые доли типов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Группы имеют статистически одинаковый </a:t>
            </a:r>
            <a:r>
              <a:rPr lang="en-US" dirty="0"/>
              <a:t>ARPU </a:t>
            </a:r>
            <a:r>
              <a:rPr lang="ru-RU" dirty="0"/>
              <a:t>и </a:t>
            </a:r>
            <a:r>
              <a:rPr lang="en-US" dirty="0"/>
              <a:t>ARPPU</a:t>
            </a:r>
            <a:r>
              <a:rPr lang="ru-RU" dirty="0"/>
              <a:t> (нормированные на период) </a:t>
            </a:r>
          </a:p>
        </p:txBody>
      </p:sp>
    </p:spTree>
    <p:extLst>
      <p:ext uri="{BB962C8B-B14F-4D97-AF65-F5344CB8AC3E}">
        <p14:creationId xmlns:p14="http://schemas.microsoft.com/office/powerpoint/2010/main" val="353374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верификаций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359643-6145-1660-2D38-BD65796B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59" y="3255736"/>
            <a:ext cx="7281682" cy="203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FDE066-A4F4-7A51-F9E9-46AF97A43F3A}"/>
              </a:ext>
            </a:extLst>
          </p:cNvPr>
          <p:cNvSpPr txBox="1"/>
          <p:nvPr/>
        </p:nvSpPr>
        <p:spPr>
          <a:xfrm>
            <a:off x="838200" y="2584704"/>
            <a:ext cx="435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верифицированных в группах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2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верификаций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44FE-9652-CB28-7549-E4E5D629E37E}"/>
              </a:ext>
            </a:extLst>
          </p:cNvPr>
          <p:cNvSpPr txBox="1"/>
          <p:nvPr/>
        </p:nvSpPr>
        <p:spPr>
          <a:xfrm>
            <a:off x="838200" y="2337816"/>
            <a:ext cx="9086088" cy="186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Используемые критерии</a:t>
            </a:r>
            <a:r>
              <a:rPr lang="en-US" sz="2400" dirty="0"/>
              <a:t>: </a:t>
            </a:r>
            <a:endParaRPr lang="ru-RU" sz="2400" dirty="0"/>
          </a:p>
          <a:p>
            <a:endParaRPr lang="ru-RU" sz="2400" dirty="0"/>
          </a:p>
          <a:p>
            <a:pPr marL="342900" indent="-342900">
              <a:lnSpc>
                <a:spcPct val="200000"/>
              </a:lnSpc>
              <a:buSzPct val="110000"/>
              <a:buFont typeface="+mj-lt"/>
              <a:buAutoNum type="arabicPeriod"/>
            </a:pPr>
            <a:r>
              <a:rPr lang="ru-RU" dirty="0"/>
              <a:t>Критерий для сравнения вероятностей двух </a:t>
            </a:r>
            <a:r>
              <a:rPr lang="ru-RU" dirty="0" err="1"/>
              <a:t>биномиально</a:t>
            </a:r>
            <a:r>
              <a:rPr lang="ru-RU" dirty="0"/>
              <a:t> распределенных величин.</a:t>
            </a:r>
          </a:p>
          <a:p>
            <a:pPr marL="342900" indent="-342900">
              <a:lnSpc>
                <a:spcPct val="200000"/>
              </a:lnSpc>
              <a:buSzPct val="110000"/>
              <a:buFont typeface="+mj-lt"/>
              <a:buAutoNum type="arabicPeriod"/>
            </a:pPr>
            <a:r>
              <a:rPr lang="ru-RU" dirty="0" err="1"/>
              <a:t>Бутстрап</a:t>
            </a:r>
            <a:r>
              <a:rPr lang="ru-RU" dirty="0"/>
              <a:t> для подсчета доверительного интервала.</a:t>
            </a:r>
          </a:p>
        </p:txBody>
      </p:sp>
    </p:spTree>
    <p:extLst>
      <p:ext uri="{BB962C8B-B14F-4D97-AF65-F5344CB8AC3E}">
        <p14:creationId xmlns:p14="http://schemas.microsoft.com/office/powerpoint/2010/main" val="77189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верификаций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44FE-9652-CB28-7549-E4E5D629E37E}"/>
              </a:ext>
            </a:extLst>
          </p:cNvPr>
          <p:cNvSpPr txBox="1"/>
          <p:nvPr/>
        </p:nvSpPr>
        <p:spPr>
          <a:xfrm>
            <a:off x="838200" y="2045208"/>
            <a:ext cx="90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для сравнения вероятностей двух </a:t>
            </a:r>
            <a:r>
              <a:rPr lang="ru-RU" dirty="0" err="1"/>
              <a:t>биномиально</a:t>
            </a:r>
            <a:r>
              <a:rPr lang="ru-RU" dirty="0"/>
              <a:t> распределенных величин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DB37-7D5B-B357-4181-09BA4863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97" y="2525848"/>
            <a:ext cx="8334805" cy="903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EFB34-C1BD-57C4-0FB1-F8DBCFC4B864}"/>
              </a:ext>
            </a:extLst>
          </p:cNvPr>
          <p:cNvSpPr txBox="1"/>
          <p:nvPr/>
        </p:nvSpPr>
        <p:spPr>
          <a:xfrm>
            <a:off x="838200" y="4039657"/>
            <a:ext cx="90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Бутстрап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8414A3-A0D0-5F0C-94BA-43ACD540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01" y="4706112"/>
            <a:ext cx="6153798" cy="10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верификаций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84215-0757-616A-FEF3-9E55C38BB3A4}"/>
              </a:ext>
            </a:extLst>
          </p:cNvPr>
          <p:cNvSpPr txBox="1"/>
          <p:nvPr/>
        </p:nvSpPr>
        <p:spPr>
          <a:xfrm>
            <a:off x="752856" y="1804416"/>
            <a:ext cx="10515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Выводы</a:t>
            </a:r>
            <a:r>
              <a:rPr lang="en-US" sz="2400" dirty="0"/>
              <a:t>:</a:t>
            </a:r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0" dirty="0">
                <a:effectLst/>
              </a:rPr>
              <a:t>1. </a:t>
            </a:r>
            <a:r>
              <a:rPr lang="ru-RU" b="0" dirty="0">
                <a:effectLst/>
              </a:rPr>
              <a:t>Количество конверсий в верификацию </a:t>
            </a:r>
            <a:r>
              <a:rPr lang="ru-RU" b="0" dirty="0" err="1">
                <a:effectLst/>
              </a:rPr>
              <a:t>статзначимо</a:t>
            </a:r>
            <a:r>
              <a:rPr lang="ru-RU" b="0" dirty="0">
                <a:effectLst/>
              </a:rPr>
              <a:t> больше в группе 30_discounts по сравнению с </a:t>
            </a:r>
            <a:r>
              <a:rPr lang="ru-RU" b="0" dirty="0" err="1">
                <a:effectLst/>
              </a:rPr>
              <a:t>no_discounts</a:t>
            </a:r>
            <a:endParaRPr lang="ru-RU" b="0" dirty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2. </a:t>
            </a:r>
            <a:r>
              <a:rPr lang="ru-RU" b="0" dirty="0">
                <a:effectLst/>
              </a:rPr>
              <a:t>Количество конверсий в верификацию </a:t>
            </a:r>
            <a:r>
              <a:rPr lang="ru-RU" b="0" dirty="0" err="1">
                <a:effectLst/>
              </a:rPr>
              <a:t>статзначимо</a:t>
            </a:r>
            <a:r>
              <a:rPr lang="ru-RU" b="0" dirty="0">
                <a:effectLst/>
              </a:rPr>
              <a:t> больше в группе 60_discounts по сравнению с </a:t>
            </a:r>
            <a:r>
              <a:rPr lang="ru-RU" b="0" dirty="0" err="1">
                <a:effectLst/>
              </a:rPr>
              <a:t>no_discounts</a:t>
            </a:r>
            <a:endParaRPr lang="ru-RU" b="0" dirty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3. </a:t>
            </a:r>
            <a:r>
              <a:rPr lang="ru-RU" b="0" dirty="0">
                <a:effectLst/>
              </a:rPr>
              <a:t>Количество конверсий в верификацию </a:t>
            </a:r>
            <a:r>
              <a:rPr lang="ru-RU" b="0" dirty="0" err="1">
                <a:effectLst/>
              </a:rPr>
              <a:t>статзначимо</a:t>
            </a:r>
            <a:r>
              <a:rPr lang="ru-RU" b="0" dirty="0">
                <a:effectLst/>
              </a:rPr>
              <a:t> больше в группе 60_discounts по сравнению с 30_discounts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036C83-2A9E-C31C-95BD-3B162E6D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45" y="5205984"/>
            <a:ext cx="6153798" cy="10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ARPU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E8B6CE-686C-3E6C-88D0-2DE130F8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8" y="1915851"/>
            <a:ext cx="4326907" cy="322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98DAD-D7E1-45CF-BE08-1462AEA2DACC}"/>
              </a:ext>
            </a:extLst>
          </p:cNvPr>
          <p:cNvSpPr txBox="1"/>
          <p:nvPr/>
        </p:nvSpPr>
        <p:spPr>
          <a:xfrm>
            <a:off x="838200" y="1915851"/>
            <a:ext cx="11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Гипотезы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FFF88-B473-6658-5F30-00C5E7CE4347}"/>
              </a:ext>
            </a:extLst>
          </p:cNvPr>
          <p:cNvSpPr txBox="1"/>
          <p:nvPr/>
        </p:nvSpPr>
        <p:spPr>
          <a:xfrm>
            <a:off x="838200" y="5718048"/>
            <a:ext cx="580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Используем критерий Стьюдента для сравнения средних</a:t>
            </a:r>
          </a:p>
        </p:txBody>
      </p:sp>
    </p:spTree>
    <p:extLst>
      <p:ext uri="{BB962C8B-B14F-4D97-AF65-F5344CB8AC3E}">
        <p14:creationId xmlns:p14="http://schemas.microsoft.com/office/powerpoint/2010/main" val="13276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ARPU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04A5B6-EAAD-2C4E-3DB9-CD15AFC1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47" y="4923781"/>
            <a:ext cx="8904597" cy="759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0" y="4067192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эксперимента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FA4BCE-9659-B175-4362-71AFF80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47" y="2841272"/>
            <a:ext cx="7544051" cy="738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844040-D85B-4CDF-9557-5B707224EC98}"/>
              </a:ext>
            </a:extLst>
          </p:cNvPr>
          <p:cNvSpPr txBox="1"/>
          <p:nvPr/>
        </p:nvSpPr>
        <p:spPr>
          <a:xfrm>
            <a:off x="838200" y="2225338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эксперимента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0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ARPU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55186-6CB7-6D66-9DCF-DA23EE5D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49" y="2718262"/>
            <a:ext cx="8300481" cy="368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0" y="2113701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 </a:t>
            </a:r>
            <a:r>
              <a:rPr lang="en-US" dirty="0" err="1"/>
              <a:t>ttest</a:t>
            </a:r>
            <a:r>
              <a:rPr lang="en-US" dirty="0"/>
              <a:t>: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70DB95E-8734-5475-E5C7-E6D57194B73C}"/>
              </a:ext>
            </a:extLst>
          </p:cNvPr>
          <p:cNvCxnSpPr/>
          <p:nvPr/>
        </p:nvCxnSpPr>
        <p:spPr>
          <a:xfrm>
            <a:off x="6096000" y="5095702"/>
            <a:ext cx="17290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0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ARPU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0" y="2136338"/>
            <a:ext cx="10583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Выводы</a:t>
            </a:r>
            <a:r>
              <a:rPr lang="en-US" sz="2400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Введение скидок </a:t>
            </a:r>
            <a:r>
              <a:rPr lang="ru-RU" dirty="0" err="1"/>
              <a:t>статзначимо</a:t>
            </a:r>
            <a:r>
              <a:rPr lang="ru-RU" dirty="0"/>
              <a:t> не влияет на </a:t>
            </a:r>
            <a:r>
              <a:rPr lang="en-US" dirty="0"/>
              <a:t>ARPU</a:t>
            </a:r>
            <a:r>
              <a:rPr lang="ru-RU" dirty="0"/>
              <a:t>, но есть подозрительное значение </a:t>
            </a:r>
            <a:r>
              <a:rPr lang="en-US" dirty="0" err="1"/>
              <a:t>pvalue</a:t>
            </a:r>
            <a:r>
              <a:rPr lang="en-US" dirty="0"/>
              <a:t> </a:t>
            </a:r>
            <a:r>
              <a:rPr lang="ru-RU" dirty="0"/>
              <a:t>при сравнении</a:t>
            </a:r>
            <a:r>
              <a:rPr lang="en-US" dirty="0"/>
              <a:t> ARPU</a:t>
            </a:r>
            <a:r>
              <a:rPr lang="ru-RU" dirty="0"/>
              <a:t> группы </a:t>
            </a:r>
            <a:r>
              <a:rPr lang="en-US" dirty="0" err="1"/>
              <a:t>no_discount</a:t>
            </a:r>
            <a:r>
              <a:rPr lang="en-US" dirty="0"/>
              <a:t> </a:t>
            </a:r>
            <a:r>
              <a:rPr lang="ru-RU" dirty="0"/>
              <a:t>и группы 30_</a:t>
            </a:r>
            <a:r>
              <a:rPr lang="en-US" dirty="0"/>
              <a:t>discount </a:t>
            </a:r>
            <a:r>
              <a:rPr lang="ru-RU" dirty="0"/>
              <a:t>после начала эксперимента. </a:t>
            </a:r>
          </a:p>
          <a:p>
            <a:endParaRPr lang="ru-RU" dirty="0"/>
          </a:p>
          <a:p>
            <a:r>
              <a:rPr lang="ru-RU" dirty="0"/>
              <a:t>При сравнении </a:t>
            </a:r>
            <a:r>
              <a:rPr lang="en-US" dirty="0"/>
              <a:t>ARPU</a:t>
            </a:r>
            <a:r>
              <a:rPr lang="ru-RU" dirty="0"/>
              <a:t> группы </a:t>
            </a:r>
            <a:r>
              <a:rPr lang="en-US" dirty="0" err="1"/>
              <a:t>no_discount</a:t>
            </a:r>
            <a:r>
              <a:rPr lang="en-US" dirty="0"/>
              <a:t> </a:t>
            </a:r>
            <a:r>
              <a:rPr lang="ru-RU" dirty="0"/>
              <a:t>и группы </a:t>
            </a:r>
            <a:r>
              <a:rPr lang="en-US" dirty="0"/>
              <a:t>6</a:t>
            </a:r>
            <a:r>
              <a:rPr lang="ru-RU" dirty="0"/>
              <a:t>0_</a:t>
            </a:r>
            <a:r>
              <a:rPr lang="en-US" dirty="0"/>
              <a:t>discount</a:t>
            </a:r>
            <a:r>
              <a:rPr lang="ru-RU" dirty="0"/>
              <a:t> </a:t>
            </a:r>
            <a:r>
              <a:rPr lang="ru-RU" dirty="0" err="1"/>
              <a:t>статзначимых</a:t>
            </a:r>
            <a:r>
              <a:rPr lang="ru-RU" dirty="0"/>
              <a:t> различий </a:t>
            </a:r>
            <a:r>
              <a:rPr lang="ru-RU" b="1" dirty="0"/>
              <a:t>не выявлено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3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ARPPU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F3345C-4D50-390E-5729-5A309048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10" y="2003367"/>
            <a:ext cx="5651106" cy="794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97A08-F00D-3EEB-D849-A1AFB6ACC4B9}"/>
              </a:ext>
            </a:extLst>
          </p:cNvPr>
          <p:cNvSpPr txBox="1"/>
          <p:nvPr/>
        </p:nvSpPr>
        <p:spPr>
          <a:xfrm>
            <a:off x="989215" y="2003367"/>
            <a:ext cx="443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Заметим, что изменилось количество платящих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AD246-FE7C-4C2C-5A79-5CB868DE4C9A}"/>
              </a:ext>
            </a:extLst>
          </p:cNvPr>
          <p:cNvSpPr txBox="1"/>
          <p:nvPr/>
        </p:nvSpPr>
        <p:spPr>
          <a:xfrm>
            <a:off x="989215" y="5014638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эксперимента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7D3033-AE8A-F3F0-1C0D-1956F5CD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12" y="5442159"/>
            <a:ext cx="8062321" cy="683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F75E35-8317-8F62-328F-E77C4FBF2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12" y="3989637"/>
            <a:ext cx="8062321" cy="66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7E47A-2106-AC59-EE7C-F2F0705E504D}"/>
              </a:ext>
            </a:extLst>
          </p:cNvPr>
          <p:cNvSpPr txBox="1"/>
          <p:nvPr/>
        </p:nvSpPr>
        <p:spPr>
          <a:xfrm>
            <a:off x="989215" y="3429000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эксперимента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9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88C96-3605-9BCB-E4C9-8C66725C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24940-4946-3D4A-333B-1741FCD9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ea typeface="Roboto" panose="020B0604020202020204" pitchFamily="2" charset="0"/>
                <a:cs typeface="Roboto" panose="020B0604020202020204" pitchFamily="2" charset="0"/>
              </a:rPr>
              <a:t>Верификация аккаунтов продавцов на </a:t>
            </a:r>
            <a:r>
              <a:rPr lang="ru-RU" sz="2000" dirty="0" err="1">
                <a:solidFill>
                  <a:srgbClr val="000000"/>
                </a:solidFill>
                <a:effectLst/>
                <a:ea typeface="Roboto" panose="020B0604020202020204" pitchFamily="2" charset="0"/>
                <a:cs typeface="Roboto" panose="020B0604020202020204" pitchFamily="2" charset="0"/>
              </a:rPr>
              <a:t>Авито</a:t>
            </a:r>
            <a:r>
              <a:rPr lang="ru-RU" sz="2000" dirty="0">
                <a:solidFill>
                  <a:srgbClr val="000000"/>
                </a:solidFill>
                <a:effectLst/>
                <a:ea typeface="Roboto" panose="020B0604020202020204" pitchFamily="2" charset="0"/>
                <a:cs typeface="Roboto" panose="020B0604020202020204" pitchFamily="2" charset="0"/>
              </a:rPr>
              <a:t> - отличный способ повысить доверие к площадке и повысить долю качественных аккаунтов.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Хотим повысить количество верифицированных пользователей, с целью повышение доверия к продавцам.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Предполагается, что пользователь охотнее будет верифицироваться, если ему выдавать скидку на продукты </a:t>
            </a:r>
            <a:r>
              <a:rPr lang="ru-RU" sz="2000" dirty="0" err="1"/>
              <a:t>Авито</a:t>
            </a:r>
            <a:r>
              <a:rPr lang="ru-RU" sz="2000" dirty="0"/>
              <a:t> за прохождение верификации.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89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ARPPU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0" y="2113701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 </a:t>
            </a:r>
            <a:r>
              <a:rPr lang="en-US" dirty="0" err="1"/>
              <a:t>ttest</a:t>
            </a:r>
            <a:r>
              <a:rPr lang="en-US" dirty="0"/>
              <a:t>: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70DB95E-8734-5475-E5C7-E6D57194B73C}"/>
              </a:ext>
            </a:extLst>
          </p:cNvPr>
          <p:cNvCxnSpPr/>
          <p:nvPr/>
        </p:nvCxnSpPr>
        <p:spPr>
          <a:xfrm>
            <a:off x="6096000" y="5095702"/>
            <a:ext cx="17290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947F7C-566C-6D91-C9E9-49A81B90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906046"/>
            <a:ext cx="755437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4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</a:t>
            </a:r>
            <a:r>
              <a:rPr lang="en-US" dirty="0"/>
              <a:t>ARPPU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1" y="2113701"/>
            <a:ext cx="105155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</a:t>
            </a:r>
            <a:r>
              <a:rPr lang="en-US" sz="2400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b="0" dirty="0">
                <a:effectLst/>
              </a:rPr>
              <a:t>Есть </a:t>
            </a:r>
            <a:r>
              <a:rPr lang="ru-RU" b="0" dirty="0" err="1">
                <a:effectLst/>
              </a:rPr>
              <a:t>прокрасы</a:t>
            </a:r>
            <a:r>
              <a:rPr lang="ru-RU" b="0" dirty="0">
                <a:effectLst/>
              </a:rPr>
              <a:t> на увеличение ARPPU по сравнению с наблюдениями до эксперимента. Но если брать во внимание то, что количество платящих за время наблюдения эксперимента снизилось примерно на 5%, а ARPU не дала </a:t>
            </a:r>
            <a:r>
              <a:rPr lang="ru-RU" b="0" dirty="0" err="1">
                <a:effectLst/>
              </a:rPr>
              <a:t>прокрасов</a:t>
            </a:r>
            <a:r>
              <a:rPr lang="ru-RU" b="0" dirty="0">
                <a:effectLst/>
              </a:rPr>
              <a:t>, то есть она статистически осталась на том же уровне, то увеличение ARPPU связано только с тем, что уменьшился знаменатель - уменьшилось количество платящих. </a:t>
            </a:r>
          </a:p>
          <a:p>
            <a:endParaRPr lang="ru-RU" dirty="0"/>
          </a:p>
          <a:p>
            <a:r>
              <a:rPr lang="ru-RU" b="0" dirty="0">
                <a:effectLst/>
              </a:rPr>
              <a:t>Уменьшение количества платящих тоже не есть хорошо, но я думаю, что некоторые пользователи просто еще не совершили свою покупку, так как период наблюдений до начала эксперимента почти на месяц больше, чем период проведения эксперимента.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30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ru-RU" sz="4000" dirty="0"/>
              <a:t>равнение </a:t>
            </a:r>
            <a:r>
              <a:rPr lang="en-US" sz="4000" dirty="0"/>
              <a:t>ARPU</a:t>
            </a:r>
            <a:r>
              <a:rPr lang="ru-RU" sz="4000" dirty="0"/>
              <a:t> в разрезе верифицированных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53C9-7F37-C8D7-E9A0-CA322D6C53D4}"/>
              </a:ext>
            </a:extLst>
          </p:cNvPr>
          <p:cNvSpPr txBox="1"/>
          <p:nvPr/>
        </p:nvSpPr>
        <p:spPr>
          <a:xfrm>
            <a:off x="838200" y="2478053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Напомним, что наше дополнительное предположение еще состоит в том, что те пользователи, которые верифицировались и получили скидку, совершат необходимые покупки во время действия скидки и станут меньше покупать после действия скидки.</a:t>
            </a:r>
            <a:endParaRPr lang="ru-RU" b="0" dirty="0">
              <a:effectLst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Я оставил в выборке платежей данные после действия скидки персонально для каждого пользователя и провел те же самые выкладки для сравнения </a:t>
            </a:r>
            <a:r>
              <a:rPr lang="en-US" dirty="0"/>
              <a:t>ARPU</a:t>
            </a:r>
            <a:r>
              <a:rPr lang="ru-RU" dirty="0"/>
              <a:t> (до и после эксперимента)</a:t>
            </a:r>
            <a:r>
              <a:rPr lang="en-US" dirty="0"/>
              <a:t> </a:t>
            </a:r>
            <a:r>
              <a:rPr lang="ru-RU" dirty="0"/>
              <a:t>только в разрезе пользователей, которые прошли верификацию. Также проверил есть ли значимые различия между группами до эксперимента.</a:t>
            </a:r>
          </a:p>
        </p:txBody>
      </p:sp>
    </p:spTree>
    <p:extLst>
      <p:ext uri="{BB962C8B-B14F-4D97-AF65-F5344CB8AC3E}">
        <p14:creationId xmlns:p14="http://schemas.microsoft.com/office/powerpoint/2010/main" val="16526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ru-RU" sz="4000" dirty="0"/>
              <a:t>равнение </a:t>
            </a:r>
            <a:r>
              <a:rPr lang="en-US" sz="4000" dirty="0"/>
              <a:t>ARPU</a:t>
            </a:r>
            <a:r>
              <a:rPr lang="ru-RU" sz="4000" dirty="0"/>
              <a:t> в разрезе верифицированных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CDCB3-0332-9C1D-3617-CA4A8CA19981}"/>
              </a:ext>
            </a:extLst>
          </p:cNvPr>
          <p:cNvSpPr txBox="1"/>
          <p:nvPr/>
        </p:nvSpPr>
        <p:spPr>
          <a:xfrm>
            <a:off x="838200" y="2240159"/>
            <a:ext cx="133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CFEC81-73FD-566F-1CBF-03FA04A1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86" y="2759950"/>
            <a:ext cx="10071428" cy="22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ru-RU" sz="4000" dirty="0"/>
              <a:t>равнение </a:t>
            </a:r>
            <a:r>
              <a:rPr lang="en-US" sz="4000" dirty="0"/>
              <a:t>ARPU</a:t>
            </a:r>
            <a:r>
              <a:rPr lang="ru-RU" sz="4000" dirty="0"/>
              <a:t> в разрезе верифицированных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CDCB3-0332-9C1D-3617-CA4A8CA19981}"/>
              </a:ext>
            </a:extLst>
          </p:cNvPr>
          <p:cNvSpPr txBox="1"/>
          <p:nvPr/>
        </p:nvSpPr>
        <p:spPr>
          <a:xfrm>
            <a:off x="838200" y="2240159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</a:t>
            </a:r>
            <a:r>
              <a:rPr lang="en-US" dirty="0"/>
              <a:t> </a:t>
            </a:r>
            <a:r>
              <a:rPr lang="en-US" dirty="0" err="1"/>
              <a:t>ttest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40181D-4BC9-8F91-A7B9-3E912AE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14" y="2240159"/>
            <a:ext cx="6555222" cy="4290840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9888227-6153-D91A-B35C-993EA2628E17}"/>
              </a:ext>
            </a:extLst>
          </p:cNvPr>
          <p:cNvCxnSpPr/>
          <p:nvPr/>
        </p:nvCxnSpPr>
        <p:spPr>
          <a:xfrm>
            <a:off x="6683433" y="4123113"/>
            <a:ext cx="1704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79A1A89-21D2-CAF3-D345-B82327914727}"/>
              </a:ext>
            </a:extLst>
          </p:cNvPr>
          <p:cNvCxnSpPr/>
          <p:nvPr/>
        </p:nvCxnSpPr>
        <p:spPr>
          <a:xfrm>
            <a:off x="6683433" y="4588625"/>
            <a:ext cx="17041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9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ru-RU" sz="4000" dirty="0"/>
              <a:t>равнение </a:t>
            </a:r>
            <a:r>
              <a:rPr lang="en-US" sz="4000" dirty="0"/>
              <a:t>ARPU</a:t>
            </a:r>
            <a:r>
              <a:rPr lang="ru-RU" sz="4000" dirty="0"/>
              <a:t> в разрезе верифицированных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CDCB3-0332-9C1D-3617-CA4A8CA19981}"/>
              </a:ext>
            </a:extLst>
          </p:cNvPr>
          <p:cNvSpPr txBox="1"/>
          <p:nvPr/>
        </p:nvSpPr>
        <p:spPr>
          <a:xfrm>
            <a:off x="838200" y="2215221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Выводы</a:t>
            </a:r>
            <a:r>
              <a:rPr lang="en-US" sz="2400" dirty="0"/>
              <a:t>: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Наше предположение оказалось ложным, изменение в прибыли происходит в положительную сторону, но </a:t>
            </a:r>
            <a:r>
              <a:rPr lang="ru-RU" dirty="0" err="1"/>
              <a:t>статзначимо</a:t>
            </a:r>
            <a:r>
              <a:rPr lang="ru-RU" dirty="0"/>
              <a:t> только для группы </a:t>
            </a:r>
            <a:r>
              <a:rPr lang="en-US" dirty="0" err="1"/>
              <a:t>no_discount</a:t>
            </a:r>
            <a:r>
              <a:rPr lang="ru-RU" dirty="0"/>
              <a:t>  при сравнении </a:t>
            </a:r>
            <a:r>
              <a:rPr lang="en-US" dirty="0"/>
              <a:t>ARPU </a:t>
            </a:r>
            <a:r>
              <a:rPr lang="ru-RU" dirty="0"/>
              <a:t>до и после эксперимента.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Динамика прибыли в разрезе </a:t>
            </a:r>
            <a:r>
              <a:rPr lang="ru-RU" dirty="0" err="1"/>
              <a:t>сверифицировавшихся</a:t>
            </a:r>
            <a:r>
              <a:rPr lang="ru-RU" dirty="0"/>
              <a:t> пользователей положительная</a:t>
            </a:r>
          </a:p>
        </p:txBody>
      </p:sp>
    </p:spTree>
    <p:extLst>
      <p:ext uri="{BB962C8B-B14F-4D97-AF65-F5344CB8AC3E}">
        <p14:creationId xmlns:p14="http://schemas.microsoft.com/office/powerpoint/2010/main" val="224856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EF93-4B43-EE8B-3E33-172C888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Итоги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FD630-4CD7-6C80-B065-91E32447E497}"/>
              </a:ext>
            </a:extLst>
          </p:cNvPr>
          <p:cNvSpPr txBox="1"/>
          <p:nvPr/>
        </p:nvSpPr>
        <p:spPr>
          <a:xfrm>
            <a:off x="1147156" y="1928553"/>
            <a:ext cx="1020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Получено, что для группы </a:t>
            </a:r>
            <a:r>
              <a:rPr lang="en-US" dirty="0"/>
              <a:t>60_discount</a:t>
            </a:r>
            <a:r>
              <a:rPr lang="ru-RU" dirty="0"/>
              <a:t> конверсия в верификацию </a:t>
            </a:r>
            <a:r>
              <a:rPr lang="ru-RU" dirty="0" err="1"/>
              <a:t>статзначимо</a:t>
            </a:r>
            <a:r>
              <a:rPr lang="ru-RU" dirty="0"/>
              <a:t> больше, чем у остальных двух групп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этом для всех групп нет </a:t>
            </a:r>
            <a:r>
              <a:rPr lang="ru-RU" dirty="0" err="1"/>
              <a:t>статзначимого</a:t>
            </a:r>
            <a:r>
              <a:rPr lang="ru-RU" dirty="0"/>
              <a:t> различия в метрике </a:t>
            </a:r>
            <a:r>
              <a:rPr lang="en-US" dirty="0"/>
              <a:t>ARPU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ARPU </a:t>
            </a:r>
            <a:r>
              <a:rPr lang="ru-RU" dirty="0"/>
              <a:t>для верифицированных пользователей показала, что есть положительная динамика в покупках товаров продвижения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13991-9DAA-C789-D27E-3FC2CE01D218}"/>
              </a:ext>
            </a:extLst>
          </p:cNvPr>
          <p:cNvSpPr txBox="1"/>
          <p:nvPr/>
        </p:nvSpPr>
        <p:spPr>
          <a:xfrm>
            <a:off x="838200" y="3882043"/>
            <a:ext cx="17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Рекомендации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CA178-B952-BACB-10AD-580D4A10EF5A}"/>
              </a:ext>
            </a:extLst>
          </p:cNvPr>
          <p:cNvSpPr txBox="1"/>
          <p:nvPr/>
        </p:nvSpPr>
        <p:spPr>
          <a:xfrm>
            <a:off x="1388227" y="4646814"/>
            <a:ext cx="996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в группе, которой выдавали скидку 60</a:t>
            </a:r>
            <a:r>
              <a:rPr lang="en-US" dirty="0"/>
              <a:t>% </a:t>
            </a:r>
            <a:r>
              <a:rPr lang="ru-RU" dirty="0"/>
              <a:t>не выявлено </a:t>
            </a:r>
            <a:r>
              <a:rPr lang="ru-RU" dirty="0" err="1"/>
              <a:t>статзначимого</a:t>
            </a:r>
            <a:r>
              <a:rPr lang="ru-RU" dirty="0"/>
              <a:t> понижения прибыли, но выявлено </a:t>
            </a:r>
            <a:r>
              <a:rPr lang="ru-RU" dirty="0" err="1"/>
              <a:t>статзначимое</a:t>
            </a:r>
            <a:r>
              <a:rPr lang="ru-RU" dirty="0"/>
              <a:t> повышение в конверсии в верификацию, то это подходящая группа, для которой удовлетворяет критерий успеха. </a:t>
            </a:r>
          </a:p>
        </p:txBody>
      </p:sp>
    </p:spTree>
    <p:extLst>
      <p:ext uri="{BB962C8B-B14F-4D97-AF65-F5344CB8AC3E}">
        <p14:creationId xmlns:p14="http://schemas.microsoft.com/office/powerpoint/2010/main" val="159758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0CD7-6AFC-4BB2-2473-C61E4175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на группы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12658-E61D-7031-0B3D-93B59AC8436D}"/>
              </a:ext>
            </a:extLst>
          </p:cNvPr>
          <p:cNvSpPr txBox="1"/>
          <p:nvPr/>
        </p:nvSpPr>
        <p:spPr>
          <a:xfrm>
            <a:off x="4398264" y="1825625"/>
            <a:ext cx="33954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30_discount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Продавцам приходит рассылка о том, что они получат при верификации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верификации аккаунта продавец получает значок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верификации аккаунта продавец получает скидку </a:t>
            </a:r>
            <a:r>
              <a:rPr lang="ru-RU" b="1" dirty="0"/>
              <a:t>30%</a:t>
            </a:r>
            <a:r>
              <a:rPr lang="ru-RU" dirty="0"/>
              <a:t> на 3 тип услуг продвижения в категории 1 на 2 дня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084-1527-7CD7-214A-7BFDB3DEFCAB}"/>
              </a:ext>
            </a:extLst>
          </p:cNvPr>
          <p:cNvSpPr txBox="1"/>
          <p:nvPr/>
        </p:nvSpPr>
        <p:spPr>
          <a:xfrm>
            <a:off x="8098536" y="1825625"/>
            <a:ext cx="339547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60_discount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Продавцам приходит рассылка о том, что они получат при верификации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верификации аккаунта продавец получает значок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верификации аккаунта продавец получает скидку </a:t>
            </a:r>
            <a:r>
              <a:rPr lang="ru-RU" b="1" dirty="0"/>
              <a:t>60%</a:t>
            </a:r>
            <a:r>
              <a:rPr lang="ru-RU" dirty="0"/>
              <a:t> на 3 тип услуг продвижения в категории 1 на 2 дня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686D-4788-66BB-0505-3644E6180D94}"/>
              </a:ext>
            </a:extLst>
          </p:cNvPr>
          <p:cNvSpPr txBox="1"/>
          <p:nvPr/>
        </p:nvSpPr>
        <p:spPr>
          <a:xfrm>
            <a:off x="697992" y="1825625"/>
            <a:ext cx="33954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 err="1"/>
              <a:t>no_discount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Продавцам приходит рассылка о том, что они получат при верификации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верификации аккаунта продавец получает значок</a:t>
            </a:r>
          </a:p>
        </p:txBody>
      </p:sp>
    </p:spTree>
    <p:extLst>
      <p:ext uri="{BB962C8B-B14F-4D97-AF65-F5344CB8AC3E}">
        <p14:creationId xmlns:p14="http://schemas.microsoft.com/office/powerpoint/2010/main" val="33825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0CD7-6AFC-4BB2-2473-C61E4175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уведомлений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12658-E61D-7031-0B3D-93B59AC8436D}"/>
              </a:ext>
            </a:extLst>
          </p:cNvPr>
          <p:cNvSpPr txBox="1"/>
          <p:nvPr/>
        </p:nvSpPr>
        <p:spPr>
          <a:xfrm>
            <a:off x="7121792" y="3739769"/>
            <a:ext cx="339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30_discount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084-1527-7CD7-214A-7BFDB3DEFCAB}"/>
              </a:ext>
            </a:extLst>
          </p:cNvPr>
          <p:cNvSpPr txBox="1"/>
          <p:nvPr/>
        </p:nvSpPr>
        <p:spPr>
          <a:xfrm>
            <a:off x="7121792" y="5270174"/>
            <a:ext cx="339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60_discount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686D-4788-66BB-0505-3644E6180D94}"/>
              </a:ext>
            </a:extLst>
          </p:cNvPr>
          <p:cNvSpPr txBox="1"/>
          <p:nvPr/>
        </p:nvSpPr>
        <p:spPr>
          <a:xfrm>
            <a:off x="7121792" y="2209364"/>
            <a:ext cx="339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 err="1"/>
              <a:t>no_discount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3665EC-10E8-3649-8683-7B1AC92B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6" y="1690688"/>
            <a:ext cx="4616335" cy="15696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DEF5A-018D-706E-F5B0-E49463CD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35" y="3297874"/>
            <a:ext cx="4616335" cy="14070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3F32F-D19B-DAE3-07A7-2D8B60C6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35" y="4848755"/>
            <a:ext cx="4616335" cy="13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02A3A-D275-115D-1237-D72C1A63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B74BD-59A7-7BFF-8B4B-93A7F0501737}"/>
              </a:ext>
            </a:extLst>
          </p:cNvPr>
          <p:cNvSpPr txBox="1"/>
          <p:nvPr/>
        </p:nvSpPr>
        <p:spPr>
          <a:xfrm>
            <a:off x="838200" y="1950719"/>
            <a:ext cx="1002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Мы хотим сравнить конверсию пользователей в верификацию для каждой группы. </a:t>
            </a:r>
          </a:p>
          <a:p>
            <a:pPr algn="just"/>
            <a:r>
              <a:rPr lang="ru-RU" dirty="0"/>
              <a:t>Метрика для этого</a:t>
            </a:r>
            <a:r>
              <a:rPr lang="en-US" dirty="0"/>
              <a:t>: </a:t>
            </a:r>
            <a:r>
              <a:rPr lang="ru-RU" dirty="0"/>
              <a:t>отношение верифицированных пользователей в группе к общему числу пользователей в группе.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Кроме того, нам не хочется ударять по прибыли компании, выдавая скидки. Поэтому нам надо сравнить, что прибыль не упала после выдачи скидок пользователям. </a:t>
            </a:r>
          </a:p>
          <a:p>
            <a:pPr algn="just"/>
            <a:r>
              <a:rPr lang="ru-RU" dirty="0"/>
              <a:t>Метрики для этого</a:t>
            </a:r>
            <a:r>
              <a:rPr lang="en-US" dirty="0"/>
              <a:t>: ARPU </a:t>
            </a:r>
            <a:r>
              <a:rPr lang="ru-RU" dirty="0"/>
              <a:t>и </a:t>
            </a:r>
            <a:r>
              <a:rPr lang="en-US" dirty="0"/>
              <a:t>ARPPU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нормированные на период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Также есть предположение, что верифицированные пользователи купят все, что им нужно пока действует скидка, а после двухдневной скидки будут меньше покупать товары продвижения. </a:t>
            </a:r>
          </a:p>
          <a:p>
            <a:pPr algn="just"/>
            <a:r>
              <a:rPr lang="ru-RU" dirty="0"/>
              <a:t>Метрика для этого</a:t>
            </a:r>
            <a:r>
              <a:rPr lang="en-US" dirty="0"/>
              <a:t>: ARPU </a:t>
            </a:r>
            <a:r>
              <a:rPr lang="ru-RU" dirty="0"/>
              <a:t>в разрезе верифицированных пользователей (нормированная на период).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Успех</a:t>
            </a:r>
            <a:r>
              <a:rPr lang="ru-RU" dirty="0"/>
              <a:t>, если получили </a:t>
            </a:r>
            <a:r>
              <a:rPr lang="ru-RU" dirty="0" err="1"/>
              <a:t>статзначимое</a:t>
            </a:r>
            <a:r>
              <a:rPr lang="ru-RU" dirty="0"/>
              <a:t> различие конверсии для группы </a:t>
            </a:r>
            <a:r>
              <a:rPr lang="en-US" dirty="0"/>
              <a:t>X</a:t>
            </a:r>
            <a:r>
              <a:rPr lang="ru-RU" dirty="0"/>
              <a:t>, при этом нет </a:t>
            </a:r>
            <a:r>
              <a:rPr lang="ru-RU" dirty="0" err="1"/>
              <a:t>статзначимых</a:t>
            </a:r>
            <a:r>
              <a:rPr lang="ru-RU" dirty="0"/>
              <a:t> различий в прибыли до начала эксперимента и после.</a:t>
            </a:r>
          </a:p>
        </p:txBody>
      </p:sp>
    </p:spTree>
    <p:extLst>
      <p:ext uri="{BB962C8B-B14F-4D97-AF65-F5344CB8AC3E}">
        <p14:creationId xmlns:p14="http://schemas.microsoft.com/office/powerpoint/2010/main" val="19808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02A3A-D275-115D-1237-D72C1A63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A37AE3-5858-9339-DDE8-47C39C36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3802438"/>
            <a:ext cx="3293562" cy="16467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029A36-F52D-F545-61D0-456FB3D8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70" y="3363526"/>
            <a:ext cx="3951930" cy="2920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BF038-6421-2207-B62F-8463AB2C2AA8}"/>
              </a:ext>
            </a:extLst>
          </p:cNvPr>
          <p:cNvSpPr txBox="1"/>
          <p:nvPr/>
        </p:nvSpPr>
        <p:spPr>
          <a:xfrm>
            <a:off x="1289304" y="2051784"/>
            <a:ext cx="342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конверсии в верификацию </a:t>
            </a:r>
            <a:r>
              <a:rPr lang="ru-RU" i="1" dirty="0"/>
              <a:t>(сравниваем </a:t>
            </a:r>
            <a:r>
              <a:rPr lang="en-US" i="1" dirty="0"/>
              <a:t>p – </a:t>
            </a:r>
            <a:r>
              <a:rPr lang="ru-RU" i="1" dirty="0"/>
              <a:t>вероятность верификации пользователя)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4443F-1279-AAAA-CF21-FEA5B6C76E48}"/>
              </a:ext>
            </a:extLst>
          </p:cNvPr>
          <p:cNvSpPr txBox="1"/>
          <p:nvPr/>
        </p:nvSpPr>
        <p:spPr>
          <a:xfrm>
            <a:off x="6394570" y="2322888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сравнение </a:t>
            </a:r>
            <a:r>
              <a:rPr lang="en-US" dirty="0"/>
              <a:t>ARPU </a:t>
            </a:r>
            <a:r>
              <a:rPr lang="ru-RU" dirty="0"/>
              <a:t>между группами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4590915-CDE9-3F7F-2138-2E0D11B124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60525" y="2692220"/>
            <a:ext cx="0" cy="52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6A151E7-EC95-94DE-3A95-15D1C43ECB44}"/>
              </a:ext>
            </a:extLst>
          </p:cNvPr>
          <p:cNvCxnSpPr>
            <a:cxnSpLocks/>
          </p:cNvCxnSpPr>
          <p:nvPr/>
        </p:nvCxnSpPr>
        <p:spPr>
          <a:xfrm>
            <a:off x="2933898" y="3100292"/>
            <a:ext cx="0" cy="52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6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0CD7-6AFC-4BB2-2473-C61E4175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репрезентативности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12658-E61D-7031-0B3D-93B59AC8436D}"/>
              </a:ext>
            </a:extLst>
          </p:cNvPr>
          <p:cNvSpPr txBox="1"/>
          <p:nvPr/>
        </p:nvSpPr>
        <p:spPr>
          <a:xfrm>
            <a:off x="4398264" y="1825625"/>
            <a:ext cx="3395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30_discount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084-1527-7CD7-214A-7BFDB3DEFCAB}"/>
              </a:ext>
            </a:extLst>
          </p:cNvPr>
          <p:cNvSpPr txBox="1"/>
          <p:nvPr/>
        </p:nvSpPr>
        <p:spPr>
          <a:xfrm>
            <a:off x="8098536" y="1825625"/>
            <a:ext cx="3395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60_discount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686D-4788-66BB-0505-3644E6180D94}"/>
              </a:ext>
            </a:extLst>
          </p:cNvPr>
          <p:cNvSpPr txBox="1"/>
          <p:nvPr/>
        </p:nvSpPr>
        <p:spPr>
          <a:xfrm>
            <a:off x="697992" y="1825625"/>
            <a:ext cx="3395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 err="1"/>
              <a:t>no_discount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73E347-76EF-1321-153B-1C9D015D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3" y="2902844"/>
            <a:ext cx="3395472" cy="26519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5ADDA-2A9A-A60C-63BA-751C57B4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9" y="2902844"/>
            <a:ext cx="3562862" cy="26519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2C3FBA-8CC8-B2CB-65BD-AB3917DB5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126" y="2902844"/>
            <a:ext cx="3454675" cy="26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0CD7-6AFC-4BB2-2473-C61E4175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репрезентативности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12658-E61D-7031-0B3D-93B59AC8436D}"/>
              </a:ext>
            </a:extLst>
          </p:cNvPr>
          <p:cNvSpPr txBox="1"/>
          <p:nvPr/>
        </p:nvSpPr>
        <p:spPr>
          <a:xfrm>
            <a:off x="4398264" y="1825625"/>
            <a:ext cx="33954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30_discount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253663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85205 платящих пользователей (=33.59%)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084-1527-7CD7-214A-7BFDB3DEFCAB}"/>
              </a:ext>
            </a:extLst>
          </p:cNvPr>
          <p:cNvSpPr txBox="1"/>
          <p:nvPr/>
        </p:nvSpPr>
        <p:spPr>
          <a:xfrm>
            <a:off x="8098536" y="1825625"/>
            <a:ext cx="33954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/>
              <a:t>60_discount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253441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85353 платящих пользователей (=33.68%)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686D-4788-66BB-0505-3644E6180D94}"/>
              </a:ext>
            </a:extLst>
          </p:cNvPr>
          <p:cNvSpPr txBox="1"/>
          <p:nvPr/>
        </p:nvSpPr>
        <p:spPr>
          <a:xfrm>
            <a:off x="697992" y="1825625"/>
            <a:ext cx="33954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Группа </a:t>
            </a:r>
            <a:r>
              <a:rPr lang="en-US" sz="2800" dirty="0" err="1"/>
              <a:t>no_discount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255626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86049 платящих пользователей (=33.66%)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46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0CD7-6AFC-4BB2-2473-C61E4175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репрезентативности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686D-4788-66BB-0505-3644E6180D94}"/>
              </a:ext>
            </a:extLst>
          </p:cNvPr>
          <p:cNvSpPr txBox="1"/>
          <p:nvPr/>
        </p:nvSpPr>
        <p:spPr>
          <a:xfrm>
            <a:off x="838200" y="2073036"/>
            <a:ext cx="91165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Сравнение </a:t>
            </a:r>
            <a:r>
              <a:rPr lang="en-US" sz="2400" dirty="0"/>
              <a:t>ARPU </a:t>
            </a:r>
            <a:r>
              <a:rPr lang="ru-RU" sz="2400" dirty="0"/>
              <a:t>до эксперимента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1443A-4F1E-8856-09DD-29B0DFB7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12" y="2935963"/>
            <a:ext cx="7544051" cy="738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79C98-6565-B42E-C55F-687201486E85}"/>
              </a:ext>
            </a:extLst>
          </p:cNvPr>
          <p:cNvSpPr txBox="1"/>
          <p:nvPr/>
        </p:nvSpPr>
        <p:spPr>
          <a:xfrm>
            <a:off x="838200" y="4046300"/>
            <a:ext cx="91165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Сравнение </a:t>
            </a:r>
            <a:r>
              <a:rPr lang="en-US" sz="2400" dirty="0"/>
              <a:t>ARPPU </a:t>
            </a:r>
            <a:r>
              <a:rPr lang="ru-RU" sz="2400" dirty="0"/>
              <a:t>до эксперимента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E85466-1F01-BB21-FECE-C62706E8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12" y="4909226"/>
            <a:ext cx="9677616" cy="8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3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963</Words>
  <Application>Microsoft Office PowerPoint</Application>
  <PresentationFormat>Широкоэкранный</PresentationFormat>
  <Paragraphs>145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BIG CASE</vt:lpstr>
      <vt:lpstr>Постановка задачи</vt:lpstr>
      <vt:lpstr>Разбиение на группы</vt:lpstr>
      <vt:lpstr>Примеры уведомлений</vt:lpstr>
      <vt:lpstr>Предпосылки</vt:lpstr>
      <vt:lpstr>Гипотезы</vt:lpstr>
      <vt:lpstr>Проверка репрезентативности</vt:lpstr>
      <vt:lpstr>Проверка репрезентативности</vt:lpstr>
      <vt:lpstr>Проверка репрезентативности</vt:lpstr>
      <vt:lpstr>Проверка репрезентативности</vt:lpstr>
      <vt:lpstr>Сравнение верификаций</vt:lpstr>
      <vt:lpstr>Сравнение верификаций</vt:lpstr>
      <vt:lpstr>Результаты сравнения верификаций</vt:lpstr>
      <vt:lpstr>Результаты сравнения верификаций</vt:lpstr>
      <vt:lpstr>Cравнение ARPU</vt:lpstr>
      <vt:lpstr>Cравнение ARPU</vt:lpstr>
      <vt:lpstr>Cравнение ARPU</vt:lpstr>
      <vt:lpstr>Cравнение ARPU</vt:lpstr>
      <vt:lpstr>Cравнение ARPPU</vt:lpstr>
      <vt:lpstr>Cравнение ARPPU</vt:lpstr>
      <vt:lpstr>Cравнение ARPPU</vt:lpstr>
      <vt:lpstr>Cравнение ARPU в разрезе верифицированных</vt:lpstr>
      <vt:lpstr>Cравнение ARPU в разрезе верифицированных</vt:lpstr>
      <vt:lpstr>Cравнение ARPU в разрезе верифицированных</vt:lpstr>
      <vt:lpstr>Cравнение ARPU в разрезе верифицированных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CASE</dc:title>
  <dc:creator>Николай Лубин</dc:creator>
  <cp:lastModifiedBy>Николай Лубин</cp:lastModifiedBy>
  <cp:revision>1</cp:revision>
  <dcterms:created xsi:type="dcterms:W3CDTF">2023-05-30T13:26:55Z</dcterms:created>
  <dcterms:modified xsi:type="dcterms:W3CDTF">2023-05-30T16:45:03Z</dcterms:modified>
</cp:coreProperties>
</file>