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56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70FB4-230D-4042-9E6A-DE5C3BAA5674}" v="10" dt="2025-04-03T11:55:4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12191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12192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2D72-5F3C-F8FD-639A-315A375BC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" y="4546879"/>
            <a:ext cx="3404979" cy="18926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513" y="1052736"/>
            <a:ext cx="10293497" cy="1656184"/>
          </a:xfrm>
        </p:spPr>
        <p:txBody>
          <a:bodyPr/>
          <a:lstStyle>
            <a:lvl1pPr algn="l">
              <a:defRPr sz="5397"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510514" y="3934610"/>
            <a:ext cx="5825277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Subtitel presentatie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3440" y="3934685"/>
            <a:ext cx="4324107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399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3" y="6543376"/>
            <a:ext cx="2844768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73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6843076" cy="4795836"/>
          </a:xfrm>
          <a:noFill/>
        </p:spPr>
        <p:txBody>
          <a:bodyPr vert="horz" wrap="none" lIns="0" tIns="0" rIns="0" bIns="0"/>
          <a:lstStyle>
            <a:lvl1pPr marL="361769" indent="-361769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399">
                <a:solidFill>
                  <a:schemeClr val="bg2"/>
                </a:solidFill>
              </a:defRPr>
            </a:lvl1pPr>
            <a:lvl2pPr marL="542654" indent="-18088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769" indent="-361769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399">
                <a:solidFill>
                  <a:schemeClr val="bg2"/>
                </a:solidFill>
              </a:defRPr>
            </a:lvl6pPr>
            <a:lvl7pPr marL="542654" indent="-18088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nl-NL"/>
              <a:t>Opsomming</a:t>
            </a:r>
          </a:p>
          <a:p>
            <a:pPr lvl="1"/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wit</a:t>
            </a:r>
          </a:p>
          <a:p>
            <a:pPr lvl="4"/>
            <a:r>
              <a:rPr lang="nl-NL"/>
              <a:t>Kopje geel</a:t>
            </a:r>
          </a:p>
          <a:p>
            <a:pPr lvl="5"/>
            <a:r>
              <a:rPr lang="nl-NL"/>
              <a:t>Opsomming</a:t>
            </a:r>
          </a:p>
          <a:p>
            <a:pPr lvl="6"/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wit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49754" y="1252539"/>
            <a:ext cx="433764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200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41AF8-08C6-024A-0EEB-61DC57D749FD}"/>
              </a:ext>
            </a:extLst>
          </p:cNvPr>
          <p:cNvSpPr txBox="1"/>
          <p:nvPr userDrawn="1"/>
        </p:nvSpPr>
        <p:spPr>
          <a:xfrm>
            <a:off x="4742249" y="4653137"/>
            <a:ext cx="993899" cy="404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nl-NL" sz="1799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0FFC1-A543-9480-1C35-A9972C883679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73620"/>
      </p:ext>
    </p:extLst>
  </p:cSld>
  <p:clrMapOvr>
    <a:masterClrMapping/>
  </p:clrMapOvr>
  <p:transition spd="slow">
    <p:wipe dir="r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DB140-8A7A-F1BC-EAF3-0F2DE30DE7C7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8162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7922635" cy="4795836"/>
          </a:xfrm>
        </p:spPr>
        <p:txBody>
          <a:bodyPr vert="horz"/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29313" y="1252539"/>
            <a:ext cx="3258087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C1E6F9-46FC-1F38-ABF3-3E6489EE9F6C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6469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5590435" cy="4795836"/>
          </a:xfrm>
        </p:spPr>
        <p:txBody>
          <a:bodyPr vert="horz"/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197547" y="1252539"/>
            <a:ext cx="5589852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84912-1B24-0620-BC33-0DA38BC9294D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44737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3532433" cy="4795836"/>
          </a:xfrm>
        </p:spPr>
        <p:txBody>
          <a:bodyPr vert="horz"/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39111" y="1252539"/>
            <a:ext cx="7648288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943295-5AC7-D608-27CB-8261C023FF45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9229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453" y="1252539"/>
            <a:ext cx="11382947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17EC8-C83A-20FF-5E3A-09DEB91A8D1B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44086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5590435" cy="4795836"/>
          </a:xfrm>
        </p:spPr>
        <p:txBody>
          <a:bodyPr vert="horz"/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12212416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197548" y="1252539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3878" y="1252539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197548" y="3751624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3878" y="3751624"/>
            <a:ext cx="2693669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pic>
        <p:nvPicPr>
          <p:cNvPr id="21" name="Afbeelding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F2E81-3FA2-3CE3-D568-1F461265D331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09609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452" y="1252836"/>
            <a:ext cx="5590435" cy="4795836"/>
          </a:xfrm>
        </p:spPr>
        <p:txBody>
          <a:bodyPr vert="horz"/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200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197113" y="1252538"/>
            <a:ext cx="2693669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3443" y="1252538"/>
            <a:ext cx="2693669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afbeelding in te voegen</a:t>
            </a:r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634E0-D462-431F-F480-29B8E0022A13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02393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grafiek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39BC7-737E-4F0B-6B9B-AF10ED7FD4EB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52578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399" baseline="0"/>
            </a:lvl1pPr>
          </a:lstStyle>
          <a:p>
            <a:r>
              <a:rPr lang="nl-NL"/>
              <a:t>Klik hier om een</a:t>
            </a:r>
            <a:br>
              <a:rPr lang="nl-NL"/>
            </a:br>
            <a:r>
              <a:rPr lang="nl-NL"/>
              <a:t>video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0" y="6543376"/>
            <a:ext cx="4655076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0FA9-1A3A-F506-5F97-E1FE189927B8}"/>
              </a:ext>
            </a:extLst>
          </p:cNvPr>
          <p:cNvSpPr txBox="1"/>
          <p:nvPr userDrawn="1"/>
        </p:nvSpPr>
        <p:spPr>
          <a:xfrm>
            <a:off x="11636209" y="6547371"/>
            <a:ext cx="3427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199" smtClean="0">
                <a:solidFill>
                  <a:schemeClr val="bg1"/>
                </a:solidFill>
              </a:rPr>
              <a:pPr algn="ctr"/>
              <a:t>‹nr.›</a:t>
            </a:fld>
            <a:endParaRPr lang="nl-NL" sz="119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61148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12192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0513" y="1052736"/>
            <a:ext cx="10293497" cy="1656184"/>
          </a:xfrm>
        </p:spPr>
        <p:txBody>
          <a:bodyPr/>
          <a:lstStyle>
            <a:lvl1pPr algn="l">
              <a:defRPr sz="5397">
                <a:solidFill>
                  <a:schemeClr val="bg1"/>
                </a:solidFill>
              </a:defRPr>
            </a:lvl1pPr>
          </a:lstStyle>
          <a:p>
            <a:r>
              <a:rPr lang="nl-NL"/>
              <a:t>Titel afsluiting</a:t>
            </a:r>
          </a:p>
        </p:txBody>
      </p:sp>
      <p:pic>
        <p:nvPicPr>
          <p:cNvPr id="21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7" y="4926606"/>
            <a:ext cx="267195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3" y="6543376"/>
            <a:ext cx="2844768" cy="27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A98F1-7A5B-80F8-F0C9-13323A0741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" y="4546879"/>
            <a:ext cx="3404979" cy="18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38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452" y="404664"/>
            <a:ext cx="11383095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452" y="1252836"/>
            <a:ext cx="11383094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err="1"/>
              <a:t>Bullet</a:t>
            </a:r>
            <a:endParaRPr lang="nl-NL"/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Leestekst</a:t>
            </a:r>
          </a:p>
          <a:p>
            <a:pPr lvl="3"/>
            <a:r>
              <a:rPr lang="nl-NL"/>
              <a:t>Kopje donker blauw</a:t>
            </a:r>
          </a:p>
          <a:p>
            <a:pPr lvl="4"/>
            <a:r>
              <a:rPr lang="nl-NL"/>
              <a:t>Kopje licht blauw</a:t>
            </a:r>
          </a:p>
          <a:p>
            <a:pPr lvl="5"/>
            <a:r>
              <a:rPr lang="nl-NL" err="1"/>
              <a:t>Bullet</a:t>
            </a:r>
            <a:endParaRPr lang="nl-NL"/>
          </a:p>
          <a:p>
            <a:pPr lvl="6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sz="1799"/>
              <a:t>Leestekst</a:t>
            </a:r>
          </a:p>
          <a:p>
            <a:pPr lvl="8"/>
            <a:r>
              <a:rPr lang="nl-NL"/>
              <a:t>Kopje donker blauw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200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3943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9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2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392" tIns="45696" rIns="91392" bIns="4569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394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nl-NL" sz="1999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0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/>
  <p:txStyles>
    <p:titleStyle>
      <a:lvl1pPr algn="l" defTabSz="913943" rtl="0" eaLnBrk="1" latinLnBrk="0" hangingPunct="1">
        <a:spcBef>
          <a:spcPct val="0"/>
        </a:spcBef>
        <a:buNone/>
        <a:defRPr sz="3998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885" indent="-180885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1pPr>
      <a:lvl2pPr marL="361769" indent="-180885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599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99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99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99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885" indent="-180885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6pPr>
      <a:lvl7pPr marL="361769" indent="-180885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599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599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3943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99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anxdis.2020.102258" TargetMode="External"/><Relationship Id="rId2" Type="http://schemas.openxmlformats.org/officeDocument/2006/relationships/hyperlink" Target="https://doi.org/10.1038/s41598-021-81720-8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31120" cy="2387600"/>
          </a:xfrm>
        </p:spPr>
        <p:txBody>
          <a:bodyPr/>
          <a:lstStyle/>
          <a:p>
            <a:r>
              <a:rPr lang="en-US" sz="4000" b="1" err="1">
                <a:latin typeface="+mn-lt"/>
              </a:rPr>
              <a:t>Oefening</a:t>
            </a:r>
            <a:r>
              <a:rPr lang="en-US" sz="4000" b="1">
                <a:latin typeface="+mn-lt"/>
              </a:rPr>
              <a:t> </a:t>
            </a:r>
            <a:r>
              <a:rPr lang="en-US" sz="4000" b="1" err="1">
                <a:latin typeface="+mn-lt"/>
              </a:rPr>
              <a:t>bij</a:t>
            </a:r>
            <a:r>
              <a:rPr lang="en-US" sz="4000" b="1">
                <a:latin typeface="+mn-lt"/>
              </a:rPr>
              <a:t> “</a:t>
            </a:r>
            <a:r>
              <a:rPr lang="nl-NL" sz="4000" b="1" i="0" u="none" strike="noStrike">
                <a:effectLst/>
                <a:latin typeface="+mn-lt"/>
              </a:rPr>
              <a:t>Van ruwe data tot publicatiepakket</a:t>
            </a:r>
            <a:r>
              <a:rPr lang="nl-NL" sz="4000" b="1" i="0">
                <a:effectLst/>
                <a:latin typeface="+mn-lt"/>
              </a:rPr>
              <a:t>​” </a:t>
            </a:r>
            <a:r>
              <a:rPr lang="nl-NL" sz="4000" b="1" i="0" u="none" strike="noStrike">
                <a:effectLst/>
                <a:latin typeface="+mn-lt"/>
              </a:rPr>
              <a:t>Deel 2</a:t>
            </a:r>
            <a:br>
              <a:rPr lang="nl-NL" sz="1800" b="1" i="0" u="none" strike="noStrike">
                <a:effectLst/>
                <a:latin typeface="Georgia" panose="02040502050405020303" pitchFamily="18" charset="0"/>
              </a:rPr>
            </a:br>
            <a:r>
              <a:rPr lang="nl-NL" sz="1800" b="1" i="0" u="none" strike="noStrike">
                <a:effectLst/>
                <a:latin typeface="Georgia" panose="02040502050405020303" pitchFamily="18" charset="0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73ED8-CB11-4BF8-8DCE-554E319D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55F1F29-4AD3-1906-9056-27D6AFB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51" y="406238"/>
            <a:ext cx="11787550" cy="431823"/>
          </a:xfrm>
        </p:spPr>
        <p:txBody>
          <a:bodyPr/>
          <a:lstStyle/>
          <a:p>
            <a:r>
              <a:rPr lang="en-US" sz="3798"/>
              <a:t>4. </a:t>
            </a:r>
            <a:r>
              <a:rPr lang="en-US" sz="3798" err="1"/>
              <a:t>Oefening</a:t>
            </a:r>
            <a:r>
              <a:rPr lang="en-US" sz="3798"/>
              <a:t>: Hoe FAIR is </a:t>
            </a:r>
            <a:r>
              <a:rPr lang="en-US" sz="3798" err="1"/>
              <a:t>dit</a:t>
            </a:r>
            <a:r>
              <a:rPr lang="en-US" sz="3798"/>
              <a:t> </a:t>
            </a:r>
            <a:r>
              <a:rPr lang="en-US" sz="3798" err="1"/>
              <a:t>publicatiepakket</a:t>
            </a:r>
            <a:r>
              <a:rPr lang="en-US" sz="3798"/>
              <a:t>?</a:t>
            </a:r>
            <a:endParaRPr lang="nl-NL" sz="3798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4A3F4-1C04-E745-9EFF-F1ADD1105820}"/>
              </a:ext>
            </a:extLst>
          </p:cNvPr>
          <p:cNvGrpSpPr/>
          <p:nvPr/>
        </p:nvGrpSpPr>
        <p:grpSpPr>
          <a:xfrm>
            <a:off x="-72470" y="1124987"/>
            <a:ext cx="12142023" cy="5119420"/>
            <a:chOff x="-1892237" y="724656"/>
            <a:chExt cx="12154674" cy="512475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DF0C387-4C7E-4FB8-57F1-98C7EF7F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-1892237" y="1518901"/>
              <a:ext cx="5811681" cy="3718912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49AE746-559C-DEBE-1F11-CB7B7732FB21}"/>
                </a:ext>
              </a:extLst>
            </p:cNvPr>
            <p:cNvSpPr/>
            <p:nvPr/>
          </p:nvSpPr>
          <p:spPr>
            <a:xfrm>
              <a:off x="2673101" y="724656"/>
              <a:ext cx="751729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06" tIns="44954" rIns="89906" bIns="44954" anchor="t"/>
            <a:lstStyle/>
            <a:p>
              <a:pPr defTabSz="913943">
                <a:defRPr/>
              </a:pPr>
              <a:r>
                <a:rPr lang="en-US" sz="3198" b="1">
                  <a:solidFill>
                    <a:srgbClr val="001158"/>
                  </a:solidFill>
                  <a:latin typeface="Georgia"/>
                </a:rPr>
                <a:t>F</a:t>
              </a:r>
              <a:r>
                <a:rPr lang="en-US" sz="2399" b="1">
                  <a:solidFill>
                    <a:srgbClr val="001158"/>
                  </a:solidFill>
                  <a:latin typeface="Georgia"/>
                </a:rPr>
                <a:t>indable</a:t>
              </a:r>
              <a:br>
                <a:rPr lang="en-US" sz="1949">
                  <a:solidFill>
                    <a:srgbClr val="001158"/>
                  </a:solidFill>
                  <a:latin typeface="Georgia"/>
                </a:rPr>
              </a:br>
              <a:r>
                <a:rPr lang="en-US" sz="1949">
                  <a:solidFill>
                    <a:srgbClr val="001158"/>
                  </a:solidFill>
                  <a:latin typeface="Georgia"/>
                </a:rPr>
                <a:t>By both humans and machines</a:t>
              </a:r>
            </a:p>
            <a:p>
              <a:pPr defTabSz="913943">
                <a:defRPr/>
              </a:pPr>
              <a:r>
                <a:rPr lang="en-US" sz="1949">
                  <a:solidFill>
                    <a:srgbClr val="001158"/>
                  </a:solidFill>
                  <a:latin typeface="Georgia"/>
                </a:rPr>
                <a:t>Include metadata that allow the discovery of interesting datasets</a:t>
              </a:r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746161A-F925-2859-F318-92C189BAD29C}"/>
                </a:ext>
              </a:extLst>
            </p:cNvPr>
            <p:cNvSpPr/>
            <p:nvPr/>
          </p:nvSpPr>
          <p:spPr>
            <a:xfrm>
              <a:off x="4282660" y="2074043"/>
              <a:ext cx="5979777" cy="146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06" tIns="44954" rIns="89906" bIns="44954"/>
            <a:lstStyle/>
            <a:p>
              <a:pPr defTabSz="913943">
                <a:defRPr/>
              </a:pPr>
              <a:r>
                <a:rPr lang="en-US" sz="3198" b="1" spc="-1">
                  <a:solidFill>
                    <a:srgbClr val="001158"/>
                  </a:solidFill>
                  <a:latin typeface="Georgia"/>
                </a:rPr>
                <a:t>A</a:t>
              </a:r>
              <a:r>
                <a:rPr lang="en-US" sz="2399" b="1" spc="-1">
                  <a:solidFill>
                    <a:srgbClr val="001158"/>
                  </a:solidFill>
                  <a:latin typeface="Georgia"/>
                </a:rPr>
                <a:t>ccessible</a:t>
              </a:r>
              <a:br>
                <a:rPr lang="en-US" sz="1998" b="1" spc="-1">
                  <a:solidFill>
                    <a:srgbClr val="001158"/>
                  </a:solidFill>
                  <a:latin typeface="Georgia"/>
                </a:rPr>
              </a:br>
              <a:r>
                <a:rPr lang="en-US" sz="1998" spc="-1">
                  <a:solidFill>
                    <a:srgbClr val="001158"/>
                  </a:solidFill>
                  <a:latin typeface="Georgia"/>
                </a:rPr>
                <a:t>Stored for long term with technical access and well-defined legal conditions</a:t>
              </a:r>
              <a:br>
                <a:rPr lang="en-US" sz="1998" b="1" spc="-1">
                  <a:solidFill>
                    <a:srgbClr val="001158"/>
                  </a:solidFill>
                  <a:latin typeface="Georgia"/>
                </a:rPr>
              </a:br>
              <a:r>
                <a:rPr lang="en-US" sz="1998" i="1" spc="-1">
                  <a:solidFill>
                    <a:srgbClr val="001158"/>
                  </a:solidFill>
                  <a:latin typeface="Georgia"/>
                </a:rPr>
                <a:t>Open if possible</a:t>
              </a:r>
              <a:endParaRPr lang="en-US" sz="1998" spc="-1">
                <a:solidFill>
                  <a:srgbClr val="001158"/>
                </a:solidFill>
                <a:latin typeface="Georgia"/>
              </a:endParaRPr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3042D74-C103-7671-3EA4-2303E477F1C8}"/>
                </a:ext>
              </a:extLst>
            </p:cNvPr>
            <p:cNvSpPr/>
            <p:nvPr/>
          </p:nvSpPr>
          <p:spPr>
            <a:xfrm>
              <a:off x="3872228" y="3799835"/>
              <a:ext cx="5119037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06" tIns="44954" rIns="89906" bIns="44954"/>
            <a:lstStyle/>
            <a:p>
              <a:pPr defTabSz="913943">
                <a:defRPr/>
              </a:pPr>
              <a:r>
                <a:rPr lang="en-US" sz="3198" b="1" spc="-1">
                  <a:solidFill>
                    <a:srgbClr val="001158"/>
                  </a:solidFill>
                  <a:latin typeface="Georgia"/>
                </a:rPr>
                <a:t>I</a:t>
              </a:r>
              <a:r>
                <a:rPr lang="en-US" sz="2399" b="1" spc="-1">
                  <a:solidFill>
                    <a:srgbClr val="001158"/>
                  </a:solidFill>
                  <a:latin typeface="Georgia"/>
                </a:rPr>
                <a:t>nteroperable</a:t>
              </a:r>
              <a:br>
                <a:rPr lang="en-US" sz="1998" b="1" spc="-1">
                  <a:solidFill>
                    <a:srgbClr val="001158"/>
                  </a:solidFill>
                  <a:latin typeface="Georgia"/>
                </a:rPr>
              </a:br>
              <a:r>
                <a:rPr lang="en-US" sz="1998" spc="-1">
                  <a:solidFill>
                    <a:srgbClr val="001158"/>
                  </a:solidFill>
                  <a:latin typeface="Georgia"/>
                </a:rPr>
                <a:t>Ready to be combined with other datasets</a:t>
              </a:r>
            </a:p>
          </p:txBody>
        </p:sp>
        <p:sp>
          <p:nvSpPr>
            <p:cNvPr id="12" name="CustomShape 7">
              <a:extLst>
                <a:ext uri="{FF2B5EF4-FFF2-40B4-BE49-F238E27FC236}">
                  <a16:creationId xmlns:a16="http://schemas.microsoft.com/office/drawing/2014/main" id="{8F630513-EAD4-E987-922F-6BED7E8B0795}"/>
                </a:ext>
              </a:extLst>
            </p:cNvPr>
            <p:cNvSpPr/>
            <p:nvPr/>
          </p:nvSpPr>
          <p:spPr>
            <a:xfrm>
              <a:off x="2625614" y="4936809"/>
              <a:ext cx="457164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06" tIns="44954" rIns="89906" bIns="44954"/>
            <a:lstStyle/>
            <a:p>
              <a:pPr defTabSz="913943">
                <a:defRPr/>
              </a:pPr>
              <a:r>
                <a:rPr lang="en-US" sz="3198" b="1" spc="-1">
                  <a:solidFill>
                    <a:srgbClr val="001158"/>
                  </a:solidFill>
                  <a:latin typeface="Georgia"/>
                </a:rPr>
                <a:t>R</a:t>
              </a:r>
              <a:r>
                <a:rPr lang="en-US" sz="2399" b="1" spc="-1">
                  <a:solidFill>
                    <a:srgbClr val="001158"/>
                  </a:solidFill>
                  <a:latin typeface="Georgia"/>
                </a:rPr>
                <a:t>eusable</a:t>
              </a:r>
              <a:br>
                <a:rPr lang="en-US" sz="1998" b="1" spc="-1">
                  <a:solidFill>
                    <a:srgbClr val="001158"/>
                  </a:solidFill>
                  <a:latin typeface="Georgia"/>
                </a:rPr>
              </a:br>
              <a:r>
                <a:rPr lang="en-US" sz="1998" spc="-1">
                  <a:solidFill>
                    <a:srgbClr val="001158"/>
                  </a:solidFill>
                  <a:latin typeface="Georgia"/>
                </a:rPr>
                <a:t>Ready to be used for future 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494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F08B5-32A9-EFFE-E342-A4C7F916C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88AE115-7434-4C23-8EE1-9C9D72F4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51" y="406238"/>
            <a:ext cx="11787550" cy="431823"/>
          </a:xfrm>
        </p:spPr>
        <p:txBody>
          <a:bodyPr/>
          <a:lstStyle/>
          <a:p>
            <a:r>
              <a:rPr lang="en-US" sz="3798"/>
              <a:t>4. </a:t>
            </a:r>
            <a:r>
              <a:rPr lang="en-US" sz="3798" err="1"/>
              <a:t>Oefening</a:t>
            </a:r>
            <a:r>
              <a:rPr lang="en-US" sz="3798"/>
              <a:t>: Hoe FAIR is </a:t>
            </a:r>
            <a:r>
              <a:rPr lang="en-US" sz="3798" err="1"/>
              <a:t>dit</a:t>
            </a:r>
            <a:r>
              <a:rPr lang="en-US" sz="3798"/>
              <a:t> </a:t>
            </a:r>
            <a:r>
              <a:rPr lang="en-US" sz="3798" err="1"/>
              <a:t>publicatiepakket</a:t>
            </a:r>
            <a:r>
              <a:rPr lang="en-US" sz="3798"/>
              <a:t>?</a:t>
            </a:r>
            <a:endParaRPr lang="nl-NL" sz="379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DC421-7571-2006-F0EE-F6C7F6345544}"/>
              </a:ext>
            </a:extLst>
          </p:cNvPr>
          <p:cNvSpPr txBox="1"/>
          <p:nvPr/>
        </p:nvSpPr>
        <p:spPr>
          <a:xfrm>
            <a:off x="404450" y="1444875"/>
            <a:ext cx="11449191" cy="359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943"/>
            <a:r>
              <a:rPr lang="en-GB" sz="2399" b="1">
                <a:solidFill>
                  <a:srgbClr val="001158"/>
                </a:solidFill>
                <a:latin typeface="Georgia"/>
              </a:rPr>
              <a:t>Zoek de </a:t>
            </a:r>
            <a:r>
              <a:rPr lang="en-GB" sz="2399" b="1" err="1">
                <a:solidFill>
                  <a:srgbClr val="001158"/>
                </a:solidFill>
                <a:latin typeface="Georgia"/>
              </a:rPr>
              <a:t>volgende</a:t>
            </a:r>
            <a:r>
              <a:rPr lang="en-GB" sz="2399" b="1">
                <a:solidFill>
                  <a:srgbClr val="001158"/>
                </a:solidFill>
                <a:latin typeface="Georgia"/>
              </a:rPr>
              <a:t> </a:t>
            </a:r>
            <a:r>
              <a:rPr lang="en-GB" sz="2399" b="1" err="1">
                <a:solidFill>
                  <a:srgbClr val="001158"/>
                </a:solidFill>
                <a:latin typeface="Georgia"/>
              </a:rPr>
              <a:t>artikelen</a:t>
            </a:r>
            <a:r>
              <a:rPr lang="en-GB" sz="2399" b="1">
                <a:solidFill>
                  <a:srgbClr val="001158"/>
                </a:solidFill>
                <a:latin typeface="Georgia"/>
              </a:rPr>
              <a:t> op </a:t>
            </a:r>
            <a:r>
              <a:rPr lang="en-GB" sz="2399" b="1" err="1">
                <a:solidFill>
                  <a:srgbClr val="001158"/>
                </a:solidFill>
                <a:latin typeface="Georgia"/>
              </a:rPr>
              <a:t>en</a:t>
            </a:r>
            <a:r>
              <a:rPr lang="en-GB" sz="2399" b="1">
                <a:solidFill>
                  <a:srgbClr val="001158"/>
                </a:solidFill>
                <a:latin typeface="Georgia"/>
              </a:rPr>
              <a:t> </a:t>
            </a:r>
            <a:r>
              <a:rPr lang="en-GB" sz="2399" b="1" err="1">
                <a:solidFill>
                  <a:srgbClr val="001158"/>
                </a:solidFill>
                <a:latin typeface="Georgia"/>
              </a:rPr>
              <a:t>voltooi</a:t>
            </a:r>
            <a:r>
              <a:rPr lang="en-GB" sz="2399" b="1">
                <a:solidFill>
                  <a:srgbClr val="001158"/>
                </a:solidFill>
                <a:latin typeface="Georgia"/>
              </a:rPr>
              <a:t> de </a:t>
            </a:r>
            <a:r>
              <a:rPr lang="en-GB" sz="2399" b="1" err="1">
                <a:solidFill>
                  <a:srgbClr val="001158"/>
                </a:solidFill>
                <a:latin typeface="Georgia"/>
              </a:rPr>
              <a:t>opdracht</a:t>
            </a:r>
            <a:r>
              <a:rPr lang="en-GB" sz="2399" b="1">
                <a:solidFill>
                  <a:srgbClr val="001158"/>
                </a:solidFill>
                <a:latin typeface="Georgia"/>
              </a:rPr>
              <a:t> op de </a:t>
            </a:r>
            <a:r>
              <a:rPr lang="en-GB" sz="2399" b="1" err="1">
                <a:solidFill>
                  <a:srgbClr val="001158"/>
                </a:solidFill>
                <a:latin typeface="Georgia"/>
              </a:rPr>
              <a:t>volgende</a:t>
            </a:r>
            <a:r>
              <a:rPr lang="en-GB" sz="2399" b="1">
                <a:solidFill>
                  <a:srgbClr val="001158"/>
                </a:solidFill>
                <a:latin typeface="Georgia"/>
              </a:rPr>
              <a:t> slide:</a:t>
            </a:r>
          </a:p>
          <a:p>
            <a:pPr defTabSz="913943"/>
            <a:endParaRPr lang="en-GB" sz="1799">
              <a:solidFill>
                <a:srgbClr val="001158"/>
              </a:solidFill>
              <a:latin typeface="Georgia"/>
            </a:endParaRPr>
          </a:p>
          <a:p>
            <a:pPr defTabSz="913943"/>
            <a:endParaRPr lang="en-GB" sz="1799">
              <a:solidFill>
                <a:srgbClr val="001158"/>
              </a:solidFill>
              <a:latin typeface="Georgia"/>
            </a:endParaRPr>
          </a:p>
          <a:p>
            <a:pPr defTabSz="913943"/>
            <a:r>
              <a:rPr lang="en-US" sz="1799">
                <a:solidFill>
                  <a:srgbClr val="001158"/>
                </a:solidFill>
                <a:latin typeface="Georgia"/>
              </a:rPr>
              <a:t>1. </a:t>
            </a:r>
            <a:r>
              <a:rPr lang="en-US" sz="1799" err="1">
                <a:solidFill>
                  <a:srgbClr val="001158"/>
                </a:solidFill>
                <a:latin typeface="Georgia"/>
              </a:rPr>
              <a:t>Achterberg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, M., </a:t>
            </a:r>
            <a:r>
              <a:rPr lang="en-US" sz="1799" err="1">
                <a:solidFill>
                  <a:srgbClr val="001158"/>
                </a:solidFill>
                <a:latin typeface="Georgia"/>
              </a:rPr>
              <a:t>Dobbelaar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, S., Boer, O.D. et al. Perceived stress as mediator for longitudinal effects of the COVID-19 lockdown on wellbeing of parents and children. Sci Rep 11, 2971 (2021). </a:t>
            </a:r>
            <a:r>
              <a:rPr lang="en-US" sz="1799" u="sng">
                <a:solidFill>
                  <a:srgbClr val="001158"/>
                </a:solidFill>
                <a:latin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https://doi.org/10.1038/s41598-021-81720-8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 </a:t>
            </a:r>
            <a:endParaRPr lang="en-NL" sz="1799">
              <a:solidFill>
                <a:srgbClr val="001158"/>
              </a:solidFill>
              <a:latin typeface="Georgia"/>
            </a:endParaRPr>
          </a:p>
          <a:p>
            <a:pPr defTabSz="913943"/>
            <a:endParaRPr lang="en-US" sz="1799">
              <a:solidFill>
                <a:srgbClr val="001158"/>
              </a:solidFill>
              <a:latin typeface="Georgia"/>
            </a:endParaRPr>
          </a:p>
          <a:p>
            <a:pPr defTabSz="913943"/>
            <a:r>
              <a:rPr lang="en-US" sz="1799">
                <a:solidFill>
                  <a:srgbClr val="001158"/>
                </a:solidFill>
                <a:latin typeface="Georgia"/>
              </a:rPr>
              <a:t>2. </a:t>
            </a:r>
            <a:r>
              <a:rPr lang="en-US" sz="1799" err="1">
                <a:solidFill>
                  <a:srgbClr val="001158"/>
                </a:solidFill>
                <a:latin typeface="Georgia"/>
              </a:rPr>
              <a:t>Gaëtan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 Mertens, Lotte Gerritsen, Stefanie </a:t>
            </a:r>
            <a:r>
              <a:rPr lang="en-US" sz="1799" err="1">
                <a:solidFill>
                  <a:srgbClr val="001158"/>
                </a:solidFill>
                <a:latin typeface="Georgia"/>
              </a:rPr>
              <a:t>Duijndam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, </a:t>
            </a:r>
            <a:r>
              <a:rPr lang="en-US" sz="1799" err="1">
                <a:solidFill>
                  <a:srgbClr val="001158"/>
                </a:solidFill>
                <a:latin typeface="Georgia"/>
              </a:rPr>
              <a:t>Elske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 </a:t>
            </a:r>
            <a:r>
              <a:rPr lang="en-US" sz="1799" err="1">
                <a:solidFill>
                  <a:srgbClr val="001158"/>
                </a:solidFill>
                <a:latin typeface="Georgia"/>
              </a:rPr>
              <a:t>Salemink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, Iris M. Engelhard, Fear of the coronavirus (COVID-19): Predictors in an online study conducted in March 2020, Journal of Anxiety Disorders, Volume 74, 2020, 102258, ISSN 0887-6185, </a:t>
            </a:r>
            <a:r>
              <a:rPr lang="en-US" sz="1799">
                <a:solidFill>
                  <a:srgbClr val="001158"/>
                </a:solidFill>
                <a:latin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https://doi.org/10.1016/j.janxdis.2020.102258</a:t>
            </a:r>
            <a:r>
              <a:rPr lang="en-US" sz="1799">
                <a:solidFill>
                  <a:srgbClr val="001158"/>
                </a:solidFill>
                <a:latin typeface="Georgia"/>
              </a:rPr>
              <a:t>.</a:t>
            </a:r>
            <a:endParaRPr lang="en-NL" sz="1799">
              <a:solidFill>
                <a:srgbClr val="001158"/>
              </a:solidFill>
              <a:latin typeface="Georgia"/>
            </a:endParaRPr>
          </a:p>
          <a:p>
            <a:pPr defTabSz="913943"/>
            <a:endParaRPr lang="en-US" sz="1799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F5863D5-A5F2-4242-7BFC-8D750F58E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56" y="5118243"/>
            <a:ext cx="3775089" cy="12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43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AB5F-02A9-720D-8156-41CD0E8F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425EDEA-83B3-4827-0137-A927811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51" y="406238"/>
            <a:ext cx="11787550" cy="431823"/>
          </a:xfrm>
        </p:spPr>
        <p:txBody>
          <a:bodyPr/>
          <a:lstStyle/>
          <a:p>
            <a:r>
              <a:rPr lang="en-US" sz="3798"/>
              <a:t>4. </a:t>
            </a:r>
            <a:r>
              <a:rPr lang="en-US" sz="3798" err="1"/>
              <a:t>Oefening</a:t>
            </a:r>
            <a:r>
              <a:rPr lang="en-US" sz="3798"/>
              <a:t>: Hoe FAIR is </a:t>
            </a:r>
            <a:r>
              <a:rPr lang="en-US" sz="3798" err="1"/>
              <a:t>dit</a:t>
            </a:r>
            <a:r>
              <a:rPr lang="en-US" sz="3798"/>
              <a:t> </a:t>
            </a:r>
            <a:r>
              <a:rPr lang="en-US" sz="3798" err="1"/>
              <a:t>publicatiepakket</a:t>
            </a:r>
            <a:r>
              <a:rPr lang="en-US" sz="3798"/>
              <a:t>?</a:t>
            </a:r>
            <a:endParaRPr lang="nl-NL" sz="379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31BC1-BDD6-0F1A-F4AA-0FE55E8EF398}"/>
              </a:ext>
            </a:extLst>
          </p:cNvPr>
          <p:cNvSpPr txBox="1"/>
          <p:nvPr/>
        </p:nvSpPr>
        <p:spPr>
          <a:xfrm>
            <a:off x="404450" y="1444875"/>
            <a:ext cx="11449191" cy="3691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2399">
                <a:solidFill>
                  <a:srgbClr val="001158"/>
                </a:solidFill>
                <a:latin typeface="Georgia"/>
              </a:rPr>
              <a:t>I.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Voor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elk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artikel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, op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een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schaal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van 1-10,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welke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score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geef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jij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de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FAIRness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van de data?</a:t>
            </a:r>
          </a:p>
          <a:p>
            <a:pPr defTabSz="913943">
              <a:defRPr/>
            </a:pPr>
            <a:endParaRPr lang="en-US" sz="2399">
              <a:solidFill>
                <a:srgbClr val="001158"/>
              </a:solidFill>
              <a:latin typeface="Georgia"/>
            </a:endParaRPr>
          </a:p>
          <a:p>
            <a:pPr defTabSz="913943">
              <a:defRPr/>
            </a:pPr>
            <a:r>
              <a:rPr lang="en-US" sz="2399" b="1">
                <a:solidFill>
                  <a:srgbClr val="001158"/>
                </a:solidFill>
                <a:latin typeface="Georgia"/>
              </a:rPr>
              <a:t>Findable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 		: Hoe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makkelijk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is het om de data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te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vinden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?</a:t>
            </a:r>
          </a:p>
          <a:p>
            <a:pPr defTabSz="913943">
              <a:defRPr/>
            </a:pPr>
            <a:r>
              <a:rPr lang="en-US" sz="2399" b="1">
                <a:solidFill>
                  <a:srgbClr val="001158"/>
                </a:solidFill>
                <a:latin typeface="Georgia"/>
              </a:rPr>
              <a:t>Accessible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		: Hoe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makkelijk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is het om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toegang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te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krijgen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tot de data?</a:t>
            </a:r>
          </a:p>
          <a:p>
            <a:pPr defTabSz="913943">
              <a:defRPr/>
            </a:pPr>
            <a:r>
              <a:rPr lang="en-US" sz="2399" b="1">
                <a:solidFill>
                  <a:srgbClr val="001158"/>
                </a:solidFill>
                <a:latin typeface="Georgia"/>
              </a:rPr>
              <a:t>Interoperable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	: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Helpt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de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documentatie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je met het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begrijpen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van de data? </a:t>
            </a:r>
          </a:p>
          <a:p>
            <a:pPr defTabSz="913943">
              <a:defRPr/>
            </a:pPr>
            <a:r>
              <a:rPr lang="en-US" sz="2399" b="1">
                <a:solidFill>
                  <a:srgbClr val="001158"/>
                </a:solidFill>
                <a:latin typeface="Georgia"/>
              </a:rPr>
              <a:t>Re-usable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		: Laat de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licentie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toe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dat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 je de data </a:t>
            </a:r>
            <a:r>
              <a:rPr lang="en-US" sz="2399" err="1">
                <a:solidFill>
                  <a:srgbClr val="001158"/>
                </a:solidFill>
                <a:latin typeface="Georgia"/>
              </a:rPr>
              <a:t>hergebruikt</a:t>
            </a:r>
            <a:r>
              <a:rPr lang="en-US" sz="2399">
                <a:solidFill>
                  <a:srgbClr val="001158"/>
                </a:solidFill>
                <a:latin typeface="Georgia"/>
              </a:rPr>
              <a:t>? </a:t>
            </a:r>
          </a:p>
          <a:p>
            <a:pPr defTabSz="913943">
              <a:defRPr/>
            </a:pPr>
            <a:endParaRPr lang="nl-NL" sz="2399">
              <a:solidFill>
                <a:srgbClr val="001158"/>
              </a:solidFill>
              <a:latin typeface="Georgia"/>
            </a:endParaRPr>
          </a:p>
          <a:p>
            <a:pPr defTabSz="913943">
              <a:defRPr/>
            </a:pPr>
            <a:r>
              <a:rPr lang="nl-NL" sz="2399">
                <a:solidFill>
                  <a:srgbClr val="001158"/>
                </a:solidFill>
                <a:latin typeface="Georgia"/>
              </a:rPr>
              <a:t>II. Bespreek je scores in je groep.</a:t>
            </a:r>
          </a:p>
          <a:p>
            <a:pPr defTabSz="913943"/>
            <a:endParaRPr lang="en-US" sz="1799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B2C7E54-5584-72BB-A9E1-BAF60E67E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56" y="5118243"/>
            <a:ext cx="3775089" cy="12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453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9-windows-nl-met-slidenr1.potx" id="{A8955BF8-D7B1-4041-8C5E-A0BB7FB00B95}" vid="{61D23513-D175-4964-9CA1-D65DE75929D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F65C69C6C26449227B71ADE07FFAF" ma:contentTypeVersion="17" ma:contentTypeDescription="Create a new document." ma:contentTypeScope="" ma:versionID="1b9940807ba4ce38c38239c55ed93fb9">
  <xsd:schema xmlns:xsd="http://www.w3.org/2001/XMLSchema" xmlns:xs="http://www.w3.org/2001/XMLSchema" xmlns:p="http://schemas.microsoft.com/office/2006/metadata/properties" xmlns:ns2="cd760409-cf5a-4dde-af98-45a563cf2c4e" xmlns:ns3="eafb1e27-4675-408f-b82d-60073cecff63" targetNamespace="http://schemas.microsoft.com/office/2006/metadata/properties" ma:root="true" ma:fieldsID="c23b146934371a54a90a59da2bcc954c" ns2:_="" ns3:_="">
    <xsd:import namespace="cd760409-cf5a-4dde-af98-45a563cf2c4e"/>
    <xsd:import namespace="eafb1e27-4675-408f-b82d-60073cecff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60409-cf5a-4dde-af98-45a563cf2c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631252e-6fa5-4b2b-9987-d0b6e83c6b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b1e27-4675-408f-b82d-60073cecff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24a1423-cf46-4eb9-95c9-f8c3593a9ee9}" ma:internalName="TaxCatchAll" ma:showField="CatchAllData" ma:web="eafb1e27-4675-408f-b82d-60073cecff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60409-cf5a-4dde-af98-45a563cf2c4e">
      <Terms xmlns="http://schemas.microsoft.com/office/infopath/2007/PartnerControls"/>
    </lcf76f155ced4ddcb4097134ff3c332f>
    <TaxCatchAll xmlns="eafb1e27-4675-408f-b82d-60073cecff63" xsi:nil="true"/>
  </documentManagement>
</p:properties>
</file>

<file path=customXml/itemProps1.xml><?xml version="1.0" encoding="utf-8"?>
<ds:datastoreItem xmlns:ds="http://schemas.openxmlformats.org/officeDocument/2006/customXml" ds:itemID="{CED141E3-5676-4108-9D4F-A5950D3320D9}">
  <ds:schemaRefs>
    <ds:schemaRef ds:uri="cd760409-cf5a-4dde-af98-45a563cf2c4e"/>
    <ds:schemaRef ds:uri="eafb1e27-4675-408f-b82d-60073cecff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33A51C-C85E-4496-BAC9-63C984794E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63AA0-25B3-42BA-8C6B-AECE999B0614}">
  <ds:schemaRefs>
    <ds:schemaRef ds:uri="cd760409-cf5a-4dde-af98-45a563cf2c4e"/>
    <ds:schemaRef ds:uri="eafb1e27-4675-408f-b82d-60073cecff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</Words>
  <Application>Microsoft Office PowerPoint</Application>
  <PresentationFormat>Breedbeeld</PresentationFormat>
  <Paragraphs>23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Georgia</vt:lpstr>
      <vt:lpstr>Minion</vt:lpstr>
      <vt:lpstr>office theme</vt:lpstr>
      <vt:lpstr>Corporate template-set Universiteit Leiden</vt:lpstr>
      <vt:lpstr>Oefening bij “Van ruwe data tot publicatiepakket​” Deel 2  </vt:lpstr>
      <vt:lpstr>4. Oefening: Hoe FAIR is dit publicatiepakket?</vt:lpstr>
      <vt:lpstr>4. Oefening: Hoe FAIR is dit publicatiepakket?</vt:lpstr>
      <vt:lpstr>4. Oefening: Hoe FAIR is dit publicatiepakket?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Kargól</dc:creator>
  <cp:lastModifiedBy>Marta Kargól</cp:lastModifiedBy>
  <cp:revision>2</cp:revision>
  <dcterms:created xsi:type="dcterms:W3CDTF">2025-04-03T11:52:23Z</dcterms:created>
  <dcterms:modified xsi:type="dcterms:W3CDTF">2025-04-09T09:19:10Z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0x0101005F3F65C69C6C26449227B71ADE07FFAF</vt:lpwstr>
  </property>
  <property fmtid="{D5CDD505-2E9C-101B-9397-08002B2CF9AE}" pid="3" name="MediaServiceImageTags">
    <vt:lpwstr/>
  </property>
</Properties>
</file>