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56" r:id="rId5"/>
    <p:sldId id="258" r:id="rId6"/>
    <p:sldId id="257" r:id="rId7"/>
    <p:sldId id="268" r:id="rId8"/>
    <p:sldId id="302" r:id="rId9"/>
    <p:sldId id="308" r:id="rId10"/>
    <p:sldId id="306" r:id="rId11"/>
    <p:sldId id="271" r:id="rId12"/>
    <p:sldId id="259" r:id="rId13"/>
    <p:sldId id="272" r:id="rId14"/>
    <p:sldId id="303" r:id="rId15"/>
    <p:sldId id="273" r:id="rId16"/>
    <p:sldId id="274" r:id="rId17"/>
    <p:sldId id="275" r:id="rId18"/>
    <p:sldId id="260" r:id="rId19"/>
    <p:sldId id="286" r:id="rId20"/>
    <p:sldId id="287" r:id="rId21"/>
    <p:sldId id="288" r:id="rId22"/>
    <p:sldId id="289" r:id="rId23"/>
    <p:sldId id="276" r:id="rId24"/>
    <p:sldId id="278" r:id="rId25"/>
    <p:sldId id="299" r:id="rId26"/>
    <p:sldId id="279" r:id="rId27"/>
    <p:sldId id="280" r:id="rId28"/>
    <p:sldId id="261" r:id="rId29"/>
    <p:sldId id="281" r:id="rId30"/>
    <p:sldId id="282" r:id="rId31"/>
    <p:sldId id="283" r:id="rId32"/>
    <p:sldId id="284" r:id="rId33"/>
    <p:sldId id="285" r:id="rId34"/>
    <p:sldId id="263" r:id="rId35"/>
    <p:sldId id="290" r:id="rId36"/>
    <p:sldId id="300" r:id="rId37"/>
    <p:sldId id="292" r:id="rId38"/>
    <p:sldId id="293" r:id="rId39"/>
    <p:sldId id="297" r:id="rId40"/>
    <p:sldId id="294" r:id="rId41"/>
    <p:sldId id="295" r:id="rId42"/>
    <p:sldId id="296" r:id="rId43"/>
    <p:sldId id="307" r:id="rId44"/>
    <p:sldId id="301" r:id="rId45"/>
    <p:sldId id="304" r:id="rId46"/>
    <p:sldId id="305" r:id="rId47"/>
    <p:sldId id="266" r:id="rId48"/>
  </p:sldIdLst>
  <p:sldSz cx="12198350" cy="6858000"/>
  <p:notesSz cx="6858000" cy="9144000"/>
  <p:embeddedFontLst>
    <p:embeddedFont>
      <p:font typeface="Georgia" panose="02040502050405020303" pitchFamily="18" charset="0"/>
      <p:regular r:id="rId51"/>
      <p:bold r:id="rId52"/>
      <p:italic r:id="rId53"/>
      <p:boldItalic r:id="rId54"/>
    </p:embeddedFont>
    <p:embeddedFont>
      <p:font typeface="Minion" panose="020B0604020202020204"/>
      <p:regular r:id="rId55"/>
      <p:bold r:id="rId56"/>
      <p:italic r:id="rId57"/>
      <p:boldItalic r:id="rId58"/>
    </p:embeddedFont>
    <p:embeddedFont>
      <p:font typeface="Playfair Display" panose="00000500000000000000" pitchFamily="2" charset="0"/>
      <p:regular r:id="rId59"/>
      <p:bold r:id="rId60"/>
      <p:italic r:id="rId61"/>
      <p:boldItalic r:id="rId62"/>
    </p:embeddedFont>
    <p:embeddedFont>
      <p:font typeface="Roboto Slab" pitchFamily="2" charset="0"/>
      <p:regular r:id="rId63"/>
      <p:bold r:id="rId64"/>
    </p:embeddedFont>
    <p:embeddedFont>
      <p:font typeface="Segoe UI" panose="020B0502040204020203" pitchFamily="34" charset="0"/>
      <p:regular r:id="rId65"/>
      <p:bold r:id="rId66"/>
      <p:italic r:id="rId67"/>
      <p:boldItalic r:id="rId68"/>
    </p:embeddedFont>
  </p:embeddedFontLst>
  <p:custDataLst>
    <p:tags r:id="rId69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E6FEF8-8EDD-38CC-62AE-667543315565}" name="Blik, S.M. (Sofie)" initials="SB" userId="S::bliksm@vuw.leidenuniv.nl::cfd34622-7a30-4a8b-bb77-b87341df7f6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2CF59-BE59-FCC1-5BF2-5BD0920834B5}" v="283" dt="2025-04-13T20:02:46.697"/>
    <p1510:client id="{3B77C4E2-32B4-935A-A2C9-F75D6B4E5DF2}" v="236" dt="2025-04-13T19:10:25.669"/>
    <p1510:client id="{566EA740-5E2F-EC99-D4F4-AAEB71A523E3}" v="193" dt="2025-04-14T12:50:54.991"/>
    <p1510:client id="{D164BA3D-1C93-61F1-B5B6-353DAB7E55A6}" v="10" dt="2025-04-15T07:03:22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6357" autoAdjust="0"/>
  </p:normalViewPr>
  <p:slideViewPr>
    <p:cSldViewPr>
      <p:cViewPr varScale="1">
        <p:scale>
          <a:sx n="59" d="100"/>
          <a:sy n="59" d="100"/>
        </p:scale>
        <p:origin x="924" y="52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3.fntdata"/><Relationship Id="rId68" Type="http://schemas.openxmlformats.org/officeDocument/2006/relationships/font" Target="fonts/font1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74" Type="http://schemas.microsoft.com/office/2016/11/relationships/changesInfo" Target="changesInfos/changesInfo1.xml"/><Relationship Id="rId5" Type="http://schemas.openxmlformats.org/officeDocument/2006/relationships/slide" Target="slides/slide1.xml"/><Relationship Id="rId61" Type="http://schemas.openxmlformats.org/officeDocument/2006/relationships/font" Target="fonts/font11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font" Target="fonts/font1.fntdata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9.fntdata"/><Relationship Id="rId67" Type="http://schemas.openxmlformats.org/officeDocument/2006/relationships/font" Target="fonts/font17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76" Type="http://schemas.microsoft.com/office/2018/10/relationships/authors" Target="authors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omp, W.P. (Willemijn)" userId="S::plompwp@vuw.leidenuniv.nl::1de9b2c1-e692-4301-a81e-37de22dad2f7" providerId="AD" clId="Web-{D164BA3D-1C93-61F1-B5B6-353DAB7E55A6}"/>
    <pc:docChg chg="modSld">
      <pc:chgData name="Plomp, W.P. (Willemijn)" userId="S::plompwp@vuw.leidenuniv.nl::1de9b2c1-e692-4301-a81e-37de22dad2f7" providerId="AD" clId="Web-{D164BA3D-1C93-61F1-B5B6-353DAB7E55A6}" dt="2025-04-15T07:03:21.832" v="8" actId="20577"/>
      <pc:docMkLst>
        <pc:docMk/>
      </pc:docMkLst>
      <pc:sldChg chg="modSp">
        <pc:chgData name="Plomp, W.P. (Willemijn)" userId="S::plompwp@vuw.leidenuniv.nl::1de9b2c1-e692-4301-a81e-37de22dad2f7" providerId="AD" clId="Web-{D164BA3D-1C93-61F1-B5B6-353DAB7E55A6}" dt="2025-04-15T07:03:21.832" v="8" actId="20577"/>
        <pc:sldMkLst>
          <pc:docMk/>
          <pc:sldMk cId="3216453483" sldId="272"/>
        </pc:sldMkLst>
        <pc:spChg chg="mod">
          <ac:chgData name="Plomp, W.P. (Willemijn)" userId="S::plompwp@vuw.leidenuniv.nl::1de9b2c1-e692-4301-a81e-37de22dad2f7" providerId="AD" clId="Web-{D164BA3D-1C93-61F1-B5B6-353DAB7E55A6}" dt="2025-04-15T07:03:21.832" v="8" actId="20577"/>
          <ac:spMkLst>
            <pc:docMk/>
            <pc:sldMk cId="3216453483" sldId="272"/>
            <ac:spMk id="7" creationId="{D4DEEC60-D7C5-1DFA-38CD-EB70858AD265}"/>
          </ac:spMkLst>
        </pc:spChg>
      </pc:sldChg>
    </pc:docChg>
  </pc:docChgLst>
  <pc:docChgLst>
    <pc:chgData name="Plomp, W.P. (Willemijn)" userId="S::plompwp@vuw.leidenuniv.nl::1de9b2c1-e692-4301-a81e-37de22dad2f7" providerId="AD" clId="Web-{2932CF59-BE59-FCC1-5BF2-5BD0920834B5}"/>
    <pc:docChg chg="addSld delSld modSld sldOrd">
      <pc:chgData name="Plomp, W.P. (Willemijn)" userId="S::plompwp@vuw.leidenuniv.nl::1de9b2c1-e692-4301-a81e-37de22dad2f7" providerId="AD" clId="Web-{2932CF59-BE59-FCC1-5BF2-5BD0920834B5}" dt="2025-04-13T20:02:43.275" v="208" actId="20577"/>
      <pc:docMkLst>
        <pc:docMk/>
      </pc:docMkLst>
      <pc:sldChg chg="modSp ord">
        <pc:chgData name="Plomp, W.P. (Willemijn)" userId="S::plompwp@vuw.leidenuniv.nl::1de9b2c1-e692-4301-a81e-37de22dad2f7" providerId="AD" clId="Web-{2932CF59-BE59-FCC1-5BF2-5BD0920834B5}" dt="2025-04-13T19:27:30.323" v="89" actId="1076"/>
        <pc:sldMkLst>
          <pc:docMk/>
          <pc:sldMk cId="246121372" sldId="258"/>
        </pc:sldMkLst>
        <pc:spChg chg="mod">
          <ac:chgData name="Plomp, W.P. (Willemijn)" userId="S::plompwp@vuw.leidenuniv.nl::1de9b2c1-e692-4301-a81e-37de22dad2f7" providerId="AD" clId="Web-{2932CF59-BE59-FCC1-5BF2-5BD0920834B5}" dt="2025-04-13T19:27:10.354" v="86" actId="20577"/>
          <ac:spMkLst>
            <pc:docMk/>
            <pc:sldMk cId="246121372" sldId="258"/>
            <ac:spMk id="6" creationId="{00000000-0000-0000-0000-000000000000}"/>
          </ac:spMkLst>
        </pc:spChg>
        <pc:spChg chg="mod">
          <ac:chgData name="Plomp, W.P. (Willemijn)" userId="S::plompwp@vuw.leidenuniv.nl::1de9b2c1-e692-4301-a81e-37de22dad2f7" providerId="AD" clId="Web-{2932CF59-BE59-FCC1-5BF2-5BD0920834B5}" dt="2025-04-13T19:27:30.323" v="89" actId="1076"/>
          <ac:spMkLst>
            <pc:docMk/>
            <pc:sldMk cId="246121372" sldId="258"/>
            <ac:spMk id="7" creationId="{BE59280E-4E62-FC74-EAB4-9032A09A471B}"/>
          </ac:spMkLst>
        </pc:spChg>
        <pc:picChg chg="mod">
          <ac:chgData name="Plomp, W.P. (Willemijn)" userId="S::plompwp@vuw.leidenuniv.nl::1de9b2c1-e692-4301-a81e-37de22dad2f7" providerId="AD" clId="Web-{2932CF59-BE59-FCC1-5BF2-5BD0920834B5}" dt="2025-04-13T19:27:26.698" v="88" actId="1076"/>
          <ac:picMkLst>
            <pc:docMk/>
            <pc:sldMk cId="246121372" sldId="258"/>
            <ac:picMk id="5" creationId="{86AACE41-3F4D-34A7-0949-13FC51C35E7E}"/>
          </ac:picMkLst>
        </pc:picChg>
      </pc:sldChg>
      <pc:sldChg chg="modSp">
        <pc:chgData name="Plomp, W.P. (Willemijn)" userId="S::plompwp@vuw.leidenuniv.nl::1de9b2c1-e692-4301-a81e-37de22dad2f7" providerId="AD" clId="Web-{2932CF59-BE59-FCC1-5BF2-5BD0920834B5}" dt="2025-04-13T19:12:43.100" v="13" actId="20577"/>
        <pc:sldMkLst>
          <pc:docMk/>
          <pc:sldMk cId="3216453483" sldId="272"/>
        </pc:sldMkLst>
        <pc:spChg chg="mod">
          <ac:chgData name="Plomp, W.P. (Willemijn)" userId="S::plompwp@vuw.leidenuniv.nl::1de9b2c1-e692-4301-a81e-37de22dad2f7" providerId="AD" clId="Web-{2932CF59-BE59-FCC1-5BF2-5BD0920834B5}" dt="2025-04-13T19:12:43.100" v="13" actId="20577"/>
          <ac:spMkLst>
            <pc:docMk/>
            <pc:sldMk cId="3216453483" sldId="272"/>
            <ac:spMk id="7" creationId="{D4DEEC60-D7C5-1DFA-38CD-EB70858AD265}"/>
          </ac:spMkLst>
        </pc:spChg>
      </pc:sldChg>
      <pc:sldChg chg="modSp">
        <pc:chgData name="Plomp, W.P. (Willemijn)" userId="S::plompwp@vuw.leidenuniv.nl::1de9b2c1-e692-4301-a81e-37de22dad2f7" providerId="AD" clId="Web-{2932CF59-BE59-FCC1-5BF2-5BD0920834B5}" dt="2025-04-13T19:13:36.962" v="17" actId="20577"/>
        <pc:sldMkLst>
          <pc:docMk/>
          <pc:sldMk cId="3770050433" sldId="275"/>
        </pc:sldMkLst>
        <pc:spChg chg="mod">
          <ac:chgData name="Plomp, W.P. (Willemijn)" userId="S::plompwp@vuw.leidenuniv.nl::1de9b2c1-e692-4301-a81e-37de22dad2f7" providerId="AD" clId="Web-{2932CF59-BE59-FCC1-5BF2-5BD0920834B5}" dt="2025-04-13T19:13:36.962" v="17" actId="20577"/>
          <ac:spMkLst>
            <pc:docMk/>
            <pc:sldMk cId="3770050433" sldId="275"/>
            <ac:spMk id="7" creationId="{EFA35828-292D-ECE6-D4F9-7A7D95CB314F}"/>
          </ac:spMkLst>
        </pc:spChg>
      </pc:sldChg>
      <pc:sldChg chg="delSp modSp">
        <pc:chgData name="Plomp, W.P. (Willemijn)" userId="S::plompwp@vuw.leidenuniv.nl::1de9b2c1-e692-4301-a81e-37de22dad2f7" providerId="AD" clId="Web-{2932CF59-BE59-FCC1-5BF2-5BD0920834B5}" dt="2025-04-13T19:16:20.437" v="52" actId="1076"/>
        <pc:sldMkLst>
          <pc:docMk/>
          <pc:sldMk cId="938652345" sldId="290"/>
        </pc:sldMkLst>
        <pc:spChg chg="mod">
          <ac:chgData name="Plomp, W.P. (Willemijn)" userId="S::plompwp@vuw.leidenuniv.nl::1de9b2c1-e692-4301-a81e-37de22dad2f7" providerId="AD" clId="Web-{2932CF59-BE59-FCC1-5BF2-5BD0920834B5}" dt="2025-04-13T19:15:23.872" v="45" actId="20577"/>
          <ac:spMkLst>
            <pc:docMk/>
            <pc:sldMk cId="938652345" sldId="290"/>
            <ac:spMk id="2" creationId="{2A6948AD-51BE-EE01-D899-AD8781AED879}"/>
          </ac:spMkLst>
        </pc:spChg>
        <pc:spChg chg="del">
          <ac:chgData name="Plomp, W.P. (Willemijn)" userId="S::plompwp@vuw.leidenuniv.nl::1de9b2c1-e692-4301-a81e-37de22dad2f7" providerId="AD" clId="Web-{2932CF59-BE59-FCC1-5BF2-5BD0920834B5}" dt="2025-04-13T19:14:48.730" v="18"/>
          <ac:spMkLst>
            <pc:docMk/>
            <pc:sldMk cId="938652345" sldId="290"/>
            <ac:spMk id="3" creationId="{5FC910DD-09EB-8098-2A6E-217F318A19BE}"/>
          </ac:spMkLst>
        </pc:spChg>
        <pc:spChg chg="mod">
          <ac:chgData name="Plomp, W.P. (Willemijn)" userId="S::plompwp@vuw.leidenuniv.nl::1de9b2c1-e692-4301-a81e-37de22dad2f7" providerId="AD" clId="Web-{2932CF59-BE59-FCC1-5BF2-5BD0920834B5}" dt="2025-04-13T19:16:20.437" v="52" actId="1076"/>
          <ac:spMkLst>
            <pc:docMk/>
            <pc:sldMk cId="938652345" sldId="290"/>
            <ac:spMk id="6" creationId="{AA329E81-65A9-5BEF-D546-38A04FCCB835}"/>
          </ac:spMkLst>
        </pc:spChg>
      </pc:sldChg>
      <pc:sldChg chg="modSp del">
        <pc:chgData name="Plomp, W.P. (Willemijn)" userId="S::plompwp@vuw.leidenuniv.nl::1de9b2c1-e692-4301-a81e-37de22dad2f7" providerId="AD" clId="Web-{2932CF59-BE59-FCC1-5BF2-5BD0920834B5}" dt="2025-04-13T20:02:19.195" v="207"/>
        <pc:sldMkLst>
          <pc:docMk/>
          <pc:sldMk cId="1180734734" sldId="291"/>
        </pc:sldMkLst>
        <pc:spChg chg="mod">
          <ac:chgData name="Plomp, W.P. (Willemijn)" userId="S::plompwp@vuw.leidenuniv.nl::1de9b2c1-e692-4301-a81e-37de22dad2f7" providerId="AD" clId="Web-{2932CF59-BE59-FCC1-5BF2-5BD0920834B5}" dt="2025-04-13T19:17:23.002" v="72" actId="20577"/>
          <ac:spMkLst>
            <pc:docMk/>
            <pc:sldMk cId="1180734734" sldId="291"/>
            <ac:spMk id="2" creationId="{049FC02A-193D-0A92-817F-1BBBCECD30C5}"/>
          </ac:spMkLst>
        </pc:spChg>
        <pc:spChg chg="mod">
          <ac:chgData name="Plomp, W.P. (Willemijn)" userId="S::plompwp@vuw.leidenuniv.nl::1de9b2c1-e692-4301-a81e-37de22dad2f7" providerId="AD" clId="Web-{2932CF59-BE59-FCC1-5BF2-5BD0920834B5}" dt="2025-04-13T19:16:31.594" v="55" actId="20577"/>
          <ac:spMkLst>
            <pc:docMk/>
            <pc:sldMk cId="1180734734" sldId="291"/>
            <ac:spMk id="6" creationId="{76AF2170-11FF-BB1B-73F7-A77A2803E0D4}"/>
          </ac:spMkLst>
        </pc:spChg>
      </pc:sldChg>
      <pc:sldChg chg="modSp">
        <pc:chgData name="Plomp, W.P. (Willemijn)" userId="S::plompwp@vuw.leidenuniv.nl::1de9b2c1-e692-4301-a81e-37de22dad2f7" providerId="AD" clId="Web-{2932CF59-BE59-FCC1-5BF2-5BD0920834B5}" dt="2025-04-13T19:16:36.469" v="58" actId="20577"/>
        <pc:sldMkLst>
          <pc:docMk/>
          <pc:sldMk cId="2556424573" sldId="292"/>
        </pc:sldMkLst>
        <pc:spChg chg="mod">
          <ac:chgData name="Plomp, W.P. (Willemijn)" userId="S::plompwp@vuw.leidenuniv.nl::1de9b2c1-e692-4301-a81e-37de22dad2f7" providerId="AD" clId="Web-{2932CF59-BE59-FCC1-5BF2-5BD0920834B5}" dt="2025-04-13T19:16:36.469" v="58" actId="20577"/>
          <ac:spMkLst>
            <pc:docMk/>
            <pc:sldMk cId="2556424573" sldId="292"/>
            <ac:spMk id="6" creationId="{929EAA15-2259-5EF7-13F2-F300CC1BD8EF}"/>
          </ac:spMkLst>
        </pc:spChg>
      </pc:sldChg>
      <pc:sldChg chg="modSp">
        <pc:chgData name="Plomp, W.P. (Willemijn)" userId="S::plompwp@vuw.leidenuniv.nl::1de9b2c1-e692-4301-a81e-37de22dad2f7" providerId="AD" clId="Web-{2932CF59-BE59-FCC1-5BF2-5BD0920834B5}" dt="2025-04-13T19:18:10.473" v="84" actId="20577"/>
        <pc:sldMkLst>
          <pc:docMk/>
          <pc:sldMk cId="801370300" sldId="297"/>
        </pc:sldMkLst>
        <pc:spChg chg="mod">
          <ac:chgData name="Plomp, W.P. (Willemijn)" userId="S::plompwp@vuw.leidenuniv.nl::1de9b2c1-e692-4301-a81e-37de22dad2f7" providerId="AD" clId="Web-{2932CF59-BE59-FCC1-5BF2-5BD0920834B5}" dt="2025-04-13T19:18:10.473" v="84" actId="20577"/>
          <ac:spMkLst>
            <pc:docMk/>
            <pc:sldMk cId="801370300" sldId="297"/>
            <ac:spMk id="5" creationId="{E5695E65-1FB4-C249-7C4E-6917AC656F4A}"/>
          </ac:spMkLst>
        </pc:spChg>
      </pc:sldChg>
      <pc:sldChg chg="modSp">
        <pc:chgData name="Plomp, W.P. (Willemijn)" userId="S::plompwp@vuw.leidenuniv.nl::1de9b2c1-e692-4301-a81e-37de22dad2f7" providerId="AD" clId="Web-{2932CF59-BE59-FCC1-5BF2-5BD0920834B5}" dt="2025-04-13T20:02:43.275" v="208" actId="20577"/>
        <pc:sldMkLst>
          <pc:docMk/>
          <pc:sldMk cId="3218945908" sldId="299"/>
        </pc:sldMkLst>
        <pc:spChg chg="mod">
          <ac:chgData name="Plomp, W.P. (Willemijn)" userId="S::plompwp@vuw.leidenuniv.nl::1de9b2c1-e692-4301-a81e-37de22dad2f7" providerId="AD" clId="Web-{2932CF59-BE59-FCC1-5BF2-5BD0920834B5}" dt="2025-04-13T20:02:43.275" v="208" actId="20577"/>
          <ac:spMkLst>
            <pc:docMk/>
            <pc:sldMk cId="3218945908" sldId="299"/>
            <ac:spMk id="7" creationId="{044A981F-060A-C81E-9A4C-C7E75DB64748}"/>
          </ac:spMkLst>
        </pc:spChg>
      </pc:sldChg>
      <pc:sldChg chg="modSp">
        <pc:chgData name="Plomp, W.P. (Willemijn)" userId="S::plompwp@vuw.leidenuniv.nl::1de9b2c1-e692-4301-a81e-37de22dad2f7" providerId="AD" clId="Web-{2932CF59-BE59-FCC1-5BF2-5BD0920834B5}" dt="2025-04-13T20:01:28.738" v="205" actId="20577"/>
        <pc:sldMkLst>
          <pc:docMk/>
          <pc:sldMk cId="479688800" sldId="300"/>
        </pc:sldMkLst>
        <pc:spChg chg="mod">
          <ac:chgData name="Plomp, W.P. (Willemijn)" userId="S::plompwp@vuw.leidenuniv.nl::1de9b2c1-e692-4301-a81e-37de22dad2f7" providerId="AD" clId="Web-{2932CF59-BE59-FCC1-5BF2-5BD0920834B5}" dt="2025-04-13T20:01:28.738" v="205" actId="20577"/>
          <ac:spMkLst>
            <pc:docMk/>
            <pc:sldMk cId="479688800" sldId="300"/>
            <ac:spMk id="2" creationId="{356FF9D7-2F4C-253A-81F3-3EF6B8E4470A}"/>
          </ac:spMkLst>
        </pc:spChg>
        <pc:spChg chg="mod">
          <ac:chgData name="Plomp, W.P. (Willemijn)" userId="S::plompwp@vuw.leidenuniv.nl::1de9b2c1-e692-4301-a81e-37de22dad2f7" providerId="AD" clId="Web-{2932CF59-BE59-FCC1-5BF2-5BD0920834B5}" dt="2025-04-13T19:16:06.999" v="49" actId="20577"/>
          <ac:spMkLst>
            <pc:docMk/>
            <pc:sldMk cId="479688800" sldId="300"/>
            <ac:spMk id="6" creationId="{6A5CC67B-B97D-5035-1799-7E2BC2A0C385}"/>
          </ac:spMkLst>
        </pc:spChg>
      </pc:sldChg>
      <pc:sldChg chg="modSp">
        <pc:chgData name="Plomp, W.P. (Willemijn)" userId="S::plompwp@vuw.leidenuniv.nl::1de9b2c1-e692-4301-a81e-37de22dad2f7" providerId="AD" clId="Web-{2932CF59-BE59-FCC1-5BF2-5BD0920834B5}" dt="2025-04-13T19:12:38.616" v="9" actId="20577"/>
        <pc:sldMkLst>
          <pc:docMk/>
          <pc:sldMk cId="3118133298" sldId="303"/>
        </pc:sldMkLst>
        <pc:spChg chg="mod">
          <ac:chgData name="Plomp, W.P. (Willemijn)" userId="S::plompwp@vuw.leidenuniv.nl::1de9b2c1-e692-4301-a81e-37de22dad2f7" providerId="AD" clId="Web-{2932CF59-BE59-FCC1-5BF2-5BD0920834B5}" dt="2025-04-13T19:12:38.616" v="9" actId="20577"/>
          <ac:spMkLst>
            <pc:docMk/>
            <pc:sldMk cId="3118133298" sldId="303"/>
            <ac:spMk id="7" creationId="{5C317FB9-6EBF-076E-C66D-BE94AD3CF15D}"/>
          </ac:spMkLst>
        </pc:spChg>
      </pc:sldChg>
      <pc:sldChg chg="modSp">
        <pc:chgData name="Plomp, W.P. (Willemijn)" userId="S::plompwp@vuw.leidenuniv.nl::1de9b2c1-e692-4301-a81e-37de22dad2f7" providerId="AD" clId="Web-{2932CF59-BE59-FCC1-5BF2-5BD0920834B5}" dt="2025-04-13T19:56:56.298" v="140" actId="20577"/>
        <pc:sldMkLst>
          <pc:docMk/>
          <pc:sldMk cId="2031867179" sldId="306"/>
        </pc:sldMkLst>
        <pc:spChg chg="mod">
          <ac:chgData name="Plomp, W.P. (Willemijn)" userId="S::plompwp@vuw.leidenuniv.nl::1de9b2c1-e692-4301-a81e-37de22dad2f7" providerId="AD" clId="Web-{2932CF59-BE59-FCC1-5BF2-5BD0920834B5}" dt="2025-04-13T19:56:56.298" v="140" actId="20577"/>
          <ac:spMkLst>
            <pc:docMk/>
            <pc:sldMk cId="2031867179" sldId="306"/>
            <ac:spMk id="7" creationId="{4842CD55-5737-66DA-8136-B2FA82C3E30E}"/>
          </ac:spMkLst>
        </pc:spChg>
      </pc:sldChg>
      <pc:sldChg chg="modSp add del replId">
        <pc:chgData name="Plomp, W.P. (Willemijn)" userId="S::plompwp@vuw.leidenuniv.nl::1de9b2c1-e692-4301-a81e-37de22dad2f7" providerId="AD" clId="Web-{2932CF59-BE59-FCC1-5BF2-5BD0920834B5}" dt="2025-04-13T20:01:31.707" v="206"/>
        <pc:sldMkLst>
          <pc:docMk/>
          <pc:sldMk cId="2490174832" sldId="308"/>
        </pc:sldMkLst>
        <pc:spChg chg="mod">
          <ac:chgData name="Plomp, W.P. (Willemijn)" userId="S::plompwp@vuw.leidenuniv.nl::1de9b2c1-e692-4301-a81e-37de22dad2f7" providerId="AD" clId="Web-{2932CF59-BE59-FCC1-5BF2-5BD0920834B5}" dt="2025-04-13T20:00:25.687" v="164" actId="20577"/>
          <ac:spMkLst>
            <pc:docMk/>
            <pc:sldMk cId="2490174832" sldId="308"/>
            <ac:spMk id="2" creationId="{60C919FF-BF56-9B07-AE8D-592EC02791B7}"/>
          </ac:spMkLst>
        </pc:spChg>
      </pc:sldChg>
    </pc:docChg>
  </pc:docChgLst>
  <pc:docChgLst>
    <pc:chgData name="Plomp, W.P. (Willemijn)" userId="S::plompwp@vuw.leidenuniv.nl::1de9b2c1-e692-4301-a81e-37de22dad2f7" providerId="AD" clId="Web-{566EA740-5E2F-EC99-D4F4-AAEB71A523E3}"/>
    <pc:docChg chg="addSld delSld modSld">
      <pc:chgData name="Plomp, W.P. (Willemijn)" userId="S::plompwp@vuw.leidenuniv.nl::1de9b2c1-e692-4301-a81e-37de22dad2f7" providerId="AD" clId="Web-{566EA740-5E2F-EC99-D4F4-AAEB71A523E3}" dt="2025-04-14T12:50:54.741" v="104" actId="20577"/>
      <pc:docMkLst>
        <pc:docMk/>
      </pc:docMkLst>
      <pc:sldChg chg="del">
        <pc:chgData name="Plomp, W.P. (Willemijn)" userId="S::plompwp@vuw.leidenuniv.nl::1de9b2c1-e692-4301-a81e-37de22dad2f7" providerId="AD" clId="Web-{566EA740-5E2F-EC99-D4F4-AAEB71A523E3}" dt="2025-04-14T11:01:29.077" v="8"/>
        <pc:sldMkLst>
          <pc:docMk/>
          <pc:sldMk cId="2537712830" sldId="269"/>
        </pc:sldMkLst>
      </pc:sldChg>
      <pc:sldChg chg="modSp">
        <pc:chgData name="Plomp, W.P. (Willemijn)" userId="S::plompwp@vuw.leidenuniv.nl::1de9b2c1-e692-4301-a81e-37de22dad2f7" providerId="AD" clId="Web-{566EA740-5E2F-EC99-D4F4-AAEB71A523E3}" dt="2025-04-14T10:50:29.916" v="7" actId="20577"/>
        <pc:sldMkLst>
          <pc:docMk/>
          <pc:sldMk cId="3770050433" sldId="275"/>
        </pc:sldMkLst>
        <pc:spChg chg="mod">
          <ac:chgData name="Plomp, W.P. (Willemijn)" userId="S::plompwp@vuw.leidenuniv.nl::1de9b2c1-e692-4301-a81e-37de22dad2f7" providerId="AD" clId="Web-{566EA740-5E2F-EC99-D4F4-AAEB71A523E3}" dt="2025-04-14T10:50:29.916" v="7" actId="20577"/>
          <ac:spMkLst>
            <pc:docMk/>
            <pc:sldMk cId="3770050433" sldId="275"/>
            <ac:spMk id="7" creationId="{EFA35828-292D-ECE6-D4F9-7A7D95CB314F}"/>
          </ac:spMkLst>
        </pc:spChg>
      </pc:sldChg>
      <pc:sldChg chg="modSp">
        <pc:chgData name="Plomp, W.P. (Willemijn)" userId="S::plompwp@vuw.leidenuniv.nl::1de9b2c1-e692-4301-a81e-37de22dad2f7" providerId="AD" clId="Web-{566EA740-5E2F-EC99-D4F4-AAEB71A523E3}" dt="2025-04-14T12:46:05.948" v="47" actId="20577"/>
        <pc:sldMkLst>
          <pc:docMk/>
          <pc:sldMk cId="1951622291" sldId="304"/>
        </pc:sldMkLst>
        <pc:spChg chg="mod">
          <ac:chgData name="Plomp, W.P. (Willemijn)" userId="S::plompwp@vuw.leidenuniv.nl::1de9b2c1-e692-4301-a81e-37de22dad2f7" providerId="AD" clId="Web-{566EA740-5E2F-EC99-D4F4-AAEB71A523E3}" dt="2025-04-14T12:46:05.948" v="47" actId="20577"/>
          <ac:spMkLst>
            <pc:docMk/>
            <pc:sldMk cId="1951622291" sldId="304"/>
            <ac:spMk id="5" creationId="{8CD76C46-B394-054A-0253-A76D5DDE3ECB}"/>
          </ac:spMkLst>
        </pc:spChg>
      </pc:sldChg>
      <pc:sldChg chg="modSp">
        <pc:chgData name="Plomp, W.P. (Willemijn)" userId="S::plompwp@vuw.leidenuniv.nl::1de9b2c1-e692-4301-a81e-37de22dad2f7" providerId="AD" clId="Web-{566EA740-5E2F-EC99-D4F4-AAEB71A523E3}" dt="2025-04-14T12:50:54.741" v="104" actId="20577"/>
        <pc:sldMkLst>
          <pc:docMk/>
          <pc:sldMk cId="4236623285" sldId="305"/>
        </pc:sldMkLst>
        <pc:spChg chg="mod">
          <ac:chgData name="Plomp, W.P. (Willemijn)" userId="S::plompwp@vuw.leidenuniv.nl::1de9b2c1-e692-4301-a81e-37de22dad2f7" providerId="AD" clId="Web-{566EA740-5E2F-EC99-D4F4-AAEB71A523E3}" dt="2025-04-14T12:50:54.741" v="104" actId="20577"/>
          <ac:spMkLst>
            <pc:docMk/>
            <pc:sldMk cId="4236623285" sldId="305"/>
            <ac:spMk id="5" creationId="{A02916D4-5DE7-1F91-3C59-094E8B7B718E}"/>
          </ac:spMkLst>
        </pc:spChg>
      </pc:sldChg>
      <pc:sldChg chg="addSp delSp modSp new">
        <pc:chgData name="Plomp, W.P. (Willemijn)" userId="S::plompwp@vuw.leidenuniv.nl::1de9b2c1-e692-4301-a81e-37de22dad2f7" providerId="AD" clId="Web-{566EA740-5E2F-EC99-D4F4-AAEB71A523E3}" dt="2025-04-14T10:24:54.136" v="6"/>
        <pc:sldMkLst>
          <pc:docMk/>
          <pc:sldMk cId="862980863" sldId="308"/>
        </pc:sldMkLst>
        <pc:spChg chg="del">
          <ac:chgData name="Plomp, W.P. (Willemijn)" userId="S::plompwp@vuw.leidenuniv.nl::1de9b2c1-e692-4301-a81e-37de22dad2f7" providerId="AD" clId="Web-{566EA740-5E2F-EC99-D4F4-AAEB71A523E3}" dt="2025-04-14T10:24:54.136" v="6"/>
          <ac:spMkLst>
            <pc:docMk/>
            <pc:sldMk cId="862980863" sldId="308"/>
            <ac:spMk id="2" creationId="{093AE667-745D-4273-1920-8CADF04A3007}"/>
          </ac:spMkLst>
        </pc:spChg>
        <pc:spChg chg="del">
          <ac:chgData name="Plomp, W.P. (Willemijn)" userId="S::plompwp@vuw.leidenuniv.nl::1de9b2c1-e692-4301-a81e-37de22dad2f7" providerId="AD" clId="Web-{566EA740-5E2F-EC99-D4F4-AAEB71A523E3}" dt="2025-04-14T10:24:43.823" v="2"/>
          <ac:spMkLst>
            <pc:docMk/>
            <pc:sldMk cId="862980863" sldId="308"/>
            <ac:spMk id="3" creationId="{0886727A-94A4-234C-90E5-02D463B97CD9}"/>
          </ac:spMkLst>
        </pc:spChg>
        <pc:spChg chg="del">
          <ac:chgData name="Plomp, W.P. (Willemijn)" userId="S::plompwp@vuw.leidenuniv.nl::1de9b2c1-e692-4301-a81e-37de22dad2f7" providerId="AD" clId="Web-{566EA740-5E2F-EC99-D4F4-AAEB71A523E3}" dt="2025-04-14T10:24:37.776" v="1"/>
          <ac:spMkLst>
            <pc:docMk/>
            <pc:sldMk cId="862980863" sldId="308"/>
            <ac:spMk id="4" creationId="{3AF6AE05-90A3-F4CD-AD4B-FEE804389F96}"/>
          </ac:spMkLst>
        </pc:spChg>
        <pc:spChg chg="add del mod">
          <ac:chgData name="Plomp, W.P. (Willemijn)" userId="S::plompwp@vuw.leidenuniv.nl::1de9b2c1-e692-4301-a81e-37de22dad2f7" providerId="AD" clId="Web-{566EA740-5E2F-EC99-D4F4-AAEB71A523E3}" dt="2025-04-14T10:24:47.542" v="4"/>
          <ac:spMkLst>
            <pc:docMk/>
            <pc:sldMk cId="862980863" sldId="308"/>
            <ac:spMk id="7" creationId="{0FCBF406-D141-96CD-C2DD-983F1C4F1270}"/>
          </ac:spMkLst>
        </pc:spChg>
        <pc:picChg chg="add del mod ord">
          <ac:chgData name="Plomp, W.P. (Willemijn)" userId="S::plompwp@vuw.leidenuniv.nl::1de9b2c1-e692-4301-a81e-37de22dad2f7" providerId="AD" clId="Web-{566EA740-5E2F-EC99-D4F4-AAEB71A523E3}" dt="2025-04-14T10:24:45.511" v="3"/>
          <ac:picMkLst>
            <pc:docMk/>
            <pc:sldMk cId="862980863" sldId="308"/>
            <ac:picMk id="5" creationId="{10EAACE8-5592-34DC-ED76-06B65397C97C}"/>
          </ac:picMkLst>
        </pc:picChg>
        <pc:picChg chg="add mod">
          <ac:chgData name="Plomp, W.P. (Willemijn)" userId="S::plompwp@vuw.leidenuniv.nl::1de9b2c1-e692-4301-a81e-37de22dad2f7" providerId="AD" clId="Web-{566EA740-5E2F-EC99-D4F4-AAEB71A523E3}" dt="2025-04-14T10:24:54.136" v="6"/>
          <ac:picMkLst>
            <pc:docMk/>
            <pc:sldMk cId="862980863" sldId="308"/>
            <ac:picMk id="8" creationId="{F8740959-4075-B42E-059B-0BE469D0212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305DC3-1D60-B155-F655-DF01CC33E7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D9210-442D-CB12-607F-03204D3043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42DB0-32BD-4755-ACF3-31EF51BD98D0}" type="datetimeFigureOut">
              <a:rPr lang="nl-NL" smtClean="0"/>
              <a:t>15-4-2025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9DEBE-655D-5BFC-B6DF-24C054A576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4DA44-85CE-C060-0B5C-C75AF5C7CE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421A0-F0A7-44E9-977C-935BCC01270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975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15-4-2025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Inhaken op deel 1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86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lnSpc>
                <a:spcPts val="1569"/>
              </a:lnSpc>
              <a:spcAft>
                <a:spcPts val="800"/>
              </a:spcAft>
            </a:pPr>
            <a:r>
              <a:rPr lang="nl-NL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HBO – meer focus op transparantie en hoe dat zou helpen tegen de replicatiecrisis </a:t>
            </a:r>
            <a:endParaRPr lang="nl-NL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569"/>
              </a:lnSpc>
              <a:spcAft>
                <a:spcPts val="800"/>
              </a:spcAft>
            </a:pPr>
            <a:r>
              <a:rPr lang="nl-NL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Gen H-index, geen publicatiedruk. -&gt; benoem verschil uni/hbo</a:t>
            </a:r>
            <a:r>
              <a:rPr lang="nl-NL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nl-NL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nl-NL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data geeft meer gewicht aan je resultaten</a:t>
            </a:r>
            <a:endParaRPr lang="nl-NL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58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9751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Hoe gevoelig &amp; wat is er beloofd in de </a:t>
            </a:r>
            <a:r>
              <a:rPr lang="nl-NL" dirty="0" err="1"/>
              <a:t>informed</a:t>
            </a:r>
            <a:r>
              <a:rPr lang="nl-NL" dirty="0"/>
              <a:t> consent?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8445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Geen persoonlijke data. Ik oefen meestal met kattenplaatjes.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391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42D72-5F3C-F8FD-639A-315A375BC8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" y="4546879"/>
            <a:ext cx="3406752" cy="189264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11300" y="1052736"/>
            <a:ext cx="10298858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van de presentatie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511300" y="3934610"/>
            <a:ext cx="5828311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Subtitel presentatie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6543376"/>
            <a:ext cx="28462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grafiek in te voegen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539BC7-737E-4F0B-6B9B-AF10ED7FD4EB}"/>
              </a:ext>
            </a:extLst>
          </p:cNvPr>
          <p:cNvSpPr txBox="1"/>
          <p:nvPr userDrawn="1"/>
        </p:nvSpPr>
        <p:spPr>
          <a:xfrm>
            <a:off x="11642269" y="6547371"/>
            <a:ext cx="3429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200" smtClean="0">
                <a:solidFill>
                  <a:schemeClr val="bg1"/>
                </a:solidFill>
              </a:rPr>
              <a:pPr algn="ctr"/>
              <a:t>‹#›</a:t>
            </a:fld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video in te voegen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FB0FA9-1A3A-F506-5F97-E1FE189927B8}"/>
              </a:ext>
            </a:extLst>
          </p:cNvPr>
          <p:cNvSpPr txBox="1"/>
          <p:nvPr userDrawn="1"/>
        </p:nvSpPr>
        <p:spPr>
          <a:xfrm>
            <a:off x="11642269" y="6547371"/>
            <a:ext cx="3429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200" smtClean="0">
                <a:solidFill>
                  <a:schemeClr val="bg1"/>
                </a:solidFill>
              </a:rPr>
              <a:pPr algn="ctr"/>
              <a:t>‹#›</a:t>
            </a:fld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nl-NL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11300" y="1052736"/>
            <a:ext cx="10298858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Titel afsluiting</a:t>
            </a:r>
          </a:p>
        </p:txBody>
      </p:sp>
      <p:pic>
        <p:nvPicPr>
          <p:cNvPr id="21" name="Picture 71" descr="Logo-UniversiteitLeiden-CMYK_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86" y="4926605"/>
            <a:ext cx="26733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000" y="6543376"/>
            <a:ext cx="2846250" cy="27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CA98F1-7A5B-80F8-F0C9-13323A0741B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0" y="4546879"/>
            <a:ext cx="3406752" cy="189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288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nl-NL" dirty="0"/>
              <a:t>Opsomming</a:t>
            </a:r>
          </a:p>
          <a:p>
            <a:pPr lvl="1"/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wit</a:t>
            </a:r>
          </a:p>
          <a:p>
            <a:pPr lvl="4"/>
            <a:r>
              <a:rPr lang="nl-NL" dirty="0"/>
              <a:t>Kopje geel</a:t>
            </a:r>
          </a:p>
          <a:p>
            <a:pPr lvl="5"/>
            <a:r>
              <a:rPr lang="nl-NL" dirty="0"/>
              <a:t>Opsomming</a:t>
            </a:r>
          </a:p>
          <a:p>
            <a:pPr lvl="6"/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800" dirty="0"/>
              <a:t>Leestekst</a:t>
            </a:r>
          </a:p>
          <a:p>
            <a:pPr lvl="8"/>
            <a:r>
              <a:rPr lang="nl-NL" dirty="0"/>
              <a:t>Kopje wit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A41AF8-08C6-024A-0EEB-61DC57D749FD}"/>
              </a:ext>
            </a:extLst>
          </p:cNvPr>
          <p:cNvSpPr txBox="1"/>
          <p:nvPr userDrawn="1"/>
        </p:nvSpPr>
        <p:spPr>
          <a:xfrm>
            <a:off x="4744718" y="4653136"/>
            <a:ext cx="994417" cy="404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0FFC1-A543-9480-1C35-A9972C883679}"/>
              </a:ext>
            </a:extLst>
          </p:cNvPr>
          <p:cNvSpPr txBox="1"/>
          <p:nvPr userDrawn="1"/>
        </p:nvSpPr>
        <p:spPr>
          <a:xfrm>
            <a:off x="11642269" y="6547371"/>
            <a:ext cx="3429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200" smtClean="0">
                <a:solidFill>
                  <a:schemeClr val="bg1"/>
                </a:solidFill>
              </a:rPr>
              <a:pPr algn="ctr"/>
              <a:t>‹#›</a:t>
            </a:fld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800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DB140-8A7A-F1BC-EAF3-0F2DE30DE7C7}"/>
              </a:ext>
            </a:extLst>
          </p:cNvPr>
          <p:cNvSpPr txBox="1"/>
          <p:nvPr userDrawn="1"/>
        </p:nvSpPr>
        <p:spPr>
          <a:xfrm>
            <a:off x="11642269" y="6547371"/>
            <a:ext cx="3429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200" smtClean="0">
                <a:solidFill>
                  <a:schemeClr val="bg1"/>
                </a:solidFill>
              </a:rPr>
              <a:pPr algn="ctr"/>
              <a:t>‹#›</a:t>
            </a:fld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800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C1E6F9-46FC-1F38-ABF3-3E6489EE9F6C}"/>
              </a:ext>
            </a:extLst>
          </p:cNvPr>
          <p:cNvSpPr txBox="1"/>
          <p:nvPr userDrawn="1"/>
        </p:nvSpPr>
        <p:spPr>
          <a:xfrm>
            <a:off x="11642269" y="6547371"/>
            <a:ext cx="3429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200" smtClean="0">
                <a:solidFill>
                  <a:schemeClr val="bg1"/>
                </a:solidFill>
              </a:rPr>
              <a:pPr algn="ctr"/>
              <a:t>‹#›</a:t>
            </a:fld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800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84912-1B24-0620-BC33-0DA38BC9294D}"/>
              </a:ext>
            </a:extLst>
          </p:cNvPr>
          <p:cNvSpPr txBox="1"/>
          <p:nvPr userDrawn="1"/>
        </p:nvSpPr>
        <p:spPr>
          <a:xfrm>
            <a:off x="11642269" y="6547371"/>
            <a:ext cx="3429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200" smtClean="0">
                <a:solidFill>
                  <a:schemeClr val="bg1"/>
                </a:solidFill>
              </a:rPr>
              <a:pPr algn="ctr"/>
              <a:t>‹#›</a:t>
            </a:fld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800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943295-5AC7-D608-27CB-8261C023FF45}"/>
              </a:ext>
            </a:extLst>
          </p:cNvPr>
          <p:cNvSpPr txBox="1"/>
          <p:nvPr userDrawn="1"/>
        </p:nvSpPr>
        <p:spPr>
          <a:xfrm>
            <a:off x="11642269" y="6547371"/>
            <a:ext cx="3429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200" smtClean="0">
                <a:solidFill>
                  <a:schemeClr val="bg1"/>
                </a:solidFill>
              </a:rPr>
              <a:pPr algn="ctr"/>
              <a:t>‹#›</a:t>
            </a:fld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15" name="Afbeelding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E17EC8-C83A-20FF-5E3A-09DEB91A8D1B}"/>
              </a:ext>
            </a:extLst>
          </p:cNvPr>
          <p:cNvSpPr txBox="1"/>
          <p:nvPr userDrawn="1"/>
        </p:nvSpPr>
        <p:spPr>
          <a:xfrm>
            <a:off x="11642269" y="6547371"/>
            <a:ext cx="3429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200" smtClean="0">
                <a:solidFill>
                  <a:schemeClr val="bg1"/>
                </a:solidFill>
              </a:rPr>
              <a:pPr algn="ctr"/>
              <a:t>‹#›</a:t>
            </a:fld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800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21" name="Afbeelding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F2E81-3FA2-3CE3-D568-1F461265D331}"/>
              </a:ext>
            </a:extLst>
          </p:cNvPr>
          <p:cNvSpPr txBox="1"/>
          <p:nvPr userDrawn="1"/>
        </p:nvSpPr>
        <p:spPr>
          <a:xfrm>
            <a:off x="11642269" y="6547371"/>
            <a:ext cx="3429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200" smtClean="0">
                <a:solidFill>
                  <a:schemeClr val="bg1"/>
                </a:solidFill>
              </a:rPr>
              <a:pPr algn="ctr"/>
              <a:t>‹#›</a:t>
            </a:fld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Titel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800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nl-NL" dirty="0"/>
              <a:t>Klik hier om een</a:t>
            </a:r>
            <a:br>
              <a:rPr lang="nl-NL" dirty="0"/>
            </a:br>
            <a:r>
              <a:rPr lang="nl-NL" dirty="0"/>
              <a:t>afbeelding in te voegen</a:t>
            </a:r>
          </a:p>
        </p:txBody>
      </p:sp>
      <p:pic>
        <p:nvPicPr>
          <p:cNvPr id="18" name="Afbeelding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3" y="6543376"/>
            <a:ext cx="4657501" cy="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0634E0-D462-431F-F480-29B8E0022A13}"/>
              </a:ext>
            </a:extLst>
          </p:cNvPr>
          <p:cNvSpPr txBox="1"/>
          <p:nvPr userDrawn="1"/>
        </p:nvSpPr>
        <p:spPr>
          <a:xfrm>
            <a:off x="11642269" y="6547371"/>
            <a:ext cx="3429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15A3B607-532D-426E-B62E-9D16D97F3827}" type="slidenum">
              <a:rPr lang="nl-NL" sz="1200" smtClean="0">
                <a:solidFill>
                  <a:schemeClr val="bg1"/>
                </a:solidFill>
              </a:rPr>
              <a:pPr algn="ctr"/>
              <a:t>‹#›</a:t>
            </a:fld>
            <a:endParaRPr lang="nl-NL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l-NL" dirty="0"/>
              <a:t>Titel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 err="1"/>
              <a:t>Bullet</a:t>
            </a:r>
            <a:endParaRPr lang="nl-NL" dirty="0"/>
          </a:p>
          <a:p>
            <a:pPr lvl="1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2"/>
            <a:r>
              <a:rPr lang="nl-NL" dirty="0"/>
              <a:t>Leestekst</a:t>
            </a:r>
          </a:p>
          <a:p>
            <a:pPr lvl="3"/>
            <a:r>
              <a:rPr lang="nl-NL" dirty="0"/>
              <a:t>Kopje donker blauw</a:t>
            </a:r>
          </a:p>
          <a:p>
            <a:pPr lvl="4"/>
            <a:r>
              <a:rPr lang="nl-NL" dirty="0"/>
              <a:t>Kopje licht blauw</a:t>
            </a:r>
          </a:p>
          <a:p>
            <a:pPr lvl="5"/>
            <a:r>
              <a:rPr lang="nl-NL" dirty="0" err="1"/>
              <a:t>Bullet</a:t>
            </a:r>
            <a:endParaRPr lang="nl-NL" dirty="0"/>
          </a:p>
          <a:p>
            <a:pPr lvl="6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  <a:p>
            <a:pPr lvl="7"/>
            <a:r>
              <a:rPr lang="nl-NL" sz="1800" dirty="0"/>
              <a:t>Leestekst</a:t>
            </a:r>
          </a:p>
          <a:p>
            <a:pPr lvl="8"/>
            <a:r>
              <a:rPr lang="nl-NL" dirty="0"/>
              <a:t>Kopje donker blauw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nl-NL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esponsible-scholarship.pubpub.org/pub/rsp#n46ml93gftv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ataverse.nl/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" TargetMode="External"/><Relationship Id="rId3" Type="http://schemas.openxmlformats.org/officeDocument/2006/relationships/hyperlink" Target="https://dans.knaw.nl/nl/data-stations/" TargetMode="External"/><Relationship Id="rId7" Type="http://schemas.openxmlformats.org/officeDocument/2006/relationships/hyperlink" Target="https://codeocean.com/" TargetMode="External"/><Relationship Id="rId2" Type="http://schemas.openxmlformats.org/officeDocument/2006/relationships/hyperlink" Target="https://dataverse.nl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eurovault.org/" TargetMode="External"/><Relationship Id="rId5" Type="http://schemas.openxmlformats.org/officeDocument/2006/relationships/hyperlink" Target="https://openneuro.org/" TargetMode="External"/><Relationship Id="rId4" Type="http://schemas.openxmlformats.org/officeDocument/2006/relationships/hyperlink" Target="https://osf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6.svg"/><Relationship Id="rId7" Type="http://schemas.openxmlformats.org/officeDocument/2006/relationships/image" Target="../media/image22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anxdis.2020.102258" TargetMode="External"/><Relationship Id="rId2" Type="http://schemas.openxmlformats.org/officeDocument/2006/relationships/hyperlink" Target="https://doi.org/10.1038/s41598-021-81720-8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dataverse.nl/dataverse/root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pid.org/247/v3/root/Presentation.pdf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w.p.plomp@fsw.leidenuniv.nl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pid.org/247/v3/root/Presentation.pdf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7583830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dirty="0"/>
              <a:t>Van ruwe data tot publicatiepakket</a:t>
            </a:r>
            <a:br>
              <a:rPr lang="nl-NL" sz="4000" dirty="0"/>
            </a:br>
            <a:r>
              <a:rPr lang="nl-NL" sz="4000" dirty="0"/>
              <a:t>Deel 2: Publicatiepakketten, een stap naar transparantie, repliceerbaarheid en hergebruik van data?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>
          <a:xfrm>
            <a:off x="1511301" y="3934610"/>
            <a:ext cx="6460082" cy="393700"/>
          </a:xfrm>
        </p:spPr>
        <p:txBody>
          <a:bodyPr>
            <a:noAutofit/>
          </a:bodyPr>
          <a:lstStyle/>
          <a:p>
            <a:r>
              <a:rPr lang="nl-NL" sz="2000" dirty="0"/>
              <a:t>Willemijn Plomp, data steward bij de Universiteit Leiden</a:t>
            </a:r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z="2000" dirty="0"/>
              <a:t>DCC Spring Training 2025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3CECB-69A1-3B46-FA45-765FD00BB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2511EC4-727B-4711-0F28-A858491F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Belang</a:t>
            </a:r>
            <a:r>
              <a:rPr lang="en-US" dirty="0"/>
              <a:t> van </a:t>
            </a:r>
            <a:r>
              <a:rPr lang="en-US" dirty="0" err="1"/>
              <a:t>publicatiepakketten</a:t>
            </a:r>
            <a:endParaRPr lang="nl-NL" dirty="0"/>
          </a:p>
        </p:txBody>
      </p:sp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D4DEEC60-D7C5-1DFA-38CD-EB70858AD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0159009" cy="4795836"/>
          </a:xfrm>
        </p:spPr>
        <p:txBody>
          <a:bodyPr vert="horz" lIns="0" tIns="0" rIns="0" bIns="0" rtlCol="0" anchor="t"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b="0" dirty="0" err="1">
                <a:latin typeface="+mj-lt"/>
                <a:cs typeface="Segoe UI"/>
              </a:rPr>
              <a:t>Transparantie</a:t>
            </a:r>
            <a:r>
              <a:rPr lang="en-US" sz="2400" b="0" dirty="0">
                <a:latin typeface="+mj-lt"/>
                <a:cs typeface="Segoe UI"/>
              </a:rPr>
              <a:t> &amp; </a:t>
            </a:r>
            <a:r>
              <a:rPr lang="en-US" sz="2400" b="0" dirty="0" err="1">
                <a:latin typeface="+mj-lt"/>
                <a:cs typeface="Segoe UI"/>
              </a:rPr>
              <a:t>integriteit</a:t>
            </a:r>
            <a:r>
              <a:rPr lang="en-US" sz="2400" b="0" dirty="0">
                <a:latin typeface="+mj-lt"/>
                <a:cs typeface="Segoe UI"/>
              </a:rPr>
              <a:t> (</a:t>
            </a:r>
            <a:r>
              <a:rPr lang="en-US" sz="2400" b="0" dirty="0" err="1">
                <a:latin typeface="+mj-lt"/>
                <a:cs typeface="Segoe UI"/>
              </a:rPr>
              <a:t>gedragscode</a:t>
            </a:r>
            <a:r>
              <a:rPr lang="en-US" sz="2400" b="0" dirty="0">
                <a:latin typeface="+mj-lt"/>
                <a:cs typeface="Segoe UI"/>
              </a:rPr>
              <a:t>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2400" b="0" dirty="0">
              <a:latin typeface="+mj-lt"/>
              <a:cs typeface="Segoe UI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b="0" dirty="0" err="1">
                <a:latin typeface="+mj-lt"/>
                <a:cs typeface="Segoe UI"/>
              </a:rPr>
              <a:t>Hergebruik</a:t>
            </a:r>
            <a:r>
              <a:rPr lang="en-US" sz="2400" b="0" dirty="0">
                <a:latin typeface="+mj-lt"/>
                <a:cs typeface="Segoe UI"/>
              </a:rPr>
              <a:t> van data </a:t>
            </a:r>
            <a:r>
              <a:rPr lang="en-US" sz="2400" b="0" dirty="0" err="1">
                <a:latin typeface="+mj-lt"/>
                <a:cs typeface="Segoe UI"/>
              </a:rPr>
              <a:t>en</a:t>
            </a:r>
            <a:r>
              <a:rPr lang="en-US" sz="2400" b="0" dirty="0">
                <a:latin typeface="+mj-lt"/>
                <a:cs typeface="Segoe UI"/>
              </a:rPr>
              <a:t> </a:t>
            </a:r>
            <a:r>
              <a:rPr lang="en-US" sz="2400" b="0" dirty="0" err="1">
                <a:latin typeface="+mj-lt"/>
                <a:cs typeface="Segoe UI"/>
              </a:rPr>
              <a:t>andere</a:t>
            </a:r>
            <a:r>
              <a:rPr lang="en-US" sz="2400" b="0" dirty="0">
                <a:latin typeface="+mj-lt"/>
                <a:cs typeface="Segoe UI"/>
              </a:rPr>
              <a:t> </a:t>
            </a:r>
            <a:r>
              <a:rPr lang="en-US" sz="2400" b="0" dirty="0" err="1">
                <a:latin typeface="+mj-lt"/>
                <a:cs typeface="Segoe UI"/>
              </a:rPr>
              <a:t>materialen</a:t>
            </a:r>
            <a:endParaRPr lang="en-US" sz="2400" b="0">
              <a:latin typeface="+mj-lt"/>
              <a:cs typeface="Segoe UI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2400" b="0" dirty="0">
              <a:latin typeface="+mj-lt"/>
              <a:cs typeface="Segoe UI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b="0" dirty="0" err="1">
                <a:latin typeface="+mj-lt"/>
                <a:cs typeface="Segoe UI"/>
              </a:rPr>
              <a:t>Voorkomt</a:t>
            </a:r>
            <a:r>
              <a:rPr lang="en-US" sz="2400" b="0" dirty="0">
                <a:latin typeface="+mj-lt"/>
                <a:cs typeface="Segoe UI"/>
              </a:rPr>
              <a:t> </a:t>
            </a:r>
            <a:r>
              <a:rPr lang="en-US" sz="2400" b="0" dirty="0" err="1">
                <a:latin typeface="+mj-lt"/>
                <a:cs typeface="Segoe UI"/>
              </a:rPr>
              <a:t>dataverlies</a:t>
            </a:r>
            <a:endParaRPr lang="en-US" sz="2400" b="0">
              <a:latin typeface="+mj-lt"/>
              <a:cs typeface="Segoe UI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2400" b="0" dirty="0">
              <a:latin typeface="+mj-lt"/>
              <a:cs typeface="Segoe UI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b="0" dirty="0" err="1">
                <a:latin typeface="+mj-lt"/>
                <a:cs typeface="Segoe UI"/>
              </a:rPr>
              <a:t>Verplicht</a:t>
            </a:r>
            <a:r>
              <a:rPr lang="en-US" sz="2400" b="0" dirty="0">
                <a:latin typeface="+mj-lt"/>
                <a:cs typeface="Segoe UI"/>
              </a:rPr>
              <a:t> door journals </a:t>
            </a:r>
            <a:r>
              <a:rPr lang="en-US" sz="2400" b="0" dirty="0" err="1">
                <a:latin typeface="+mj-lt"/>
                <a:cs typeface="Segoe UI"/>
              </a:rPr>
              <a:t>en</a:t>
            </a:r>
            <a:r>
              <a:rPr lang="en-US" sz="2400" b="0" dirty="0">
                <a:latin typeface="+mj-lt"/>
                <a:cs typeface="Segoe UI"/>
              </a:rPr>
              <a:t> </a:t>
            </a:r>
            <a:r>
              <a:rPr lang="en-US" sz="2400" b="0" dirty="0" err="1">
                <a:latin typeface="+mj-lt"/>
                <a:cs typeface="Segoe UI"/>
              </a:rPr>
              <a:t>subsidiestrekkers</a:t>
            </a:r>
            <a:endParaRPr lang="en-US" sz="2400" b="0">
              <a:latin typeface="+mj-lt"/>
              <a:cs typeface="Segoe UI"/>
            </a:endParaRPr>
          </a:p>
          <a:p>
            <a:pPr marL="285750" lvl="3" indent="-285750">
              <a:buChar char="•"/>
            </a:pPr>
            <a:endParaRPr lang="en-US" sz="2400" b="0" dirty="0">
              <a:cs typeface="Segoe UI"/>
            </a:endParaRPr>
          </a:p>
          <a:p>
            <a:pPr marL="285750" lvl="3" indent="-285750">
              <a:buChar char="•"/>
            </a:pPr>
            <a:endParaRPr lang="en-US" sz="2400" b="0" dirty="0">
              <a:cs typeface="Segoe UI"/>
            </a:endParaRP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6453483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CAA25-9C02-21BC-032D-8E898B5A2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F8D7CD2-4FA0-BBF0-1A27-5D4F617D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Belang</a:t>
            </a:r>
            <a:r>
              <a:rPr lang="en-US" dirty="0"/>
              <a:t> van </a:t>
            </a:r>
            <a:r>
              <a:rPr lang="en-US" dirty="0" err="1"/>
              <a:t>publicatiepakketten</a:t>
            </a:r>
            <a:endParaRPr lang="nl-NL" dirty="0"/>
          </a:p>
        </p:txBody>
      </p:sp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5C317FB9-6EBF-076E-C66D-BE94AD3CF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0159009" cy="4795836"/>
          </a:xfrm>
        </p:spPr>
        <p:txBody>
          <a:bodyPr vert="horz" lIns="0" tIns="0" rIns="0" bIns="0" rtlCol="0" anchor="t"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b="0" dirty="0" err="1">
                <a:latin typeface="+mj-lt"/>
                <a:cs typeface="Segoe UI"/>
              </a:rPr>
              <a:t>Samenvoegen</a:t>
            </a:r>
            <a:r>
              <a:rPr lang="en-US" sz="2400" b="0" dirty="0">
                <a:latin typeface="+mj-lt"/>
                <a:cs typeface="Segoe UI"/>
              </a:rPr>
              <a:t> van datasets </a:t>
            </a:r>
            <a:r>
              <a:rPr lang="en-US" sz="2400" b="0" dirty="0" err="1">
                <a:latin typeface="+mj-lt"/>
                <a:cs typeface="Segoe UI"/>
              </a:rPr>
              <a:t>voor</a:t>
            </a:r>
            <a:r>
              <a:rPr lang="en-US" sz="2400" b="0" dirty="0">
                <a:latin typeface="+mj-lt"/>
                <a:cs typeface="Segoe UI"/>
              </a:rPr>
              <a:t> </a:t>
            </a:r>
            <a:r>
              <a:rPr lang="en-US" sz="2400" b="0" dirty="0" err="1">
                <a:latin typeface="+mj-lt"/>
                <a:cs typeface="Segoe UI"/>
              </a:rPr>
              <a:t>robuuster</a:t>
            </a:r>
            <a:r>
              <a:rPr lang="en-US" sz="2400" b="0" dirty="0">
                <a:latin typeface="+mj-lt"/>
                <a:cs typeface="Segoe UI"/>
              </a:rPr>
              <a:t> </a:t>
            </a:r>
            <a:r>
              <a:rPr lang="en-US" sz="2400" b="0" dirty="0" err="1">
                <a:latin typeface="+mj-lt"/>
                <a:cs typeface="Segoe UI"/>
              </a:rPr>
              <a:t>onderzoek</a:t>
            </a:r>
            <a:endParaRPr lang="en-US" sz="2400" b="0" dirty="0">
              <a:latin typeface="+mj-lt"/>
              <a:cs typeface="Segoe UI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2400" b="0" dirty="0">
              <a:latin typeface="+mj-lt"/>
              <a:cs typeface="Segoe UI"/>
            </a:endParaRPr>
          </a:p>
          <a:p>
            <a:pPr marL="285750" lvl="3" indent="-285750">
              <a:buFont typeface="Arial,Sans-Serif" panose="020B0604020202020204" pitchFamily="34" charset="0"/>
              <a:buChar char="•"/>
            </a:pPr>
            <a:r>
              <a:rPr lang="en-US" sz="2400" b="0" dirty="0" err="1">
                <a:latin typeface="+mj-lt"/>
                <a:cs typeface="Segoe UI"/>
              </a:rPr>
              <a:t>Reproduceren</a:t>
            </a:r>
            <a:r>
              <a:rPr lang="en-US" sz="2400" b="0" dirty="0">
                <a:latin typeface="+mj-lt"/>
                <a:cs typeface="Segoe UI"/>
              </a:rPr>
              <a:t> van </a:t>
            </a:r>
            <a:r>
              <a:rPr lang="en-US" sz="2400" b="0" dirty="0" err="1">
                <a:latin typeface="+mj-lt"/>
                <a:cs typeface="Segoe UI"/>
              </a:rPr>
              <a:t>onderzoeksresultaten</a:t>
            </a:r>
            <a:endParaRPr lang="en-US" sz="2400" b="0" dirty="0" err="1">
              <a:solidFill>
                <a:srgbClr val="000000"/>
              </a:solidFill>
              <a:latin typeface="+mj-lt"/>
              <a:cs typeface="Segoe UI"/>
            </a:endParaRPr>
          </a:p>
          <a:p>
            <a:pPr marL="285750" lvl="3" indent="-285750">
              <a:buFont typeface="Arial,Sans-Serif" panose="020B0604020202020204" pitchFamily="34" charset="0"/>
              <a:buChar char="•"/>
            </a:pPr>
            <a:endParaRPr lang="en-US" sz="2400" b="0" dirty="0">
              <a:solidFill>
                <a:srgbClr val="000000"/>
              </a:solidFill>
              <a:latin typeface="+mj-lt"/>
              <a:cs typeface="Segoe UI"/>
            </a:endParaRPr>
          </a:p>
          <a:p>
            <a:pPr marL="285750" lvl="3" indent="-285750">
              <a:buFont typeface="Arial,Sans-Serif" panose="020B0604020202020204" pitchFamily="34" charset="0"/>
              <a:buChar char="•"/>
            </a:pPr>
            <a:r>
              <a:rPr lang="en-US" sz="2400" b="0" dirty="0" err="1">
                <a:latin typeface="+mj-lt"/>
                <a:cs typeface="Segoe UI"/>
              </a:rPr>
              <a:t>Repliceren</a:t>
            </a:r>
            <a:r>
              <a:rPr lang="en-US" sz="2400" b="0" dirty="0">
                <a:latin typeface="+mj-lt"/>
                <a:cs typeface="Segoe UI"/>
              </a:rPr>
              <a:t> van </a:t>
            </a:r>
            <a:r>
              <a:rPr lang="en-US" sz="2400" b="0" dirty="0" err="1">
                <a:latin typeface="+mj-lt"/>
                <a:cs typeface="Segoe UI"/>
              </a:rPr>
              <a:t>onderzoek</a:t>
            </a:r>
            <a:endParaRPr lang="en-US" dirty="0" err="1"/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2400" b="0" dirty="0">
              <a:latin typeface="+mj-lt"/>
              <a:cs typeface="Segoe UI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400" b="0" dirty="0" err="1">
                <a:latin typeface="+mj-lt"/>
                <a:cs typeface="Segoe UI"/>
              </a:rPr>
              <a:t>Voorkomt</a:t>
            </a:r>
            <a:r>
              <a:rPr lang="en-US" sz="2400" b="0" dirty="0">
                <a:latin typeface="+mj-lt"/>
                <a:cs typeface="Segoe UI"/>
              </a:rPr>
              <a:t> </a:t>
            </a:r>
            <a:r>
              <a:rPr lang="en-US" sz="2400" b="0" dirty="0" err="1">
                <a:latin typeface="+mj-lt"/>
                <a:cs typeface="Segoe UI"/>
              </a:rPr>
              <a:t>overvragen</a:t>
            </a:r>
            <a:r>
              <a:rPr lang="en-US" sz="2400" b="0" dirty="0">
                <a:latin typeface="+mj-lt"/>
                <a:cs typeface="Segoe UI"/>
              </a:rPr>
              <a:t> van </a:t>
            </a:r>
            <a:r>
              <a:rPr lang="en-US" sz="2400" b="0" dirty="0" err="1">
                <a:latin typeface="+mj-lt"/>
                <a:cs typeface="Segoe UI"/>
              </a:rPr>
              <a:t>kleine</a:t>
            </a:r>
            <a:r>
              <a:rPr lang="en-US" sz="2400" b="0" dirty="0">
                <a:latin typeface="+mj-lt"/>
                <a:cs typeface="Segoe UI"/>
              </a:rPr>
              <a:t>, </a:t>
            </a:r>
            <a:r>
              <a:rPr lang="en-US" sz="2400" b="0" dirty="0" err="1">
                <a:latin typeface="+mj-lt"/>
                <a:cs typeface="Segoe UI"/>
              </a:rPr>
              <a:t>kwetsbare</a:t>
            </a:r>
            <a:r>
              <a:rPr lang="en-US" sz="2400" b="0" dirty="0">
                <a:latin typeface="+mj-lt"/>
                <a:cs typeface="Segoe UI"/>
              </a:rPr>
              <a:t> </a:t>
            </a:r>
            <a:r>
              <a:rPr lang="en-US" sz="2400" b="0" dirty="0" err="1">
                <a:latin typeface="+mj-lt"/>
                <a:cs typeface="Segoe UI"/>
              </a:rPr>
              <a:t>doelgroepen</a:t>
            </a:r>
            <a:endParaRPr lang="en-US" sz="2400" b="0" dirty="0">
              <a:latin typeface="+mj-lt"/>
              <a:cs typeface="Segoe UI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2400" b="0" dirty="0">
              <a:latin typeface="+mj-lt"/>
              <a:cs typeface="Segoe UI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2400" b="0" dirty="0">
              <a:latin typeface="+mj-lt"/>
              <a:cs typeface="Segoe UI"/>
            </a:endParaRP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18133298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D7AF1-61A9-6A0A-EF5D-F5F68B9FB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AF7B5D-8515-84CB-F652-6ED10C10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Belang</a:t>
            </a:r>
            <a:r>
              <a:rPr lang="en-US" dirty="0"/>
              <a:t> van </a:t>
            </a:r>
            <a:r>
              <a:rPr lang="en-US" dirty="0" err="1"/>
              <a:t>publicatiepakketten</a:t>
            </a:r>
            <a:endParaRPr lang="nl-NL" dirty="0"/>
          </a:p>
        </p:txBody>
      </p:sp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4F79AAFA-E5E1-257C-5613-8C4B7BA8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484784"/>
            <a:ext cx="10159009" cy="479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Replicatiecrisis</a:t>
            </a:r>
            <a:endParaRPr lang="en-US" sz="3200" b="1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	Meer </a:t>
            </a:r>
            <a:r>
              <a:rPr lang="en-US" sz="2400" dirty="0" err="1"/>
              <a:t>replicatie-onderzoek</a:t>
            </a:r>
            <a:r>
              <a:rPr lang="en-US" sz="2400" dirty="0"/>
              <a:t> </a:t>
            </a:r>
            <a:r>
              <a:rPr lang="en-US" sz="2400" dirty="0" err="1"/>
              <a:t>nodig</a:t>
            </a:r>
            <a:r>
              <a:rPr lang="en-US" sz="2400" dirty="0"/>
              <a:t>, </a:t>
            </a:r>
            <a:r>
              <a:rPr lang="en-US" sz="2400" dirty="0" err="1"/>
              <a:t>meer</a:t>
            </a:r>
            <a:r>
              <a:rPr lang="en-US" sz="2400" dirty="0"/>
              <a:t> </a:t>
            </a:r>
            <a:r>
              <a:rPr lang="en-US" sz="2400" dirty="0" err="1"/>
              <a:t>samenwerking</a:t>
            </a:r>
            <a:r>
              <a:rPr lang="en-US" sz="2400" dirty="0"/>
              <a:t>, </a:t>
            </a:r>
            <a:r>
              <a:rPr lang="en-US" sz="2400" dirty="0" err="1"/>
              <a:t>publiceren</a:t>
            </a:r>
            <a:r>
              <a:rPr lang="en-US" sz="2400" dirty="0"/>
              <a:t> 	van </a:t>
            </a:r>
            <a:r>
              <a:rPr lang="en-US" sz="2400" dirty="0" err="1"/>
              <a:t>nul-resultaten</a:t>
            </a:r>
            <a:r>
              <a:rPr lang="en-US" sz="2400" dirty="0"/>
              <a:t>, </a:t>
            </a:r>
            <a:r>
              <a:rPr lang="en-US" sz="2400" dirty="0" err="1"/>
              <a:t>fouten</a:t>
            </a:r>
            <a:r>
              <a:rPr lang="en-US" sz="2400" dirty="0"/>
              <a:t> </a:t>
            </a:r>
            <a:r>
              <a:rPr lang="en-US" sz="2400" dirty="0" err="1"/>
              <a:t>kunnen</a:t>
            </a:r>
            <a:r>
              <a:rPr lang="en-US" sz="2400" dirty="0"/>
              <a:t> </a:t>
            </a:r>
            <a:r>
              <a:rPr lang="en-US" sz="2400" dirty="0" err="1"/>
              <a:t>toegeven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Maar </a:t>
            </a:r>
            <a:r>
              <a:rPr lang="en-US" sz="2400" dirty="0" err="1"/>
              <a:t>voor</a:t>
            </a:r>
            <a:r>
              <a:rPr lang="en-US" sz="2400" dirty="0"/>
              <a:t> je </a:t>
            </a:r>
            <a:r>
              <a:rPr lang="en-US" sz="2400" dirty="0" err="1"/>
              <a:t>carriere</a:t>
            </a:r>
            <a:r>
              <a:rPr lang="en-US" sz="2400" dirty="0"/>
              <a:t> is het </a:t>
            </a:r>
            <a:r>
              <a:rPr lang="en-US" sz="2400" dirty="0" err="1"/>
              <a:t>vooral</a:t>
            </a:r>
            <a:r>
              <a:rPr lang="en-US" sz="2400" dirty="0"/>
              <a:t> </a:t>
            </a:r>
            <a:r>
              <a:rPr lang="en-US" sz="2400" dirty="0" err="1"/>
              <a:t>belangrijk</a:t>
            </a:r>
            <a:r>
              <a:rPr lang="en-US" sz="2400" dirty="0"/>
              <a:t> om </a:t>
            </a:r>
            <a:r>
              <a:rPr lang="en-US" sz="2400" dirty="0" err="1"/>
              <a:t>veel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publiceren</a:t>
            </a:r>
            <a:r>
              <a:rPr lang="en-US" sz="2400" dirty="0"/>
              <a:t>, het </a:t>
            </a:r>
            <a:r>
              <a:rPr lang="en-US" sz="2400" dirty="0" err="1"/>
              <a:t>liefst</a:t>
            </a:r>
            <a:r>
              <a:rPr lang="en-US" sz="2400" dirty="0"/>
              <a:t> </a:t>
            </a:r>
            <a:r>
              <a:rPr lang="en-US" sz="2400" dirty="0" err="1"/>
              <a:t>nieuwe</a:t>
            </a:r>
            <a:r>
              <a:rPr lang="en-US" sz="2400" dirty="0"/>
              <a:t> </a:t>
            </a:r>
            <a:r>
              <a:rPr lang="en-US" sz="2400" dirty="0" err="1"/>
              <a:t>onderzoeken</a:t>
            </a:r>
            <a:r>
              <a:rPr lang="en-US" sz="2400" dirty="0"/>
              <a:t>...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AFC75341-1165-A60F-51C0-599657419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575" y="2636912"/>
            <a:ext cx="43204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29167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EC8E3-461C-104E-5D95-18B6C73CA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7EED6FB-08DA-23BC-39E9-73CA878D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Belang</a:t>
            </a:r>
            <a:r>
              <a:rPr lang="en-US" dirty="0"/>
              <a:t> van </a:t>
            </a:r>
            <a:r>
              <a:rPr lang="en-US" dirty="0" err="1"/>
              <a:t>publicatiepakketten</a:t>
            </a:r>
            <a:endParaRPr lang="nl-NL" dirty="0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2AC20B91-92C2-1794-8604-A719AC439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802" y="1455210"/>
            <a:ext cx="6444717" cy="4767821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81B62FA9-09E0-F7AD-4AB7-560CA4B6E1BB}"/>
              </a:ext>
            </a:extLst>
          </p:cNvPr>
          <p:cNvSpPr txBox="1"/>
          <p:nvPr/>
        </p:nvSpPr>
        <p:spPr>
          <a:xfrm>
            <a:off x="9915599" y="4581128"/>
            <a:ext cx="1944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Bron: </a:t>
            </a:r>
            <a:r>
              <a:rPr lang="en-US" sz="1000" dirty="0">
                <a:solidFill>
                  <a:srgbClr val="333333"/>
                </a:solidFill>
                <a:ea typeface="+mn-lt"/>
                <a:cs typeface="+mn-lt"/>
                <a:hlinkClick r:id="rId4"/>
              </a:rPr>
              <a:t>https://responsible-scholarship.pubpub.org/pub/rsp#n46ml93gftv</a:t>
            </a:r>
            <a:endParaRPr lang="en-US" sz="1000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1668739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0460B-A942-6697-4C7C-23D118965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93FBDD4-FCB3-29D3-A711-BD5CC1F1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Belang</a:t>
            </a:r>
            <a:r>
              <a:rPr lang="en-US" dirty="0"/>
              <a:t> van </a:t>
            </a:r>
            <a:r>
              <a:rPr lang="en-US" dirty="0" err="1"/>
              <a:t>publicatiepakketten</a:t>
            </a:r>
            <a:endParaRPr lang="nl-NL" dirty="0"/>
          </a:p>
        </p:txBody>
      </p:sp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EFA35828-292D-ECE6-D4F9-7A7D95CB3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493701"/>
            <a:ext cx="11311137" cy="4795836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Transparantie</a:t>
            </a:r>
            <a:r>
              <a:rPr lang="en-US" sz="3200" dirty="0"/>
              <a:t> 		minder </a:t>
            </a:r>
            <a:r>
              <a:rPr lang="en-US" sz="3200" dirty="0" err="1"/>
              <a:t>fraude</a:t>
            </a:r>
            <a:r>
              <a:rPr lang="en-US" sz="3200" dirty="0"/>
              <a:t>? (</a:t>
            </a:r>
            <a:r>
              <a:rPr lang="en-US" sz="3200" dirty="0" err="1"/>
              <a:t>ik</a:t>
            </a:r>
            <a:r>
              <a:rPr lang="en-US" sz="3200" dirty="0"/>
              <a:t> </a:t>
            </a:r>
            <a:r>
              <a:rPr lang="en-US" sz="3200" dirty="0" err="1"/>
              <a:t>weet</a:t>
            </a:r>
            <a:r>
              <a:rPr lang="en-US" sz="3200" dirty="0"/>
              <a:t> het </a:t>
            </a:r>
            <a:r>
              <a:rPr lang="en-US" sz="3200" dirty="0" err="1"/>
              <a:t>niet</a:t>
            </a:r>
            <a:r>
              <a:rPr lang="en-US" sz="3200" dirty="0"/>
              <a:t>...)</a:t>
            </a:r>
          </a:p>
          <a:p>
            <a:r>
              <a:rPr lang="en-US" sz="2400" dirty="0"/>
              <a:t>Als je </a:t>
            </a:r>
            <a:r>
              <a:rPr lang="en-US" sz="2400" dirty="0" err="1"/>
              <a:t>weet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</a:t>
            </a:r>
            <a:r>
              <a:rPr lang="en-US" sz="2400" dirty="0" err="1"/>
              <a:t>iemand</a:t>
            </a:r>
            <a:r>
              <a:rPr lang="en-US" sz="2400" dirty="0"/>
              <a:t> </a:t>
            </a:r>
            <a:r>
              <a:rPr lang="en-US" sz="2400" dirty="0" err="1"/>
              <a:t>anders</a:t>
            </a:r>
            <a:r>
              <a:rPr lang="en-US" sz="2400" dirty="0"/>
              <a:t> je </a:t>
            </a:r>
            <a:r>
              <a:rPr lang="en-US" sz="2400" dirty="0" err="1"/>
              <a:t>stappen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zien</a:t>
            </a:r>
            <a:r>
              <a:rPr lang="en-US" sz="2400" dirty="0"/>
              <a:t>, ga je </a:t>
            </a:r>
            <a:r>
              <a:rPr lang="en-US" sz="2400" dirty="0" err="1"/>
              <a:t>zelf</a:t>
            </a:r>
            <a:r>
              <a:rPr lang="en-US" sz="2400" dirty="0"/>
              <a:t> </a:t>
            </a:r>
            <a:r>
              <a:rPr lang="en-US" sz="2400" dirty="0" err="1"/>
              <a:t>automatisch</a:t>
            </a:r>
            <a:r>
              <a:rPr lang="en-US" sz="2400" dirty="0"/>
              <a:t> </a:t>
            </a:r>
            <a:r>
              <a:rPr lang="en-US" sz="2400" dirty="0" err="1"/>
              <a:t>zorgvuldiger</a:t>
            </a:r>
            <a:r>
              <a:rPr lang="en-US" sz="2400" dirty="0"/>
              <a:t> </a:t>
            </a:r>
            <a:r>
              <a:rPr lang="en-US" sz="2400" dirty="0" err="1"/>
              <a:t>werken</a:t>
            </a:r>
            <a:r>
              <a:rPr lang="en-US" sz="2400" dirty="0"/>
              <a:t>. Hier </a:t>
            </a:r>
            <a:r>
              <a:rPr lang="en-US" sz="2400" dirty="0" err="1"/>
              <a:t>heb</a:t>
            </a:r>
            <a:r>
              <a:rPr lang="en-US" sz="2400" dirty="0"/>
              <a:t> je </a:t>
            </a:r>
            <a:r>
              <a:rPr lang="en-US" sz="2400" dirty="0" err="1"/>
              <a:t>zelf</a:t>
            </a:r>
            <a:r>
              <a:rPr lang="en-US" sz="2400" dirty="0"/>
              <a:t> </a:t>
            </a:r>
            <a:r>
              <a:rPr lang="en-US" sz="2400" dirty="0" err="1"/>
              <a:t>vooral</a:t>
            </a:r>
            <a:r>
              <a:rPr lang="en-US" sz="2400" dirty="0"/>
              <a:t> </a:t>
            </a:r>
            <a:r>
              <a:rPr lang="en-US" sz="2400" dirty="0" err="1"/>
              <a:t>profijt</a:t>
            </a:r>
            <a:r>
              <a:rPr lang="en-US" sz="2400" dirty="0"/>
              <a:t> van!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3200" b="1" dirty="0" err="1"/>
              <a:t>Geeft</a:t>
            </a:r>
            <a:r>
              <a:rPr lang="en-US" sz="3200" b="1" dirty="0"/>
              <a:t> </a:t>
            </a:r>
            <a:r>
              <a:rPr lang="en-US" sz="3200" b="1" dirty="0" err="1"/>
              <a:t>meer</a:t>
            </a:r>
            <a:r>
              <a:rPr lang="en-US" sz="3200" b="1" dirty="0"/>
              <a:t> </a:t>
            </a:r>
            <a:r>
              <a:rPr lang="en-US" sz="3200" b="1" dirty="0" err="1"/>
              <a:t>gewicht</a:t>
            </a:r>
            <a:r>
              <a:rPr lang="en-US" sz="3200" b="1" dirty="0"/>
              <a:t> </a:t>
            </a:r>
            <a:r>
              <a:rPr lang="en-US" sz="3200" b="1" dirty="0" err="1"/>
              <a:t>aan</a:t>
            </a:r>
            <a:r>
              <a:rPr lang="en-US" sz="3200" b="1" dirty="0"/>
              <a:t> je </a:t>
            </a:r>
            <a:r>
              <a:rPr lang="en-US" sz="3200" b="1" dirty="0" err="1"/>
              <a:t>onderzoeksresultaten</a:t>
            </a:r>
            <a:endParaRPr lang="en-US" sz="32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200" b="1" dirty="0" err="1"/>
              <a:t>Bespaart</a:t>
            </a:r>
            <a:r>
              <a:rPr lang="en-US" sz="3200" b="1" dirty="0"/>
              <a:t> </a:t>
            </a:r>
            <a:r>
              <a:rPr lang="en-US" sz="3200" b="1" dirty="0" err="1"/>
              <a:t>tijd</a:t>
            </a:r>
            <a:r>
              <a:rPr lang="en-US" sz="3200" b="1" dirty="0"/>
              <a:t>, </a:t>
            </a:r>
            <a:r>
              <a:rPr lang="en-US" sz="3200" b="1" dirty="0" err="1"/>
              <a:t>kosten</a:t>
            </a:r>
          </a:p>
          <a:p>
            <a:r>
              <a:rPr lang="en-US" sz="2400" dirty="0" err="1"/>
              <a:t>Bezuinigingen</a:t>
            </a:r>
            <a:r>
              <a:rPr lang="en-US" sz="2400" dirty="0"/>
              <a:t> -&gt; </a:t>
            </a:r>
            <a:r>
              <a:rPr lang="en-US" sz="2400" dirty="0" err="1"/>
              <a:t>misschien</a:t>
            </a:r>
            <a:r>
              <a:rPr lang="en-US" sz="2400" dirty="0"/>
              <a:t> is </a:t>
            </a:r>
            <a:r>
              <a:rPr lang="en-US" sz="2400" dirty="0" err="1"/>
              <a:t>dit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mooie</a:t>
            </a:r>
            <a:r>
              <a:rPr lang="en-US" sz="2400" dirty="0"/>
              <a:t> </a:t>
            </a:r>
            <a:r>
              <a:rPr lang="en-US" sz="2400" dirty="0" err="1"/>
              <a:t>kans</a:t>
            </a:r>
            <a:r>
              <a:rPr lang="en-US" sz="2400" dirty="0"/>
              <a:t> om </a:t>
            </a:r>
            <a:r>
              <a:rPr lang="en-US" sz="2400" dirty="0" err="1"/>
              <a:t>meer</a:t>
            </a:r>
            <a:r>
              <a:rPr lang="en-US" sz="2400" dirty="0"/>
              <a:t> data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hergebruiken</a:t>
            </a:r>
            <a:r>
              <a:rPr lang="en-US" sz="2400" dirty="0"/>
              <a:t>?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pic>
        <p:nvPicPr>
          <p:cNvPr id="4" name="Graphic 3" descr="Arrow Right with solid fill">
            <a:extLst>
              <a:ext uri="{FF2B5EF4-FFF2-40B4-BE49-F238E27FC236}">
                <a16:creationId xmlns:a16="http://schemas.microsoft.com/office/drawing/2014/main" id="{5F6903E5-BB1B-3B25-5EED-A91BD1754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4919" y="1268760"/>
            <a:ext cx="792088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50433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274639" y="2780928"/>
            <a:ext cx="9649072" cy="432048"/>
          </a:xfrm>
        </p:spPr>
        <p:txBody>
          <a:bodyPr/>
          <a:lstStyle/>
          <a:p>
            <a:r>
              <a:rPr lang="nl-NL" sz="8000" dirty="0"/>
              <a:t>Vragen tot nu toe?</a:t>
            </a:r>
          </a:p>
        </p:txBody>
      </p:sp>
    </p:spTree>
    <p:extLst>
      <p:ext uri="{BB962C8B-B14F-4D97-AF65-F5344CB8AC3E}">
        <p14:creationId xmlns:p14="http://schemas.microsoft.com/office/powerpoint/2010/main" val="2759912458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F2844-077B-1066-575C-B1F91417E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B5E6A65-ACD8-681E-A630-94EBFBC0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404664"/>
            <a:ext cx="11793689" cy="432048"/>
          </a:xfrm>
        </p:spPr>
        <p:txBody>
          <a:bodyPr/>
          <a:lstStyle/>
          <a:p>
            <a:r>
              <a:rPr lang="en-GB" dirty="0"/>
              <a:t>3</a:t>
            </a:r>
            <a:r>
              <a:rPr lang="en-GB" sz="4000" dirty="0"/>
              <a:t>. </a:t>
            </a:r>
            <a:r>
              <a:rPr lang="nl-NL" sz="4000" dirty="0">
                <a:ea typeface="+mj-lt"/>
                <a:cs typeface="+mj-lt"/>
              </a:rPr>
              <a:t>Waar bewaren we publicatiepakketten?</a:t>
            </a:r>
            <a:endParaRPr lang="nl-NL" sz="3800" dirty="0"/>
          </a:p>
        </p:txBody>
      </p:sp>
      <p:sp>
        <p:nvSpPr>
          <p:cNvPr id="2" name="Tijdelijke aanduiding voor verticale tekst 6">
            <a:extLst>
              <a:ext uri="{FF2B5EF4-FFF2-40B4-BE49-F238E27FC236}">
                <a16:creationId xmlns:a16="http://schemas.microsoft.com/office/drawing/2014/main" id="{0EBB3CD3-E4CB-5CFC-1105-6C755C718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3" y="1252836"/>
            <a:ext cx="10735072" cy="5056484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Een data repository is </a:t>
            </a:r>
            <a:r>
              <a:rPr lang="en-US" sz="3200" dirty="0" err="1">
                <a:latin typeface="+mj-lt"/>
              </a:rPr>
              <a:t>een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opslagplaats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voor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onderzoekers</a:t>
            </a:r>
            <a:r>
              <a:rPr lang="en-US" sz="3200" dirty="0">
                <a:latin typeface="+mj-lt"/>
              </a:rPr>
              <a:t> om de datasets die </a:t>
            </a:r>
            <a:r>
              <a:rPr lang="en-US" sz="3200" dirty="0" err="1">
                <a:latin typeface="+mj-lt"/>
              </a:rPr>
              <a:t>bij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hun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onderzoek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horen</a:t>
            </a:r>
            <a:r>
              <a:rPr lang="en-US" sz="3200" dirty="0">
                <a:latin typeface="+mj-lt"/>
              </a:rPr>
              <a:t> op </a:t>
            </a:r>
            <a:r>
              <a:rPr lang="en-US" sz="3200" dirty="0" err="1">
                <a:latin typeface="+mj-lt"/>
              </a:rPr>
              <a:t>te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slaan</a:t>
            </a:r>
            <a:r>
              <a:rPr lang="en-US" sz="3200" dirty="0">
                <a:latin typeface="+mj-lt"/>
              </a:rPr>
              <a:t>.</a:t>
            </a:r>
            <a:br>
              <a:rPr lang="en-US" sz="3200" dirty="0">
                <a:latin typeface="+mj-lt"/>
              </a:rPr>
            </a:br>
            <a:r>
              <a:rPr lang="en-US" sz="1600" dirty="0">
                <a:latin typeface="+mj-lt"/>
              </a:rPr>
              <a:t> </a:t>
            </a:r>
            <a:endParaRPr lang="en-US" sz="2400" dirty="0"/>
          </a:p>
          <a:p>
            <a:pPr marL="170815" indent="-170815">
              <a:buFont typeface="Arial"/>
              <a:buChar char="•"/>
            </a:pPr>
            <a:r>
              <a:rPr lang="en-US" sz="2400" dirty="0">
                <a:ea typeface="Roboto Slab"/>
                <a:cs typeface="Roboto Slab"/>
              </a:rPr>
              <a:t>Online platform om data </a:t>
            </a:r>
            <a:r>
              <a:rPr lang="en-US" sz="2400" dirty="0" err="1">
                <a:ea typeface="Roboto Slab"/>
                <a:cs typeface="Roboto Slab"/>
              </a:rPr>
              <a:t>te</a:t>
            </a:r>
            <a:r>
              <a:rPr lang="en-US" sz="2400" dirty="0">
                <a:ea typeface="Roboto Slab"/>
                <a:cs typeface="Roboto Slab"/>
              </a:rPr>
              <a:t> </a:t>
            </a:r>
            <a:r>
              <a:rPr lang="en-US" sz="2400" dirty="0" err="1">
                <a:ea typeface="Roboto Slab"/>
                <a:cs typeface="Roboto Slab"/>
              </a:rPr>
              <a:t>delen</a:t>
            </a:r>
            <a:endParaRPr lang="en-US" sz="2400" dirty="0">
              <a:ea typeface="Roboto Slab"/>
              <a:cs typeface="Roboto Slab"/>
            </a:endParaRPr>
          </a:p>
          <a:p>
            <a:pPr marL="170815" indent="-170815">
              <a:buFont typeface="Arial"/>
              <a:buChar char="•"/>
            </a:pPr>
            <a:r>
              <a:rPr lang="en-US" sz="2400" dirty="0" err="1">
                <a:ea typeface="Roboto Slab"/>
                <a:cs typeface="Roboto Slab"/>
              </a:rPr>
              <a:t>Citeer</a:t>
            </a:r>
            <a:r>
              <a:rPr lang="en-US" sz="2400" dirty="0">
                <a:ea typeface="Roboto Slab"/>
                <a:cs typeface="Roboto Slab"/>
              </a:rPr>
              <a:t> </a:t>
            </a:r>
            <a:r>
              <a:rPr lang="en-US" sz="2400" dirty="0" err="1">
                <a:ea typeface="Roboto Slab"/>
                <a:cs typeface="Roboto Slab"/>
              </a:rPr>
              <a:t>jouw</a:t>
            </a:r>
            <a:r>
              <a:rPr lang="en-US" sz="2400" dirty="0">
                <a:ea typeface="Roboto Slab"/>
                <a:cs typeface="Roboto Slab"/>
              </a:rPr>
              <a:t> data door </a:t>
            </a:r>
            <a:r>
              <a:rPr lang="en-US" sz="2400" dirty="0" err="1">
                <a:ea typeface="Roboto Slab"/>
                <a:cs typeface="Roboto Slab"/>
              </a:rPr>
              <a:t>een</a:t>
            </a:r>
            <a:r>
              <a:rPr lang="en-US" sz="2400" dirty="0">
                <a:ea typeface="Roboto Slab"/>
                <a:cs typeface="Roboto Slab"/>
              </a:rPr>
              <a:t> persistent identifier toe </a:t>
            </a:r>
            <a:r>
              <a:rPr lang="en-US" sz="2400" dirty="0" err="1">
                <a:ea typeface="Roboto Slab"/>
                <a:cs typeface="Roboto Slab"/>
              </a:rPr>
              <a:t>te</a:t>
            </a:r>
            <a:r>
              <a:rPr lang="en-US" sz="2400" dirty="0">
                <a:ea typeface="Roboto Slab"/>
                <a:cs typeface="Roboto Slab"/>
              </a:rPr>
              <a:t> </a:t>
            </a:r>
            <a:r>
              <a:rPr lang="en-US" sz="2400" dirty="0" err="1">
                <a:ea typeface="Roboto Slab"/>
                <a:cs typeface="Roboto Slab"/>
              </a:rPr>
              <a:t>voegen</a:t>
            </a:r>
            <a:endParaRPr lang="en-US" sz="2400" dirty="0"/>
          </a:p>
          <a:p>
            <a:pPr marL="170815" indent="-170815">
              <a:buFont typeface="Arial"/>
              <a:buChar char="•"/>
            </a:pPr>
            <a:r>
              <a:rPr lang="en-US" sz="2400" dirty="0" err="1">
                <a:ea typeface="Roboto Slab"/>
                <a:cs typeface="Roboto Slab"/>
              </a:rPr>
              <a:t>Draag</a:t>
            </a:r>
            <a:r>
              <a:rPr lang="en-US" sz="2400" dirty="0">
                <a:ea typeface="Roboto Slab"/>
                <a:cs typeface="Roboto Slab"/>
              </a:rPr>
              <a:t> </a:t>
            </a:r>
            <a:r>
              <a:rPr lang="en-US" sz="2400" dirty="0" err="1">
                <a:ea typeface="Roboto Slab"/>
                <a:cs typeface="Roboto Slab"/>
              </a:rPr>
              <a:t>bij</a:t>
            </a:r>
            <a:r>
              <a:rPr lang="en-US" sz="2400" dirty="0">
                <a:ea typeface="Roboto Slab"/>
                <a:cs typeface="Roboto Slab"/>
              </a:rPr>
              <a:t> </a:t>
            </a:r>
            <a:r>
              <a:rPr lang="en-US" sz="2400" dirty="0" err="1">
                <a:ea typeface="Roboto Slab"/>
                <a:cs typeface="Roboto Slab"/>
              </a:rPr>
              <a:t>aan</a:t>
            </a:r>
            <a:r>
              <a:rPr lang="en-US" sz="2400" dirty="0">
                <a:ea typeface="Roboto Slab"/>
                <a:cs typeface="Roboto Slab"/>
              </a:rPr>
              <a:t> de </a:t>
            </a:r>
            <a:r>
              <a:rPr lang="en-US" sz="2400" dirty="0" err="1">
                <a:ea typeface="Roboto Slab"/>
                <a:cs typeface="Roboto Slab"/>
              </a:rPr>
              <a:t>vindbaarheid</a:t>
            </a:r>
            <a:r>
              <a:rPr lang="en-US" sz="2400" dirty="0">
                <a:ea typeface="Roboto Slab"/>
                <a:cs typeface="Roboto Slab"/>
              </a:rPr>
              <a:t> van </a:t>
            </a:r>
            <a:r>
              <a:rPr lang="en-US" sz="2400" dirty="0" err="1">
                <a:ea typeface="Roboto Slab"/>
                <a:cs typeface="Roboto Slab"/>
              </a:rPr>
              <a:t>jouw</a:t>
            </a:r>
            <a:r>
              <a:rPr lang="en-US" sz="2400" dirty="0">
                <a:ea typeface="Roboto Slab"/>
                <a:cs typeface="Roboto Slab"/>
              </a:rPr>
              <a:t> data</a:t>
            </a:r>
            <a:endParaRPr lang="en-US" sz="2400" dirty="0"/>
          </a:p>
          <a:p>
            <a:pPr marL="170815" indent="-170815">
              <a:buFont typeface="Arial"/>
              <a:buChar char="•"/>
            </a:pPr>
            <a:r>
              <a:rPr lang="en-US" sz="2400" dirty="0">
                <a:ea typeface="Roboto Slab"/>
                <a:cs typeface="Roboto Slab"/>
              </a:rPr>
              <a:t>Maak </a:t>
            </a:r>
            <a:r>
              <a:rPr lang="en-US" sz="2400" dirty="0" err="1">
                <a:ea typeface="Roboto Slab"/>
                <a:cs typeface="Roboto Slab"/>
              </a:rPr>
              <a:t>jouw</a:t>
            </a:r>
            <a:r>
              <a:rPr lang="en-US" sz="2400" dirty="0">
                <a:ea typeface="Roboto Slab"/>
                <a:cs typeface="Roboto Slab"/>
              </a:rPr>
              <a:t> data </a:t>
            </a:r>
            <a:r>
              <a:rPr lang="en-US" sz="2400" dirty="0" err="1">
                <a:ea typeface="Roboto Slab"/>
                <a:cs typeface="Roboto Slab"/>
              </a:rPr>
              <a:t>waardevoller</a:t>
            </a:r>
            <a:r>
              <a:rPr lang="en-US" sz="2400" dirty="0">
                <a:ea typeface="Roboto Slab"/>
                <a:cs typeface="Roboto Slab"/>
              </a:rPr>
              <a:t> </a:t>
            </a:r>
            <a:r>
              <a:rPr lang="en-US" sz="2400" dirty="0" err="1">
                <a:ea typeface="Roboto Slab"/>
                <a:cs typeface="Roboto Slab"/>
              </a:rPr>
              <a:t>voor</a:t>
            </a:r>
            <a:r>
              <a:rPr lang="en-US" sz="2400" dirty="0">
                <a:ea typeface="Roboto Slab"/>
                <a:cs typeface="Roboto Slab"/>
              </a:rPr>
              <a:t> </a:t>
            </a:r>
            <a:r>
              <a:rPr lang="en-US" sz="2400" dirty="0" err="1">
                <a:ea typeface="Roboto Slab"/>
                <a:cs typeface="Roboto Slab"/>
              </a:rPr>
              <a:t>huidig</a:t>
            </a:r>
            <a:r>
              <a:rPr lang="en-US" sz="2400" dirty="0">
                <a:ea typeface="Roboto Slab"/>
                <a:cs typeface="Roboto Slab"/>
              </a:rPr>
              <a:t> </a:t>
            </a:r>
            <a:r>
              <a:rPr lang="en-US" sz="2400" dirty="0" err="1">
                <a:ea typeface="Roboto Slab"/>
                <a:cs typeface="Roboto Slab"/>
              </a:rPr>
              <a:t>en</a:t>
            </a:r>
            <a:r>
              <a:rPr lang="en-US" sz="2400" dirty="0">
                <a:ea typeface="Roboto Slab"/>
                <a:cs typeface="Roboto Slab"/>
              </a:rPr>
              <a:t> </a:t>
            </a:r>
            <a:r>
              <a:rPr lang="en-US" sz="2400" dirty="0" err="1">
                <a:ea typeface="Roboto Slab"/>
                <a:cs typeface="Roboto Slab"/>
              </a:rPr>
              <a:t>toekomstig</a:t>
            </a:r>
            <a:r>
              <a:rPr lang="en-US" sz="2400" dirty="0">
                <a:ea typeface="Roboto Slab"/>
                <a:cs typeface="Roboto Slab"/>
              </a:rPr>
              <a:t> </a:t>
            </a:r>
            <a:r>
              <a:rPr lang="en-US" sz="2400" dirty="0" err="1">
                <a:ea typeface="Roboto Slab"/>
                <a:cs typeface="Roboto Slab"/>
              </a:rPr>
              <a:t>onderzoek</a:t>
            </a:r>
            <a:endParaRPr lang="en-US" sz="2400" dirty="0"/>
          </a:p>
          <a:p>
            <a:pPr marL="170815" indent="-170815">
              <a:buFont typeface="Arial"/>
              <a:buChar char="•"/>
            </a:pPr>
            <a:r>
              <a:rPr lang="en-US" sz="2400" dirty="0" err="1">
                <a:ea typeface="Roboto Slab"/>
                <a:cs typeface="Roboto Slab"/>
              </a:rPr>
              <a:t>Bewaar</a:t>
            </a:r>
            <a:r>
              <a:rPr lang="en-US" sz="2400" dirty="0">
                <a:ea typeface="Roboto Slab"/>
                <a:cs typeface="Roboto Slab"/>
              </a:rPr>
              <a:t> </a:t>
            </a:r>
            <a:r>
              <a:rPr lang="en-US" sz="2400" dirty="0" err="1">
                <a:ea typeface="Roboto Slab"/>
                <a:cs typeface="Roboto Slab"/>
              </a:rPr>
              <a:t>jouw</a:t>
            </a:r>
            <a:r>
              <a:rPr lang="en-US" sz="2400" dirty="0">
                <a:ea typeface="Roboto Slab"/>
                <a:cs typeface="Roboto Slab"/>
              </a:rPr>
              <a:t> data </a:t>
            </a:r>
            <a:r>
              <a:rPr lang="en-US" sz="2400" dirty="0" err="1">
                <a:ea typeface="Roboto Slab"/>
                <a:cs typeface="Roboto Slab"/>
              </a:rPr>
              <a:t>voor</a:t>
            </a:r>
            <a:r>
              <a:rPr lang="en-US" sz="2400" dirty="0">
                <a:ea typeface="Roboto Slab"/>
                <a:cs typeface="Roboto Slab"/>
              </a:rPr>
              <a:t> de </a:t>
            </a:r>
            <a:r>
              <a:rPr lang="en-US" sz="2400" dirty="0" err="1">
                <a:ea typeface="Roboto Slab"/>
                <a:cs typeface="Roboto Slab"/>
              </a:rPr>
              <a:t>lange</a:t>
            </a:r>
            <a:r>
              <a:rPr lang="en-US" sz="2400" dirty="0">
                <a:ea typeface="Roboto Slab"/>
                <a:cs typeface="Roboto Slab"/>
              </a:rPr>
              <a:t> </a:t>
            </a:r>
            <a:r>
              <a:rPr lang="en-US" sz="2400" dirty="0" err="1">
                <a:ea typeface="Roboto Slab"/>
                <a:cs typeface="Roboto Slab"/>
              </a:rPr>
              <a:t>termijn</a:t>
            </a:r>
            <a:endParaRPr lang="en-US" sz="2400" dirty="0">
              <a:ea typeface="Roboto Slab"/>
              <a:cs typeface="Roboto Slab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  <a:latin typeface="Georgia"/>
              <a:ea typeface="Roboto Slab"/>
              <a:cs typeface="Roboto Slab"/>
            </a:endParaRPr>
          </a:p>
          <a:p>
            <a:pPr marL="170815" indent="-170815">
              <a:buFont typeface="Arial"/>
              <a:buChar char="•"/>
            </a:pPr>
            <a:endParaRPr lang="en-US" sz="2400" dirty="0">
              <a:ea typeface="Roboto Slab"/>
              <a:cs typeface="Roboto Slab"/>
            </a:endParaRPr>
          </a:p>
          <a:p>
            <a:pPr marL="0" indent="0">
              <a:buNone/>
            </a:pPr>
            <a:r>
              <a:rPr lang="en-US" sz="2400" err="1">
                <a:latin typeface="+mj-lt"/>
              </a:rPr>
              <a:t>Wij</a:t>
            </a:r>
            <a:r>
              <a:rPr lang="en-US" sz="2400" dirty="0">
                <a:latin typeface="+mj-lt"/>
              </a:rPr>
              <a:t> </a:t>
            </a:r>
            <a:r>
              <a:rPr lang="en-US" sz="2400" err="1">
                <a:latin typeface="+mj-lt"/>
              </a:rPr>
              <a:t>gebruiken</a:t>
            </a:r>
            <a:r>
              <a:rPr lang="en-US" sz="2400" dirty="0">
                <a:latin typeface="+mj-lt"/>
              </a:rPr>
              <a:t> </a:t>
            </a:r>
            <a:r>
              <a:rPr lang="en-US" sz="2400" err="1">
                <a:latin typeface="+mj-lt"/>
              </a:rPr>
              <a:t>meestal</a:t>
            </a:r>
            <a:r>
              <a:rPr lang="en-US" sz="2400" dirty="0">
                <a:latin typeface="+mj-lt"/>
              </a:rPr>
              <a:t> </a:t>
            </a:r>
            <a:r>
              <a:rPr lang="en-US" sz="3600" b="1" dirty="0">
                <a:latin typeface="+mj-lt"/>
              </a:rPr>
              <a:t>DataverseNL</a:t>
            </a:r>
            <a:r>
              <a:rPr lang="en-US" sz="2400" b="1" dirty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marL="170815" indent="-170815">
              <a:buFont typeface="Arial"/>
              <a:buChar char="•"/>
            </a:pPr>
            <a:endParaRPr lang="en-US" sz="2400" dirty="0"/>
          </a:p>
          <a:p>
            <a:endParaRPr lang="nl-NL" sz="24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1840328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9885E-C5DB-2C1E-D02A-B2B6F3FAD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B5B3505-999F-3973-393F-EEC90AC7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404664"/>
            <a:ext cx="11793689" cy="432048"/>
          </a:xfrm>
        </p:spPr>
        <p:txBody>
          <a:bodyPr/>
          <a:lstStyle/>
          <a:p>
            <a:r>
              <a:rPr lang="en-GB" dirty="0"/>
              <a:t>3</a:t>
            </a:r>
            <a:r>
              <a:rPr lang="en-GB" sz="4000" dirty="0"/>
              <a:t>. </a:t>
            </a:r>
            <a:r>
              <a:rPr lang="nl-NL" sz="4000" dirty="0">
                <a:ea typeface="+mj-lt"/>
                <a:cs typeface="+mj-lt"/>
              </a:rPr>
              <a:t>Waar bewaren we publicatiepakketten?</a:t>
            </a:r>
            <a:endParaRPr lang="nl-NL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9610C-AEBF-76E3-5F68-699EE16135A1}"/>
              </a:ext>
            </a:extLst>
          </p:cNvPr>
          <p:cNvSpPr txBox="1"/>
          <p:nvPr/>
        </p:nvSpPr>
        <p:spPr>
          <a:xfrm>
            <a:off x="387214" y="2708920"/>
            <a:ext cx="4872673" cy="2245599"/>
          </a:xfrm>
          <a:prstGeom prst="rect">
            <a:avLst/>
          </a:prstGeom>
          <a:noFill/>
        </p:spPr>
        <p:txBody>
          <a:bodyPr wrap="square" lIns="91392" tIns="45696" rIns="91392" bIns="45696" rtlCol="0" anchor="t">
            <a:spAutoFit/>
          </a:bodyPr>
          <a:lstStyle/>
          <a:p>
            <a:r>
              <a:rPr lang="en-US" sz="2799" dirty="0" err="1">
                <a:solidFill>
                  <a:schemeClr val="bg2"/>
                </a:solidFill>
              </a:rPr>
              <a:t>Klik</a:t>
            </a:r>
            <a:r>
              <a:rPr lang="en-US" sz="2799" dirty="0">
                <a:solidFill>
                  <a:schemeClr val="bg2"/>
                </a:solidFill>
              </a:rPr>
              <a:t> op “Log in” </a:t>
            </a:r>
            <a:r>
              <a:rPr lang="en-US" sz="2799" dirty="0" err="1">
                <a:solidFill>
                  <a:schemeClr val="bg2"/>
                </a:solidFill>
              </a:rPr>
              <a:t>en</a:t>
            </a:r>
            <a:r>
              <a:rPr lang="en-US" sz="2799" dirty="0">
                <a:solidFill>
                  <a:schemeClr val="bg2"/>
                </a:solidFill>
              </a:rPr>
              <a:t> </a:t>
            </a:r>
            <a:r>
              <a:rPr lang="en-US" sz="2799" dirty="0" err="1">
                <a:solidFill>
                  <a:schemeClr val="bg2"/>
                </a:solidFill>
              </a:rPr>
              <a:t>kies</a:t>
            </a:r>
            <a:r>
              <a:rPr lang="en-US" sz="2799" dirty="0">
                <a:solidFill>
                  <a:schemeClr val="bg2"/>
                </a:solidFill>
              </a:rPr>
              <a:t> “Institutional Login”</a:t>
            </a:r>
          </a:p>
          <a:p>
            <a:endParaRPr lang="en-US" sz="2799" dirty="0">
              <a:solidFill>
                <a:schemeClr val="bg2"/>
              </a:solidFill>
            </a:endParaRPr>
          </a:p>
          <a:p>
            <a:r>
              <a:rPr lang="en-US" sz="2799" u="sng" dirty="0">
                <a:solidFill>
                  <a:schemeClr val="bg2"/>
                </a:solidFill>
                <a:ea typeface="Calibri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https://dataverse.nl/</a:t>
            </a:r>
            <a:endParaRPr lang="en-US" sz="2799" dirty="0">
              <a:solidFill>
                <a:schemeClr val="bg2"/>
              </a:solidFill>
              <a:ea typeface="Calibri"/>
              <a:cs typeface="Times New Roman"/>
            </a:endParaRPr>
          </a:p>
          <a:p>
            <a:endParaRPr lang="nl-NL" sz="2799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747EFF67-A4F9-0785-14C0-3D9DD6AD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095" y="2043656"/>
            <a:ext cx="6549261" cy="339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87059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4DCD5E-D9AB-AA85-A9EB-A14F96B45C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16"/>
          <a:stretch/>
        </p:blipFill>
        <p:spPr>
          <a:xfrm>
            <a:off x="50503" y="116632"/>
            <a:ext cx="7227541" cy="6299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4B88B-C200-A4B9-9061-3BF135F26175}"/>
              </a:ext>
            </a:extLst>
          </p:cNvPr>
          <p:cNvSpPr txBox="1"/>
          <p:nvPr/>
        </p:nvSpPr>
        <p:spPr>
          <a:xfrm>
            <a:off x="7278044" y="1964496"/>
            <a:ext cx="4581771" cy="2929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chemeClr val="bg2"/>
                </a:solidFill>
                <a:ea typeface="Calibri"/>
                <a:cs typeface="Times New Roman"/>
              </a:rPr>
              <a:t>Zoek op:</a:t>
            </a:r>
            <a:endParaRPr lang="nl-NL" sz="2800" b="1" dirty="0">
              <a:solidFill>
                <a:schemeClr val="bg2"/>
              </a:solidFill>
              <a:ea typeface="Calibri"/>
              <a:cs typeface="Times New Roman"/>
            </a:endParaRPr>
          </a:p>
          <a:p>
            <a:pPr marL="342729" indent="-342729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/>
                </a:solidFill>
                <a:ea typeface="Calibri"/>
                <a:cs typeface="Times New Roman"/>
              </a:rPr>
              <a:t>Titel</a:t>
            </a:r>
            <a:endParaRPr lang="nl-NL" sz="2800" dirty="0">
              <a:solidFill>
                <a:schemeClr val="bg2"/>
              </a:solidFill>
              <a:ea typeface="Calibri"/>
              <a:cs typeface="Times New Roman"/>
            </a:endParaRPr>
          </a:p>
          <a:p>
            <a:pPr marL="342729" indent="-342729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ea typeface="Calibri"/>
                <a:cs typeface="Times New Roman"/>
              </a:rPr>
              <a:t>Keyword</a:t>
            </a:r>
            <a:endParaRPr lang="nl-NL" sz="2800" dirty="0">
              <a:solidFill>
                <a:schemeClr val="bg2"/>
              </a:solidFill>
              <a:ea typeface="Calibri"/>
              <a:cs typeface="Times New Roman"/>
            </a:endParaRPr>
          </a:p>
          <a:p>
            <a:pPr marL="342729" indent="-342729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ea typeface="Calibri"/>
                <a:cs typeface="Times New Roman"/>
              </a:rPr>
              <a:t>Auteurs</a:t>
            </a:r>
          </a:p>
          <a:p>
            <a:pPr marL="342729" indent="-342729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2"/>
                </a:solidFill>
                <a:ea typeface="Calibri"/>
                <a:cs typeface="Times New Roman"/>
              </a:rPr>
              <a:t>Hogeschool/Universiteit</a:t>
            </a:r>
          </a:p>
          <a:p>
            <a:pPr marL="342729" indent="-342729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ea typeface="Calibri"/>
                <a:cs typeface="Times New Roman"/>
              </a:rPr>
              <a:t>Jaar</a:t>
            </a:r>
            <a:endParaRPr lang="nl-NL" sz="2800" dirty="0">
              <a:solidFill>
                <a:schemeClr val="bg2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0732947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9C243-7909-180E-911B-A7287D542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1EBEB26-6BF7-074B-5360-06278564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404664"/>
            <a:ext cx="11793689" cy="432048"/>
          </a:xfrm>
        </p:spPr>
        <p:txBody>
          <a:bodyPr/>
          <a:lstStyle/>
          <a:p>
            <a:r>
              <a:rPr lang="en-GB" dirty="0"/>
              <a:t>3</a:t>
            </a:r>
            <a:r>
              <a:rPr lang="en-GB" sz="4000" dirty="0"/>
              <a:t>. </a:t>
            </a:r>
            <a:r>
              <a:rPr lang="nl-NL" sz="4000" dirty="0">
                <a:ea typeface="+mj-lt"/>
                <a:cs typeface="+mj-lt"/>
              </a:rPr>
              <a:t>Waar bewaren we publicatiepakketten?</a:t>
            </a:r>
            <a:endParaRPr lang="nl-NL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64582-3A13-673F-E454-E54B111B87ED}"/>
              </a:ext>
            </a:extLst>
          </p:cNvPr>
          <p:cNvSpPr txBox="1"/>
          <p:nvPr/>
        </p:nvSpPr>
        <p:spPr>
          <a:xfrm>
            <a:off x="383561" y="1340768"/>
            <a:ext cx="11260229" cy="5262803"/>
          </a:xfrm>
          <a:prstGeom prst="rect">
            <a:avLst/>
          </a:prstGeom>
          <a:noFill/>
        </p:spPr>
        <p:txBody>
          <a:bodyPr wrap="square" lIns="91392" tIns="45696" rIns="91392" bIns="45696" rtlCol="0" anchor="t">
            <a:spAutoFit/>
          </a:bodyPr>
          <a:lstStyle/>
          <a:p>
            <a:r>
              <a:rPr lang="nl-NL" sz="2800" dirty="0" err="1">
                <a:solidFill>
                  <a:schemeClr val="bg2"/>
                </a:solidFill>
                <a:ea typeface="+mn-lt"/>
                <a:cs typeface="+mn-lt"/>
              </a:rPr>
              <a:t>DataverseNL</a:t>
            </a:r>
            <a:r>
              <a:rPr lang="nl-NL" sz="2800" dirty="0">
                <a:solidFill>
                  <a:schemeClr val="bg2"/>
                </a:solidFill>
                <a:ea typeface="+mn-lt"/>
                <a:cs typeface="+mn-lt"/>
              </a:rPr>
              <a:t>: 			</a:t>
            </a:r>
            <a:r>
              <a:rPr lang="nl-NL" sz="2800" dirty="0">
                <a:solidFill>
                  <a:schemeClr val="bg2"/>
                </a:solidFill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https://dataverse.nl/</a:t>
            </a:r>
            <a:r>
              <a:rPr lang="nl-NL" sz="2800" dirty="0">
                <a:solidFill>
                  <a:schemeClr val="bg2"/>
                </a:solidFill>
                <a:ea typeface="Calibri"/>
                <a:cs typeface="Calibri"/>
              </a:rPr>
              <a:t>   </a:t>
            </a:r>
            <a:endParaRPr lang="nl-NL" sz="2800" dirty="0">
              <a:solidFill>
                <a:schemeClr val="bg2"/>
              </a:solidFill>
              <a:ea typeface="+mn-lt"/>
              <a:cs typeface="Calibri"/>
            </a:endParaRPr>
          </a:p>
          <a:p>
            <a:r>
              <a:rPr lang="en-US" sz="2800" dirty="0">
                <a:solidFill>
                  <a:schemeClr val="bg2"/>
                </a:solidFill>
                <a:cs typeface="Calibri"/>
              </a:rPr>
              <a:t>DANS Data Stations: 		</a:t>
            </a:r>
            <a:r>
              <a:rPr lang="en-US" sz="2800" dirty="0">
                <a:solidFill>
                  <a:schemeClr val="bg2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https://dans.knaw.nl/nl/data-stations/</a:t>
            </a:r>
            <a:r>
              <a:rPr lang="en-US" sz="28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</a:p>
          <a:p>
            <a:r>
              <a:rPr lang="en-US" sz="2800" dirty="0">
                <a:solidFill>
                  <a:schemeClr val="bg2"/>
                </a:solidFill>
                <a:cs typeface="Calibri"/>
              </a:rPr>
              <a:t>Open Science Framework: 	</a:t>
            </a:r>
            <a:r>
              <a:rPr lang="en-US" sz="2800" dirty="0">
                <a:solidFill>
                  <a:schemeClr val="bg2"/>
                </a:solidFill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https://osf.io/</a:t>
            </a:r>
            <a:r>
              <a:rPr lang="en-US" sz="2800" dirty="0">
                <a:solidFill>
                  <a:schemeClr val="bg2"/>
                </a:solidFill>
                <a:cs typeface="Calibri"/>
              </a:rPr>
              <a:t> </a:t>
            </a:r>
            <a:endParaRPr lang="en-US" sz="2800" dirty="0">
              <a:solidFill>
                <a:schemeClr val="bg2"/>
              </a:solidFill>
              <a:ea typeface="+mn-lt"/>
              <a:cs typeface="+mn-lt"/>
            </a:endParaRPr>
          </a:p>
          <a:p>
            <a:endParaRPr lang="en-US" sz="2800" dirty="0">
              <a:solidFill>
                <a:schemeClr val="bg2"/>
              </a:solidFill>
              <a:ea typeface="+mn-lt"/>
              <a:cs typeface="Calibri"/>
            </a:endParaRPr>
          </a:p>
          <a:p>
            <a:r>
              <a:rPr lang="en-US" sz="2800" b="1" dirty="0">
                <a:solidFill>
                  <a:schemeClr val="bg2"/>
                </a:solidFill>
                <a:ea typeface="+mn-lt"/>
                <a:cs typeface="Calibri"/>
              </a:rPr>
              <a:t>MRI data</a:t>
            </a:r>
          </a:p>
          <a:p>
            <a:r>
              <a:rPr lang="en-US" sz="2800" dirty="0">
                <a:solidFill>
                  <a:schemeClr val="bg2"/>
                </a:solidFill>
                <a:ea typeface="+mn-lt"/>
                <a:cs typeface="Calibri"/>
              </a:rPr>
              <a:t>Open Neuro: 			</a:t>
            </a:r>
            <a:r>
              <a:rPr lang="en-US" sz="2800" dirty="0">
                <a:solidFill>
                  <a:schemeClr val="bg2"/>
                </a:solidFill>
                <a:ea typeface="+mn-lt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https://openneuro.org/</a:t>
            </a:r>
            <a:r>
              <a:rPr lang="en-US" sz="2800" dirty="0">
                <a:solidFill>
                  <a:schemeClr val="bg2"/>
                </a:solidFill>
                <a:ea typeface="+mn-lt"/>
                <a:cs typeface="Calibri"/>
              </a:rPr>
              <a:t> </a:t>
            </a:r>
            <a:endParaRPr lang="en-US" sz="2800" dirty="0">
              <a:solidFill>
                <a:schemeClr val="bg2"/>
              </a:solidFill>
              <a:ea typeface="Calibri"/>
              <a:cs typeface="Calibri"/>
            </a:endParaRPr>
          </a:p>
          <a:p>
            <a:r>
              <a:rPr lang="en-US" sz="2800" dirty="0" err="1">
                <a:solidFill>
                  <a:schemeClr val="bg2"/>
                </a:solidFill>
                <a:ea typeface="+mn-lt"/>
                <a:cs typeface="+mn-lt"/>
              </a:rPr>
              <a:t>Neurovault</a:t>
            </a:r>
            <a:r>
              <a:rPr lang="en-US" sz="2800" dirty="0">
                <a:solidFill>
                  <a:schemeClr val="bg2"/>
                </a:solidFill>
                <a:ea typeface="+mn-lt"/>
                <a:cs typeface="+mn-lt"/>
              </a:rPr>
              <a:t>: 			</a:t>
            </a:r>
            <a:r>
              <a:rPr lang="en-US" sz="2800" dirty="0">
                <a:solidFill>
                  <a:schemeClr val="bg2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https://neurovault.org/</a:t>
            </a:r>
            <a:r>
              <a:rPr lang="en-US" sz="28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</a:p>
          <a:p>
            <a:endParaRPr lang="en-US" sz="2800" dirty="0">
              <a:solidFill>
                <a:schemeClr val="bg2"/>
              </a:solidFill>
              <a:ea typeface="+mn-lt"/>
              <a:cs typeface="+mn-lt"/>
            </a:endParaRPr>
          </a:p>
          <a:p>
            <a:r>
              <a:rPr lang="en-US" sz="2800" b="1" dirty="0">
                <a:solidFill>
                  <a:schemeClr val="bg2"/>
                </a:solidFill>
                <a:ea typeface="+mn-lt"/>
                <a:cs typeface="+mn-lt"/>
              </a:rPr>
              <a:t>Code</a:t>
            </a:r>
          </a:p>
          <a:p>
            <a:r>
              <a:rPr lang="en-US" sz="2800" dirty="0" err="1">
                <a:solidFill>
                  <a:schemeClr val="bg2"/>
                </a:solidFill>
                <a:ea typeface="+mn-lt"/>
                <a:cs typeface="+mn-lt"/>
              </a:rPr>
              <a:t>CodeOcean</a:t>
            </a:r>
            <a:r>
              <a:rPr lang="en-US" sz="2800" dirty="0">
                <a:solidFill>
                  <a:schemeClr val="bg2"/>
                </a:solidFill>
                <a:ea typeface="+mn-lt"/>
                <a:cs typeface="+mn-lt"/>
              </a:rPr>
              <a:t>: 			</a:t>
            </a:r>
            <a:r>
              <a:rPr lang="en-US" sz="2800" dirty="0">
                <a:solidFill>
                  <a:schemeClr val="bg2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https://codeocean.com/</a:t>
            </a:r>
            <a:r>
              <a:rPr lang="en-US" sz="28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</a:p>
          <a:p>
            <a:r>
              <a:rPr lang="en-US" sz="2800" dirty="0" err="1">
                <a:solidFill>
                  <a:schemeClr val="bg2"/>
                </a:solidFill>
                <a:ea typeface="+mn-lt"/>
                <a:cs typeface="+mn-lt"/>
              </a:rPr>
              <a:t>Github</a:t>
            </a:r>
            <a:r>
              <a:rPr lang="en-US" sz="2800" dirty="0">
                <a:solidFill>
                  <a:schemeClr val="bg2"/>
                </a:solidFill>
                <a:ea typeface="+mn-lt"/>
                <a:cs typeface="+mn-lt"/>
              </a:rPr>
              <a:t>: 				</a:t>
            </a:r>
            <a:r>
              <a:rPr lang="en-US" sz="2800" dirty="0">
                <a:solidFill>
                  <a:schemeClr val="bg2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28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</a:p>
          <a:p>
            <a:endParaRPr lang="nl-NL" sz="2799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1389381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3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ACE41-3F4D-34A7-0949-13FC51C3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16" y="1886"/>
            <a:ext cx="8567615" cy="6424119"/>
          </a:xfrm>
          <a:prstGeom prst="rect">
            <a:avLst/>
          </a:prstGeom>
          <a:noFill/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E59280E-4E62-FC74-EAB4-9032A09A471B}"/>
              </a:ext>
            </a:extLst>
          </p:cNvPr>
          <p:cNvSpPr/>
          <p:nvPr/>
        </p:nvSpPr>
        <p:spPr>
          <a:xfrm rot="20040000">
            <a:off x="1530276" y="4316932"/>
            <a:ext cx="1538718" cy="8110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1372"/>
      </p:ext>
    </p:ext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1605B-BA4C-7B4C-897E-A88874760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4AFA35E-AF0B-8105-3CE5-EA256863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nl-NL" dirty="0"/>
              <a:t>Privacy en gevoelige data </a:t>
            </a:r>
          </a:p>
        </p:txBody>
      </p:sp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7B64AE5C-2B4C-68B8-44C1-D107C4F11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493701"/>
            <a:ext cx="11311137" cy="479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Hoe </a:t>
            </a:r>
            <a:r>
              <a:rPr lang="en-US" sz="3200" dirty="0" err="1"/>
              <a:t>kan</a:t>
            </a:r>
            <a:r>
              <a:rPr lang="en-US" sz="3200" dirty="0"/>
              <a:t> je op </a:t>
            </a:r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en-US" sz="3200" dirty="0" err="1"/>
              <a:t>veilige</a:t>
            </a:r>
            <a:r>
              <a:rPr lang="en-US" sz="3200" dirty="0"/>
              <a:t> </a:t>
            </a:r>
            <a:r>
              <a:rPr lang="en-US" sz="3200" dirty="0" err="1"/>
              <a:t>manier</a:t>
            </a:r>
            <a:r>
              <a:rPr lang="en-US" sz="3200" dirty="0"/>
              <a:t> </a:t>
            </a:r>
            <a:r>
              <a:rPr lang="en-US" sz="3200" dirty="0" err="1"/>
              <a:t>jouw</a:t>
            </a:r>
            <a:r>
              <a:rPr lang="en-US" sz="3200" dirty="0"/>
              <a:t> </a:t>
            </a:r>
            <a:r>
              <a:rPr lang="en-US" sz="3200" dirty="0" err="1"/>
              <a:t>publicatiepakket</a:t>
            </a:r>
            <a:r>
              <a:rPr lang="en-US" sz="3200" dirty="0"/>
              <a:t> </a:t>
            </a:r>
            <a:r>
              <a:rPr lang="en-US" sz="3200" dirty="0" err="1"/>
              <a:t>delen</a:t>
            </a:r>
            <a:r>
              <a:rPr lang="en-US" sz="3200" dirty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Zeer </a:t>
            </a:r>
            <a:r>
              <a:rPr lang="en-US" sz="2400" dirty="0" err="1"/>
              <a:t>gevoelige</a:t>
            </a:r>
            <a:r>
              <a:rPr lang="en-US" sz="2400" dirty="0"/>
              <a:t>/</a:t>
            </a:r>
            <a:r>
              <a:rPr lang="en-US" sz="2400" dirty="0" err="1"/>
              <a:t>identificeerbare</a:t>
            </a:r>
            <a:r>
              <a:rPr lang="en-US" sz="2400" dirty="0"/>
              <a:t> data </a:t>
            </a:r>
            <a:r>
              <a:rPr lang="en-US" sz="2400" dirty="0" err="1"/>
              <a:t>weglaten</a:t>
            </a:r>
            <a:endParaRPr lang="en-US" sz="2400" dirty="0"/>
          </a:p>
          <a:p>
            <a:r>
              <a:rPr lang="en-US" sz="2400" dirty="0" err="1"/>
              <a:t>Toegangsvoorwaarden</a:t>
            </a:r>
            <a:r>
              <a:rPr lang="en-US" sz="2400" dirty="0"/>
              <a:t> – Kan je de data (</a:t>
            </a:r>
            <a:r>
              <a:rPr lang="en-US" sz="2400" dirty="0" err="1"/>
              <a:t>makkelijk</a:t>
            </a:r>
            <a:r>
              <a:rPr lang="en-US" sz="2400" dirty="0"/>
              <a:t>) </a:t>
            </a:r>
            <a:r>
              <a:rPr lang="en-US" sz="2400" dirty="0" err="1"/>
              <a:t>downloaden</a:t>
            </a:r>
            <a:r>
              <a:rPr lang="en-US" sz="2400" dirty="0"/>
              <a:t>?</a:t>
            </a:r>
          </a:p>
          <a:p>
            <a:r>
              <a:rPr lang="en-US" sz="2400" dirty="0" err="1"/>
              <a:t>Licenties</a:t>
            </a:r>
            <a:r>
              <a:rPr lang="en-US" sz="2400" dirty="0"/>
              <a:t> – Als je de data </a:t>
            </a:r>
            <a:r>
              <a:rPr lang="en-US" sz="2400" dirty="0" err="1"/>
              <a:t>eenmaal</a:t>
            </a:r>
            <a:r>
              <a:rPr lang="en-US" sz="2400" dirty="0"/>
              <a:t> </a:t>
            </a:r>
            <a:r>
              <a:rPr lang="en-US" sz="2400" dirty="0" err="1"/>
              <a:t>gedownload</a:t>
            </a:r>
            <a:r>
              <a:rPr lang="en-US" sz="2400" dirty="0"/>
              <a:t> </a:t>
            </a:r>
            <a:r>
              <a:rPr lang="en-US" sz="2400" dirty="0" err="1"/>
              <a:t>hebt</a:t>
            </a:r>
            <a:r>
              <a:rPr lang="en-US" sz="2400" dirty="0"/>
              <a:t>, wat mag je er dan mee?</a:t>
            </a:r>
          </a:p>
          <a:p>
            <a:r>
              <a:rPr lang="en-US" sz="2400" dirty="0"/>
              <a:t>Embargo's – Kan </a:t>
            </a:r>
            <a:r>
              <a:rPr lang="en-US" sz="2400" dirty="0" err="1"/>
              <a:t>ik</a:t>
            </a:r>
            <a:r>
              <a:rPr lang="en-US" sz="2400" dirty="0"/>
              <a:t> de data </a:t>
            </a:r>
            <a:r>
              <a:rPr lang="en-US" sz="2400" dirty="0" err="1"/>
              <a:t>meteen</a:t>
            </a:r>
            <a:r>
              <a:rPr lang="en-US" sz="2400" dirty="0"/>
              <a:t> </a:t>
            </a:r>
            <a:r>
              <a:rPr lang="en-US" sz="2400" dirty="0" err="1"/>
              <a:t>downloaden</a:t>
            </a:r>
            <a:r>
              <a:rPr lang="en-US" sz="2400" dirty="0"/>
              <a:t>?</a:t>
            </a:r>
          </a:p>
          <a:p>
            <a:endParaRPr lang="nl-NL" dirty="0"/>
          </a:p>
        </p:txBody>
      </p:sp>
      <p:pic>
        <p:nvPicPr>
          <p:cNvPr id="3" name="Graphic 2" descr="Employee badge outline">
            <a:extLst>
              <a:ext uri="{FF2B5EF4-FFF2-40B4-BE49-F238E27FC236}">
                <a16:creationId xmlns:a16="http://schemas.microsoft.com/office/drawing/2014/main" id="{4178B107-966E-7029-72C4-7BDD19483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999" y="4871342"/>
            <a:ext cx="914400" cy="914400"/>
          </a:xfrm>
          <a:prstGeom prst="rect">
            <a:avLst/>
          </a:prstGeom>
        </p:spPr>
      </p:pic>
      <p:pic>
        <p:nvPicPr>
          <p:cNvPr id="8" name="Graphic 7" descr="Key outline">
            <a:extLst>
              <a:ext uri="{FF2B5EF4-FFF2-40B4-BE49-F238E27FC236}">
                <a16:creationId xmlns:a16="http://schemas.microsoft.com/office/drawing/2014/main" id="{3CE4366B-732B-109B-A5D4-F37C5FABD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4007" y="4907099"/>
            <a:ext cx="914400" cy="914400"/>
          </a:xfrm>
          <a:prstGeom prst="rect">
            <a:avLst/>
          </a:prstGeom>
        </p:spPr>
      </p:pic>
      <p:pic>
        <p:nvPicPr>
          <p:cNvPr id="10" name="Graphic 9" descr="Clock outline">
            <a:extLst>
              <a:ext uri="{FF2B5EF4-FFF2-40B4-BE49-F238E27FC236}">
                <a16:creationId xmlns:a16="http://schemas.microsoft.com/office/drawing/2014/main" id="{3919AB48-6686-B31A-3DC6-0118B286C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0863" y="4871342"/>
            <a:ext cx="914400" cy="914400"/>
          </a:xfrm>
          <a:prstGeom prst="rect">
            <a:avLst/>
          </a:prstGeom>
        </p:spPr>
      </p:pic>
      <p:pic>
        <p:nvPicPr>
          <p:cNvPr id="12" name="Graphic 11" descr="Blog outline">
            <a:extLst>
              <a:ext uri="{FF2B5EF4-FFF2-40B4-BE49-F238E27FC236}">
                <a16:creationId xmlns:a16="http://schemas.microsoft.com/office/drawing/2014/main" id="{E75CBB35-F0D2-7D7A-AC53-DAD058EBCB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5928" y="48713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67663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DEA0C-3AFF-5A12-F24C-1DA6CBC65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Employee badge with solid fill">
            <a:extLst>
              <a:ext uri="{FF2B5EF4-FFF2-40B4-BE49-F238E27FC236}">
                <a16:creationId xmlns:a16="http://schemas.microsoft.com/office/drawing/2014/main" id="{CB40D110-F203-5821-E6C8-7BED2768E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999" y="4871342"/>
            <a:ext cx="914400" cy="914400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01BCC05E-2E91-F8ED-3FAE-54F0A9AA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nl-NL" dirty="0"/>
              <a:t>Privacy en gevoelige data </a:t>
            </a:r>
          </a:p>
        </p:txBody>
      </p:sp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E68FAB3C-2C47-63F0-2633-9F1F5C77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493701"/>
            <a:ext cx="11311137" cy="479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Hoe </a:t>
            </a:r>
            <a:r>
              <a:rPr lang="en-US" sz="3200" dirty="0" err="1"/>
              <a:t>kan</a:t>
            </a:r>
            <a:r>
              <a:rPr lang="en-US" sz="3200" dirty="0"/>
              <a:t> je op </a:t>
            </a:r>
            <a:r>
              <a:rPr lang="en-US" sz="3200" dirty="0" err="1"/>
              <a:t>een</a:t>
            </a:r>
            <a:r>
              <a:rPr lang="en-US" sz="3200" dirty="0"/>
              <a:t> </a:t>
            </a:r>
            <a:r>
              <a:rPr lang="en-US" sz="3200" dirty="0" err="1"/>
              <a:t>veilige</a:t>
            </a:r>
            <a:r>
              <a:rPr lang="en-US" sz="3200" dirty="0"/>
              <a:t> </a:t>
            </a:r>
            <a:r>
              <a:rPr lang="en-US" sz="3200" dirty="0" err="1"/>
              <a:t>manier</a:t>
            </a:r>
            <a:r>
              <a:rPr lang="en-US" sz="3200" dirty="0"/>
              <a:t> </a:t>
            </a:r>
            <a:r>
              <a:rPr lang="en-US" sz="3200" dirty="0" err="1"/>
              <a:t>jouw</a:t>
            </a:r>
            <a:r>
              <a:rPr lang="en-US" sz="3200" dirty="0"/>
              <a:t> </a:t>
            </a:r>
            <a:r>
              <a:rPr lang="en-US" sz="3200" dirty="0" err="1"/>
              <a:t>publicatiepakket</a:t>
            </a:r>
            <a:r>
              <a:rPr lang="en-US" sz="3200" dirty="0"/>
              <a:t> </a:t>
            </a:r>
            <a:r>
              <a:rPr lang="en-US" sz="3200" dirty="0" err="1"/>
              <a:t>delen</a:t>
            </a:r>
            <a:r>
              <a:rPr lang="en-US" sz="3200" dirty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/>
              <a:t>Zeer </a:t>
            </a:r>
            <a:r>
              <a:rPr lang="en-US" sz="2400" b="1" dirty="0" err="1"/>
              <a:t>gevoelige</a:t>
            </a:r>
            <a:r>
              <a:rPr lang="en-US" sz="2400" b="1" dirty="0"/>
              <a:t>/</a:t>
            </a:r>
            <a:r>
              <a:rPr lang="en-US" sz="2400" b="1" dirty="0" err="1"/>
              <a:t>identificeerbare</a:t>
            </a:r>
            <a:r>
              <a:rPr lang="en-US" sz="2400" b="1" dirty="0"/>
              <a:t> data </a:t>
            </a:r>
            <a:r>
              <a:rPr lang="en-US" sz="2400" b="1" dirty="0" err="1"/>
              <a:t>weglaten</a:t>
            </a:r>
            <a:endParaRPr lang="en-US" sz="2400" b="1" dirty="0"/>
          </a:p>
          <a:p>
            <a:r>
              <a:rPr lang="en-US" sz="2400" dirty="0" err="1"/>
              <a:t>Toegangsvoorwaarden</a:t>
            </a:r>
            <a:r>
              <a:rPr lang="en-US" sz="2400" dirty="0"/>
              <a:t> – Kan je de data (</a:t>
            </a:r>
            <a:r>
              <a:rPr lang="en-US" sz="2400" dirty="0" err="1"/>
              <a:t>makkelijk</a:t>
            </a:r>
            <a:r>
              <a:rPr lang="en-US" sz="2400" dirty="0"/>
              <a:t>) </a:t>
            </a:r>
            <a:r>
              <a:rPr lang="en-US" sz="2400" dirty="0" err="1"/>
              <a:t>downloaden</a:t>
            </a:r>
            <a:r>
              <a:rPr lang="en-US" sz="2400" dirty="0"/>
              <a:t>?</a:t>
            </a:r>
          </a:p>
          <a:p>
            <a:r>
              <a:rPr lang="en-US" sz="2400" dirty="0" err="1"/>
              <a:t>Licenties</a:t>
            </a:r>
            <a:r>
              <a:rPr lang="en-US" sz="2400" dirty="0"/>
              <a:t> – Als je de data </a:t>
            </a:r>
            <a:r>
              <a:rPr lang="en-US" sz="2400" dirty="0" err="1"/>
              <a:t>eenmaal</a:t>
            </a:r>
            <a:r>
              <a:rPr lang="en-US" sz="2400" dirty="0"/>
              <a:t> </a:t>
            </a:r>
            <a:r>
              <a:rPr lang="en-US" sz="2400" dirty="0" err="1"/>
              <a:t>gedownload</a:t>
            </a:r>
            <a:r>
              <a:rPr lang="en-US" sz="2400" dirty="0"/>
              <a:t> </a:t>
            </a:r>
            <a:r>
              <a:rPr lang="en-US" sz="2400" dirty="0" err="1"/>
              <a:t>hebt</a:t>
            </a:r>
            <a:r>
              <a:rPr lang="en-US" sz="2400" dirty="0"/>
              <a:t>, wat mag je er dan mee?</a:t>
            </a:r>
          </a:p>
          <a:p>
            <a:r>
              <a:rPr lang="en-US" sz="2400" dirty="0"/>
              <a:t>Embargo's – Kan </a:t>
            </a:r>
            <a:r>
              <a:rPr lang="en-US" sz="2400" dirty="0" err="1"/>
              <a:t>ik</a:t>
            </a:r>
            <a:r>
              <a:rPr lang="en-US" sz="2400" dirty="0"/>
              <a:t> de data </a:t>
            </a:r>
            <a:r>
              <a:rPr lang="en-US" sz="2400" dirty="0" err="1"/>
              <a:t>meteen</a:t>
            </a:r>
            <a:r>
              <a:rPr lang="en-US" sz="2400" dirty="0"/>
              <a:t> </a:t>
            </a:r>
            <a:r>
              <a:rPr lang="en-US" sz="2400" dirty="0" err="1"/>
              <a:t>downloaden</a:t>
            </a:r>
            <a:r>
              <a:rPr lang="en-US" sz="2400" dirty="0"/>
              <a:t>?</a:t>
            </a:r>
          </a:p>
          <a:p>
            <a:endParaRPr lang="nl-NL" dirty="0"/>
          </a:p>
        </p:txBody>
      </p:sp>
      <p:pic>
        <p:nvPicPr>
          <p:cNvPr id="8" name="Graphic 7" descr="Key outline">
            <a:extLst>
              <a:ext uri="{FF2B5EF4-FFF2-40B4-BE49-F238E27FC236}">
                <a16:creationId xmlns:a16="http://schemas.microsoft.com/office/drawing/2014/main" id="{86BDB38E-CBEF-8F22-9469-ECB0BFEF9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4007" y="4907099"/>
            <a:ext cx="914400" cy="914400"/>
          </a:xfrm>
          <a:prstGeom prst="rect">
            <a:avLst/>
          </a:prstGeom>
        </p:spPr>
      </p:pic>
      <p:pic>
        <p:nvPicPr>
          <p:cNvPr id="10" name="Graphic 9" descr="Clock outline">
            <a:extLst>
              <a:ext uri="{FF2B5EF4-FFF2-40B4-BE49-F238E27FC236}">
                <a16:creationId xmlns:a16="http://schemas.microsoft.com/office/drawing/2014/main" id="{CE70FCE2-38B3-19EC-12D6-6932A7BB6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0863" y="4871342"/>
            <a:ext cx="914400" cy="914400"/>
          </a:xfrm>
          <a:prstGeom prst="rect">
            <a:avLst/>
          </a:prstGeom>
        </p:spPr>
      </p:pic>
      <p:pic>
        <p:nvPicPr>
          <p:cNvPr id="12" name="Graphic 11" descr="Blog outline">
            <a:extLst>
              <a:ext uri="{FF2B5EF4-FFF2-40B4-BE49-F238E27FC236}">
                <a16:creationId xmlns:a16="http://schemas.microsoft.com/office/drawing/2014/main" id="{7AE08124-517A-0A30-137A-B8EBE85DFB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45928" y="48713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77126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E401D-4BF0-E933-93E9-DC53DE062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044A981F-060A-C81E-9A4C-C7E75DB64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493701"/>
            <a:ext cx="11311137" cy="4795836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l" fontAlgn="base">
              <a:spcAft>
                <a:spcPts val="1500"/>
              </a:spcAft>
              <a:buNone/>
            </a:pPr>
            <a:endParaRPr lang="en-GB" sz="4400" b="1" i="1" dirty="0">
              <a:solidFill>
                <a:srgbClr val="0A0A0A"/>
              </a:solidFill>
              <a:effectLst/>
              <a:latin typeface="Playfair Display" panose="020F0502020204030204" pitchFamily="2" charset="0"/>
            </a:endParaRPr>
          </a:p>
          <a:p>
            <a:pPr marL="0" indent="0" algn="l" fontAlgn="base">
              <a:spcAft>
                <a:spcPts val="1500"/>
              </a:spcAft>
              <a:buNone/>
            </a:pPr>
            <a:r>
              <a:rPr lang="en-GB" sz="4400" b="1" i="1" dirty="0">
                <a:solidFill>
                  <a:srgbClr val="0A0A0A"/>
                </a:solidFill>
                <a:effectLst/>
                <a:latin typeface="Playfair Display"/>
              </a:rPr>
              <a:t>“As open as possible, as closed as necessary”</a:t>
            </a:r>
          </a:p>
          <a:p>
            <a:pPr marL="0" indent="0" algn="l" fontAlgn="base">
              <a:spcAft>
                <a:spcPts val="1500"/>
              </a:spcAft>
              <a:buNone/>
            </a:pPr>
            <a:endParaRPr lang="en-GB" sz="3600" b="1" i="1" dirty="0">
              <a:solidFill>
                <a:srgbClr val="0A0A0A"/>
              </a:solidFill>
              <a:effectLst/>
              <a:latin typeface="Playfair Display" panose="020F0502020204030204" pitchFamily="2" charset="0"/>
            </a:endParaRPr>
          </a:p>
          <a:p>
            <a:endParaRPr lang="nl-NL" dirty="0"/>
          </a:p>
        </p:txBody>
      </p:sp>
      <p:pic>
        <p:nvPicPr>
          <p:cNvPr id="4" name="Graphic 3" descr="Employee badge with solid fill">
            <a:extLst>
              <a:ext uri="{FF2B5EF4-FFF2-40B4-BE49-F238E27FC236}">
                <a16:creationId xmlns:a16="http://schemas.microsoft.com/office/drawing/2014/main" id="{A949EB42-5A9E-E381-4D98-3059C79EE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687" y="4797152"/>
            <a:ext cx="914400" cy="914400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E8381BB6-DBFC-2F2C-61D1-249AEE49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nl-NL" dirty="0"/>
              <a:t>Privacy en gevoelige data </a:t>
            </a:r>
          </a:p>
        </p:txBody>
      </p:sp>
    </p:spTree>
    <p:extLst>
      <p:ext uri="{BB962C8B-B14F-4D97-AF65-F5344CB8AC3E}">
        <p14:creationId xmlns:p14="http://schemas.microsoft.com/office/powerpoint/2010/main" val="3218945908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F0EB8-B20B-5D2F-B9F4-6F1B8EEF1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58ED5CE8-FE05-0FC3-73CA-DD8AB144B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493701"/>
            <a:ext cx="11311137" cy="479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99" b="1" dirty="0">
                <a:latin typeface="+mj-lt"/>
                <a:ea typeface="+mn-lt"/>
                <a:cs typeface="+mn-lt"/>
              </a:rPr>
              <a:t>Om </a:t>
            </a:r>
            <a:r>
              <a:rPr lang="nl-NL" sz="2199" b="1" dirty="0">
                <a:latin typeface="+mj-lt"/>
                <a:ea typeface="+mn-lt"/>
                <a:cs typeface="+mn-lt"/>
              </a:rPr>
              <a:t>je </a:t>
            </a:r>
            <a:r>
              <a:rPr lang="en-US" sz="2199" b="1" dirty="0" err="1">
                <a:latin typeface="+mj-lt"/>
                <a:ea typeface="+mn-lt"/>
                <a:cs typeface="+mn-lt"/>
              </a:rPr>
              <a:t>participanten</a:t>
            </a:r>
            <a:r>
              <a:rPr lang="en-US" sz="2199" b="1" dirty="0">
                <a:latin typeface="+mj-lt"/>
                <a:ea typeface="+mn-lt"/>
                <a:cs typeface="+mn-lt"/>
              </a:rPr>
              <a:t> te </a:t>
            </a:r>
            <a:r>
              <a:rPr lang="en-US" sz="2199" b="1" dirty="0" err="1">
                <a:solidFill>
                  <a:srgbClr val="FF0000"/>
                </a:solidFill>
                <a:latin typeface="+mj-lt"/>
                <a:ea typeface="+mn-lt"/>
                <a:cs typeface="+mn-lt"/>
              </a:rPr>
              <a:t>beschermen</a:t>
            </a:r>
            <a:r>
              <a:rPr lang="en-US" sz="2199" b="1" dirty="0">
                <a:latin typeface="+mj-lt"/>
                <a:ea typeface="+mn-lt"/>
                <a:cs typeface="+mn-lt"/>
              </a:rPr>
              <a:t>, </a:t>
            </a:r>
            <a:r>
              <a:rPr lang="en-US" sz="2199" b="1" dirty="0" err="1">
                <a:latin typeface="+mj-lt"/>
                <a:ea typeface="+mn-lt"/>
                <a:cs typeface="+mn-lt"/>
              </a:rPr>
              <a:t>voeg</a:t>
            </a:r>
            <a:r>
              <a:rPr lang="en-US" sz="2199" b="1" dirty="0">
                <a:latin typeface="+mj-lt"/>
                <a:ea typeface="+mn-lt"/>
                <a:cs typeface="+mn-lt"/>
              </a:rPr>
              <a:t> de </a:t>
            </a:r>
            <a:r>
              <a:rPr lang="en-US" sz="2199" b="1" dirty="0" err="1">
                <a:latin typeface="+mj-lt"/>
                <a:ea typeface="+mn-lt"/>
                <a:cs typeface="+mn-lt"/>
              </a:rPr>
              <a:t>volgende</a:t>
            </a:r>
            <a:r>
              <a:rPr lang="en-US" sz="2199" b="1" dirty="0">
                <a:latin typeface="+mj-lt"/>
                <a:ea typeface="+mn-lt"/>
                <a:cs typeface="+mn-lt"/>
              </a:rPr>
              <a:t> </a:t>
            </a:r>
            <a:r>
              <a:rPr lang="en-US" sz="2199" b="1" dirty="0" err="1">
                <a:latin typeface="+mj-lt"/>
                <a:ea typeface="+mn-lt"/>
                <a:cs typeface="+mn-lt"/>
              </a:rPr>
              <a:t>dingen</a:t>
            </a:r>
            <a:r>
              <a:rPr lang="en-US" sz="2199" b="1" dirty="0">
                <a:latin typeface="+mj-lt"/>
                <a:ea typeface="+mn-lt"/>
                <a:cs typeface="+mn-lt"/>
              </a:rPr>
              <a:t> </a:t>
            </a:r>
            <a:r>
              <a:rPr lang="en-US" sz="2199" b="1" dirty="0" err="1">
                <a:latin typeface="+mj-lt"/>
                <a:ea typeface="+mn-lt"/>
                <a:cs typeface="+mn-lt"/>
              </a:rPr>
              <a:t>niet</a:t>
            </a:r>
            <a:r>
              <a:rPr lang="en-US" sz="2199" b="1" dirty="0">
                <a:latin typeface="+mj-lt"/>
                <a:ea typeface="+mn-lt"/>
                <a:cs typeface="+mn-lt"/>
              </a:rPr>
              <a:t> toe:</a:t>
            </a:r>
            <a:endParaRPr lang="en-US" sz="2199" b="1" dirty="0">
              <a:latin typeface="+mj-lt"/>
              <a:ea typeface="Calibri"/>
              <a:cs typeface="Calibri"/>
            </a:endParaRPr>
          </a:p>
          <a:p>
            <a:pPr marL="1085478" lvl="1" indent="-342900">
              <a:buFont typeface="Arial" panose="020B0604020202020204" pitchFamily="34" charset="0"/>
              <a:buChar char="•"/>
            </a:pPr>
            <a:r>
              <a:rPr lang="en-US" sz="2199" dirty="0" err="1">
                <a:latin typeface="+mj-lt"/>
                <a:ea typeface="+mn-lt"/>
                <a:cs typeface="+mn-lt"/>
              </a:rPr>
              <a:t>Namen</a:t>
            </a:r>
            <a:r>
              <a:rPr lang="en-US" sz="2199" dirty="0">
                <a:latin typeface="+mj-lt"/>
                <a:ea typeface="+mn-lt"/>
                <a:cs typeface="+mn-lt"/>
              </a:rPr>
              <a:t> van </a:t>
            </a:r>
            <a:r>
              <a:rPr lang="en-US" sz="2199" dirty="0" err="1">
                <a:latin typeface="+mj-lt"/>
                <a:ea typeface="+mn-lt"/>
                <a:cs typeface="+mn-lt"/>
              </a:rPr>
              <a:t>participanten</a:t>
            </a:r>
            <a:r>
              <a:rPr lang="en-US" sz="2199" dirty="0">
                <a:latin typeface="+mj-lt"/>
                <a:ea typeface="+mn-lt"/>
                <a:cs typeface="+mn-lt"/>
              </a:rPr>
              <a:t>, </a:t>
            </a:r>
            <a:r>
              <a:rPr lang="en-US" sz="2199" dirty="0" err="1">
                <a:latin typeface="+mj-lt"/>
                <a:ea typeface="+mn-lt"/>
                <a:cs typeface="+mn-lt"/>
              </a:rPr>
              <a:t>mailadressen</a:t>
            </a:r>
            <a:r>
              <a:rPr lang="en-US" sz="2199" dirty="0">
                <a:latin typeface="+mj-lt"/>
                <a:ea typeface="+mn-lt"/>
                <a:cs typeface="+mn-lt"/>
              </a:rPr>
              <a:t>, etc.</a:t>
            </a:r>
          </a:p>
          <a:p>
            <a:pPr marL="1085478" lvl="1" indent="-342900">
              <a:buFont typeface="Arial" panose="020B0604020202020204" pitchFamily="34" charset="0"/>
              <a:buChar char="•"/>
            </a:pPr>
            <a:r>
              <a:rPr lang="en-US" sz="2199" dirty="0" err="1">
                <a:latin typeface="+mj-lt"/>
                <a:ea typeface="+mn-lt"/>
                <a:cs typeface="+mn-lt"/>
              </a:rPr>
              <a:t>Koppelbestand</a:t>
            </a:r>
            <a:r>
              <a:rPr lang="en-US" sz="2199" dirty="0">
                <a:latin typeface="+mj-lt"/>
                <a:ea typeface="+mn-lt"/>
                <a:cs typeface="+mn-lt"/>
              </a:rPr>
              <a:t> (het document </a:t>
            </a:r>
            <a:r>
              <a:rPr lang="en-US" sz="2199" dirty="0" err="1">
                <a:latin typeface="+mj-lt"/>
                <a:ea typeface="+mn-lt"/>
                <a:cs typeface="+mn-lt"/>
              </a:rPr>
              <a:t>dat</a:t>
            </a:r>
            <a:r>
              <a:rPr lang="en-US" sz="2199" dirty="0">
                <a:latin typeface="+mj-lt"/>
                <a:ea typeface="+mn-lt"/>
                <a:cs typeface="+mn-lt"/>
              </a:rPr>
              <a:t> </a:t>
            </a:r>
            <a:r>
              <a:rPr lang="en-US" sz="2199" dirty="0" err="1">
                <a:latin typeface="+mj-lt"/>
                <a:ea typeface="+mn-lt"/>
                <a:cs typeface="+mn-lt"/>
              </a:rPr>
              <a:t>participanten</a:t>
            </a:r>
            <a:r>
              <a:rPr lang="en-US" sz="2199" dirty="0">
                <a:latin typeface="+mj-lt"/>
                <a:ea typeface="+mn-lt"/>
                <a:cs typeface="+mn-lt"/>
              </a:rPr>
              <a:t> </a:t>
            </a:r>
            <a:r>
              <a:rPr lang="en-US" sz="2199" dirty="0" err="1">
                <a:latin typeface="+mj-lt"/>
                <a:ea typeface="+mn-lt"/>
                <a:cs typeface="+mn-lt"/>
              </a:rPr>
              <a:t>aan</a:t>
            </a:r>
            <a:r>
              <a:rPr lang="en-US" sz="2199" dirty="0">
                <a:latin typeface="+mj-lt"/>
                <a:ea typeface="+mn-lt"/>
                <a:cs typeface="+mn-lt"/>
              </a:rPr>
              <a:t> </a:t>
            </a:r>
            <a:r>
              <a:rPr lang="en-US" sz="2199" dirty="0" err="1">
                <a:latin typeface="+mj-lt"/>
                <a:ea typeface="+mn-lt"/>
                <a:cs typeface="+mn-lt"/>
              </a:rPr>
              <a:t>hun</a:t>
            </a:r>
            <a:r>
              <a:rPr lang="en-US" sz="2199" dirty="0">
                <a:latin typeface="+mj-lt"/>
                <a:ea typeface="+mn-lt"/>
                <a:cs typeface="+mn-lt"/>
              </a:rPr>
              <a:t> code </a:t>
            </a:r>
            <a:r>
              <a:rPr lang="en-US" sz="2199" dirty="0" err="1">
                <a:latin typeface="+mj-lt"/>
                <a:ea typeface="+mn-lt"/>
                <a:cs typeface="+mn-lt"/>
              </a:rPr>
              <a:t>linkt</a:t>
            </a:r>
            <a:r>
              <a:rPr lang="en-US" sz="2199" dirty="0">
                <a:latin typeface="+mj-lt"/>
                <a:ea typeface="+mn-lt"/>
                <a:cs typeface="+mn-lt"/>
              </a:rPr>
              <a:t>)</a:t>
            </a:r>
          </a:p>
          <a:p>
            <a:pPr marL="1085478" lvl="1" indent="-342900">
              <a:buFont typeface="Arial" panose="020B0604020202020204" pitchFamily="34" charset="0"/>
              <a:buChar char="•"/>
            </a:pPr>
            <a:r>
              <a:rPr lang="en-US" sz="2199" dirty="0">
                <a:latin typeface="+mj-lt"/>
                <a:ea typeface="+mn-lt"/>
                <a:cs typeface="+mn-lt"/>
              </a:rPr>
              <a:t>Video’s of </a:t>
            </a:r>
            <a:r>
              <a:rPr lang="en-US" sz="2199" dirty="0" err="1">
                <a:latin typeface="+mj-lt"/>
                <a:ea typeface="+mn-lt"/>
                <a:cs typeface="+mn-lt"/>
              </a:rPr>
              <a:t>foto’s</a:t>
            </a:r>
            <a:r>
              <a:rPr lang="en-US" sz="2199" dirty="0">
                <a:latin typeface="+mj-lt"/>
                <a:ea typeface="+mn-lt"/>
                <a:cs typeface="+mn-lt"/>
              </a:rPr>
              <a:t> van </a:t>
            </a:r>
            <a:r>
              <a:rPr lang="en-US" sz="2199" dirty="0" err="1">
                <a:latin typeface="+mj-lt"/>
                <a:ea typeface="+mn-lt"/>
                <a:cs typeface="+mn-lt"/>
              </a:rPr>
              <a:t>participanten</a:t>
            </a:r>
            <a:r>
              <a:rPr lang="en-US" sz="2199" dirty="0">
                <a:latin typeface="+mj-lt"/>
                <a:ea typeface="+mn-lt"/>
                <a:cs typeface="+mn-lt"/>
              </a:rPr>
              <a:t> (in de </a:t>
            </a:r>
            <a:r>
              <a:rPr lang="en-US" sz="2199" dirty="0" err="1">
                <a:latin typeface="+mj-lt"/>
                <a:ea typeface="+mn-lt"/>
                <a:cs typeface="+mn-lt"/>
              </a:rPr>
              <a:t>meeste</a:t>
            </a:r>
            <a:r>
              <a:rPr lang="en-US" sz="2199" dirty="0">
                <a:latin typeface="+mj-lt"/>
                <a:ea typeface="+mn-lt"/>
                <a:cs typeface="+mn-lt"/>
              </a:rPr>
              <a:t> </a:t>
            </a:r>
            <a:r>
              <a:rPr lang="en-US" sz="2199" dirty="0" err="1">
                <a:latin typeface="+mj-lt"/>
                <a:ea typeface="+mn-lt"/>
                <a:cs typeface="+mn-lt"/>
              </a:rPr>
              <a:t>gevallen</a:t>
            </a:r>
            <a:r>
              <a:rPr lang="en-US" sz="2199" dirty="0">
                <a:latin typeface="+mj-lt"/>
                <a:ea typeface="+mn-lt"/>
                <a:cs typeface="+mn-lt"/>
              </a:rPr>
              <a:t>)</a:t>
            </a:r>
          </a:p>
          <a:p>
            <a:pPr marL="1085478" lvl="1" indent="-342900">
              <a:buFont typeface="Arial" panose="020B0604020202020204" pitchFamily="34" charset="0"/>
              <a:buChar char="•"/>
            </a:pPr>
            <a:r>
              <a:rPr lang="en-US" sz="2199" dirty="0" err="1">
                <a:latin typeface="+mj-lt"/>
                <a:ea typeface="+mn-lt"/>
                <a:cs typeface="+mn-lt"/>
              </a:rPr>
              <a:t>Diepgaande</a:t>
            </a:r>
            <a:r>
              <a:rPr lang="en-US" sz="2199" dirty="0">
                <a:latin typeface="+mj-lt"/>
                <a:ea typeface="+mn-lt"/>
                <a:cs typeface="+mn-lt"/>
              </a:rPr>
              <a:t> interviews die </a:t>
            </a:r>
            <a:r>
              <a:rPr lang="en-US" sz="2199" dirty="0" err="1">
                <a:latin typeface="+mj-lt"/>
                <a:ea typeface="+mn-lt"/>
                <a:cs typeface="+mn-lt"/>
              </a:rPr>
              <a:t>niet</a:t>
            </a:r>
            <a:r>
              <a:rPr lang="en-US" sz="2199" dirty="0">
                <a:latin typeface="+mj-lt"/>
                <a:ea typeface="+mn-lt"/>
                <a:cs typeface="+mn-lt"/>
              </a:rPr>
              <a:t> </a:t>
            </a:r>
            <a:r>
              <a:rPr lang="en-US" sz="2199" dirty="0" err="1">
                <a:latin typeface="+mj-lt"/>
                <a:ea typeface="+mn-lt"/>
                <a:cs typeface="+mn-lt"/>
              </a:rPr>
              <a:t>ge-anonimiseerd</a:t>
            </a:r>
            <a:r>
              <a:rPr lang="en-US" sz="2199" dirty="0">
                <a:latin typeface="+mj-lt"/>
                <a:ea typeface="+mn-lt"/>
                <a:cs typeface="+mn-lt"/>
              </a:rPr>
              <a:t> </a:t>
            </a:r>
            <a:r>
              <a:rPr lang="en-US" sz="2199" dirty="0" err="1">
                <a:latin typeface="+mj-lt"/>
                <a:ea typeface="+mn-lt"/>
                <a:cs typeface="+mn-lt"/>
              </a:rPr>
              <a:t>kunnen</a:t>
            </a:r>
            <a:r>
              <a:rPr lang="en-US" sz="2199" dirty="0">
                <a:latin typeface="+mj-lt"/>
                <a:ea typeface="+mn-lt"/>
                <a:cs typeface="+mn-lt"/>
              </a:rPr>
              <a:t> </a:t>
            </a:r>
            <a:r>
              <a:rPr lang="en-US" sz="2199" dirty="0" err="1">
                <a:latin typeface="+mj-lt"/>
                <a:ea typeface="+mn-lt"/>
                <a:cs typeface="+mn-lt"/>
              </a:rPr>
              <a:t>worden</a:t>
            </a:r>
            <a:endParaRPr lang="en-US" sz="2199" dirty="0">
              <a:latin typeface="+mj-lt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199" b="1" dirty="0">
                <a:latin typeface="+mj-lt"/>
                <a:ea typeface="+mn-lt"/>
                <a:cs typeface="+mn-lt"/>
              </a:rPr>
              <a:t>Maak de data </a:t>
            </a:r>
            <a:r>
              <a:rPr lang="en-US" sz="2199" b="1" dirty="0">
                <a:solidFill>
                  <a:srgbClr val="FF0000"/>
                </a:solidFill>
                <a:latin typeface="+mj-lt"/>
                <a:ea typeface="+mn-lt"/>
                <a:cs typeface="+mn-lt"/>
              </a:rPr>
              <a:t>minder</a:t>
            </a:r>
            <a:r>
              <a:rPr lang="en-US" sz="2199" b="1" dirty="0">
                <a:latin typeface="+mj-lt"/>
                <a:ea typeface="+mn-lt"/>
                <a:cs typeface="+mn-lt"/>
              </a:rPr>
              <a:t> </a:t>
            </a:r>
            <a:r>
              <a:rPr lang="en-US" sz="2199" b="1" dirty="0" err="1">
                <a:solidFill>
                  <a:srgbClr val="FF0000"/>
                </a:solidFill>
                <a:latin typeface="+mj-lt"/>
                <a:ea typeface="+mn-lt"/>
                <a:cs typeface="+mn-lt"/>
              </a:rPr>
              <a:t>gevoelig</a:t>
            </a:r>
            <a:r>
              <a:rPr lang="en-US" sz="2199" b="1" dirty="0">
                <a:latin typeface="+mj-lt"/>
                <a:ea typeface="+mn-lt"/>
                <a:cs typeface="+mn-lt"/>
              </a:rPr>
              <a:t>:</a:t>
            </a:r>
          </a:p>
          <a:p>
            <a:pPr marL="1085478" lvl="1" indent="-342900">
              <a:buFont typeface="Arial" panose="020B0604020202020204" pitchFamily="34" charset="0"/>
              <a:buChar char="•"/>
            </a:pPr>
            <a:r>
              <a:rPr lang="en-US" sz="2199" dirty="0" err="1">
                <a:latin typeface="+mj-lt"/>
                <a:ea typeface="+mn-lt"/>
                <a:cs typeface="+mn-lt"/>
              </a:rPr>
              <a:t>Ipv</a:t>
            </a:r>
            <a:r>
              <a:rPr lang="en-US" sz="2199" dirty="0">
                <a:latin typeface="+mj-lt"/>
                <a:ea typeface="+mn-lt"/>
                <a:cs typeface="+mn-lt"/>
              </a:rPr>
              <a:t> de </a:t>
            </a:r>
            <a:r>
              <a:rPr lang="en-US" sz="2199" dirty="0" err="1">
                <a:latin typeface="+mj-lt"/>
                <a:ea typeface="+mn-lt"/>
                <a:cs typeface="+mn-lt"/>
              </a:rPr>
              <a:t>geboortedatum</a:t>
            </a:r>
            <a:r>
              <a:rPr lang="en-US" sz="2199" dirty="0">
                <a:latin typeface="+mj-lt"/>
                <a:ea typeface="+mn-lt"/>
                <a:cs typeface="+mn-lt"/>
              </a:rPr>
              <a:t>, </a:t>
            </a:r>
            <a:r>
              <a:rPr lang="en-US" sz="2199" dirty="0" err="1">
                <a:latin typeface="+mj-lt"/>
                <a:ea typeface="+mn-lt"/>
                <a:cs typeface="+mn-lt"/>
              </a:rPr>
              <a:t>gebruik</a:t>
            </a:r>
            <a:r>
              <a:rPr lang="en-US" sz="2199" dirty="0">
                <a:latin typeface="+mj-lt"/>
                <a:ea typeface="+mn-lt"/>
                <a:cs typeface="+mn-lt"/>
              </a:rPr>
              <a:t> </a:t>
            </a:r>
            <a:r>
              <a:rPr lang="en-US" sz="2199" dirty="0" err="1">
                <a:latin typeface="+mj-lt"/>
                <a:ea typeface="+mn-lt"/>
                <a:cs typeface="+mn-lt"/>
              </a:rPr>
              <a:t>leeftijd</a:t>
            </a:r>
            <a:r>
              <a:rPr lang="en-US" sz="2199" dirty="0">
                <a:latin typeface="+mj-lt"/>
                <a:ea typeface="+mn-lt"/>
                <a:cs typeface="+mn-lt"/>
              </a:rPr>
              <a:t> of </a:t>
            </a:r>
            <a:r>
              <a:rPr lang="nl-NL" sz="2199" dirty="0">
                <a:latin typeface="+mj-lt"/>
                <a:ea typeface="+mn-lt"/>
                <a:cs typeface="+mn-lt"/>
              </a:rPr>
              <a:t>leeftijdscategorieën</a:t>
            </a:r>
          </a:p>
          <a:p>
            <a:pPr marL="1085478" lvl="1" indent="-342900">
              <a:buFont typeface="Arial" panose="020B0604020202020204" pitchFamily="34" charset="0"/>
              <a:buChar char="•"/>
            </a:pPr>
            <a:r>
              <a:rPr lang="en-US" sz="2199" dirty="0" err="1">
                <a:latin typeface="+mj-lt"/>
                <a:ea typeface="+mn-lt"/>
                <a:cs typeface="+mn-lt"/>
              </a:rPr>
              <a:t>Transcripten</a:t>
            </a:r>
            <a:r>
              <a:rPr lang="en-US" sz="2199" dirty="0">
                <a:latin typeface="+mj-lt"/>
                <a:ea typeface="+mn-lt"/>
                <a:cs typeface="+mn-lt"/>
              </a:rPr>
              <a:t> </a:t>
            </a:r>
            <a:r>
              <a:rPr lang="en-US" sz="2199" dirty="0" err="1">
                <a:latin typeface="+mj-lt"/>
                <a:ea typeface="+mn-lt"/>
                <a:cs typeface="+mn-lt"/>
              </a:rPr>
              <a:t>ipv</a:t>
            </a:r>
            <a:r>
              <a:rPr lang="en-US" sz="2199" dirty="0">
                <a:latin typeface="+mj-lt"/>
                <a:ea typeface="+mn-lt"/>
                <a:cs typeface="+mn-lt"/>
              </a:rPr>
              <a:t> video-/</a:t>
            </a:r>
            <a:r>
              <a:rPr lang="en-US" sz="2199" dirty="0" err="1">
                <a:latin typeface="+mj-lt"/>
                <a:ea typeface="+mn-lt"/>
                <a:cs typeface="+mn-lt"/>
              </a:rPr>
              <a:t>audiobestanden</a:t>
            </a:r>
            <a:endParaRPr lang="en-US" sz="2199" dirty="0">
              <a:latin typeface="+mj-lt"/>
              <a:ea typeface="+mn-lt"/>
              <a:cs typeface="+mn-lt"/>
            </a:endParaRPr>
          </a:p>
          <a:p>
            <a:pPr marL="1085478" lvl="1" indent="-342900">
              <a:buFont typeface="Arial" panose="020B0604020202020204" pitchFamily="34" charset="0"/>
              <a:buChar char="•"/>
            </a:pPr>
            <a:r>
              <a:rPr lang="en-US" sz="2199" dirty="0" err="1">
                <a:latin typeface="+mj-lt"/>
                <a:ea typeface="+mn-lt"/>
                <a:cs typeface="+mn-lt"/>
              </a:rPr>
              <a:t>Verwijder</a:t>
            </a:r>
            <a:r>
              <a:rPr lang="en-US" sz="2199" dirty="0">
                <a:latin typeface="+mj-lt"/>
                <a:ea typeface="+mn-lt"/>
                <a:cs typeface="+mn-lt"/>
              </a:rPr>
              <a:t> de </a:t>
            </a:r>
            <a:r>
              <a:rPr lang="en-US" sz="2199" dirty="0" err="1">
                <a:latin typeface="+mj-lt"/>
                <a:ea typeface="+mn-lt"/>
                <a:cs typeface="+mn-lt"/>
              </a:rPr>
              <a:t>gezichten</a:t>
            </a:r>
            <a:r>
              <a:rPr lang="en-US" sz="2199" dirty="0">
                <a:latin typeface="+mj-lt"/>
                <a:ea typeface="+mn-lt"/>
                <a:cs typeface="+mn-lt"/>
              </a:rPr>
              <a:t> </a:t>
            </a:r>
            <a:r>
              <a:rPr lang="en-US" sz="2199" dirty="0" err="1">
                <a:latin typeface="+mj-lt"/>
                <a:ea typeface="+mn-lt"/>
                <a:cs typeface="+mn-lt"/>
              </a:rPr>
              <a:t>uit</a:t>
            </a:r>
            <a:r>
              <a:rPr lang="en-US" sz="2199" dirty="0">
                <a:latin typeface="+mj-lt"/>
                <a:ea typeface="+mn-lt"/>
                <a:cs typeface="+mn-lt"/>
              </a:rPr>
              <a:t> MRI data</a:t>
            </a:r>
          </a:p>
          <a:p>
            <a:pPr marL="1085478" lvl="1" indent="-342900">
              <a:buFont typeface="Arial" panose="020B0604020202020204" pitchFamily="34" charset="0"/>
              <a:buChar char="•"/>
            </a:pPr>
            <a:r>
              <a:rPr lang="en-US" sz="2199" dirty="0" err="1">
                <a:latin typeface="+mj-lt"/>
                <a:ea typeface="+mn-lt"/>
                <a:cs typeface="+mn-lt"/>
              </a:rPr>
              <a:t>Wanneer</a:t>
            </a:r>
            <a:r>
              <a:rPr lang="en-US" sz="2199" dirty="0">
                <a:latin typeface="+mj-lt"/>
                <a:ea typeface="+mn-lt"/>
                <a:cs typeface="+mn-lt"/>
              </a:rPr>
              <a:t> </a:t>
            </a:r>
            <a:r>
              <a:rPr lang="en-US" sz="2199" dirty="0" err="1">
                <a:latin typeface="+mj-lt"/>
                <a:ea typeface="+mn-lt"/>
                <a:cs typeface="+mn-lt"/>
              </a:rPr>
              <a:t>nodig</a:t>
            </a:r>
            <a:r>
              <a:rPr lang="en-US" sz="2199" dirty="0">
                <a:latin typeface="+mj-lt"/>
                <a:ea typeface="+mn-lt"/>
                <a:cs typeface="+mn-lt"/>
              </a:rPr>
              <a:t>, </a:t>
            </a:r>
            <a:r>
              <a:rPr lang="en-US" sz="2199" dirty="0" err="1">
                <a:latin typeface="+mj-lt"/>
                <a:ea typeface="+mn-lt"/>
                <a:cs typeface="+mn-lt"/>
              </a:rPr>
              <a:t>verwijder</a:t>
            </a:r>
            <a:r>
              <a:rPr lang="en-US" sz="2199" dirty="0">
                <a:latin typeface="+mj-lt"/>
                <a:ea typeface="+mn-lt"/>
                <a:cs typeface="+mn-lt"/>
              </a:rPr>
              <a:t> </a:t>
            </a:r>
            <a:r>
              <a:rPr lang="en-US" sz="2199" dirty="0" err="1">
                <a:latin typeface="+mj-lt"/>
                <a:ea typeface="+mn-lt"/>
                <a:cs typeface="+mn-lt"/>
              </a:rPr>
              <a:t>variabelen</a:t>
            </a:r>
            <a:r>
              <a:rPr lang="en-US" sz="2199" dirty="0">
                <a:latin typeface="+mj-lt"/>
                <a:ea typeface="+mn-lt"/>
                <a:cs typeface="+mn-lt"/>
              </a:rPr>
              <a:t> die </a:t>
            </a:r>
            <a:r>
              <a:rPr lang="en-US" sz="2199" dirty="0" err="1">
                <a:latin typeface="+mj-lt"/>
                <a:ea typeface="+mn-lt"/>
                <a:cs typeface="+mn-lt"/>
              </a:rPr>
              <a:t>kunnen</a:t>
            </a:r>
            <a:r>
              <a:rPr lang="en-US" sz="2199" dirty="0">
                <a:latin typeface="+mj-lt"/>
                <a:ea typeface="+mn-lt"/>
                <a:cs typeface="+mn-lt"/>
              </a:rPr>
              <a:t> </a:t>
            </a:r>
            <a:r>
              <a:rPr lang="en-US" sz="2199" dirty="0" err="1">
                <a:latin typeface="+mj-lt"/>
                <a:ea typeface="+mn-lt"/>
                <a:cs typeface="+mn-lt"/>
              </a:rPr>
              <a:t>leiden</a:t>
            </a:r>
            <a:r>
              <a:rPr lang="en-US" sz="2199" dirty="0">
                <a:latin typeface="+mj-lt"/>
                <a:ea typeface="+mn-lt"/>
                <a:cs typeface="+mn-lt"/>
              </a:rPr>
              <a:t> tot </a:t>
            </a:r>
            <a:r>
              <a:rPr lang="en-US" sz="2199" dirty="0" err="1">
                <a:latin typeface="+mj-lt"/>
                <a:ea typeface="+mn-lt"/>
                <a:cs typeface="+mn-lt"/>
              </a:rPr>
              <a:t>identificatie</a:t>
            </a:r>
            <a:endParaRPr lang="nl-NL" sz="2399" dirty="0">
              <a:latin typeface="+mj-lt"/>
              <a:cs typeface="Calibri" panose="020F0502020204030204"/>
            </a:endParaRPr>
          </a:p>
          <a:p>
            <a:endParaRPr lang="nl-NL" dirty="0"/>
          </a:p>
        </p:txBody>
      </p:sp>
      <p:pic>
        <p:nvPicPr>
          <p:cNvPr id="4" name="Graphic 3" descr="Employee badge with solid fill">
            <a:extLst>
              <a:ext uri="{FF2B5EF4-FFF2-40B4-BE49-F238E27FC236}">
                <a16:creationId xmlns:a16="http://schemas.microsoft.com/office/drawing/2014/main" id="{2D0A02A2-2FCD-87CE-12F2-BA08232C0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5639" y="2060848"/>
            <a:ext cx="914400" cy="914400"/>
          </a:xfrm>
          <a:prstGeom prst="rect">
            <a:avLst/>
          </a:prstGeo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2626268A-4F70-7B54-D9C7-231DA371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nl-NL" dirty="0"/>
              <a:t>Privacy en gevoelige data </a:t>
            </a:r>
          </a:p>
        </p:txBody>
      </p:sp>
    </p:spTree>
    <p:extLst>
      <p:ext uri="{BB962C8B-B14F-4D97-AF65-F5344CB8AC3E}">
        <p14:creationId xmlns:p14="http://schemas.microsoft.com/office/powerpoint/2010/main" val="21136219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3712D-8DFB-1536-E3C8-9FEC6F7DD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6D275278-23A8-828A-788D-9D7A999A3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493701"/>
            <a:ext cx="11023105" cy="479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Toegangsvoorwaarden</a:t>
            </a:r>
            <a:r>
              <a:rPr lang="en-US" sz="2800" dirty="0"/>
              <a:t> = Kun je de data (</a:t>
            </a:r>
            <a:r>
              <a:rPr lang="en-US" sz="2800" dirty="0" err="1"/>
              <a:t>makkelijk</a:t>
            </a:r>
            <a:r>
              <a:rPr lang="en-US" sz="2800" dirty="0"/>
              <a:t>) </a:t>
            </a:r>
            <a:r>
              <a:rPr lang="en-US" sz="2800" dirty="0" err="1"/>
              <a:t>downloaden</a:t>
            </a:r>
            <a:r>
              <a:rPr lang="en-US" sz="2800" dirty="0"/>
              <a:t>?</a:t>
            </a:r>
          </a:p>
          <a:p>
            <a:r>
              <a:rPr lang="en-US" sz="2400" dirty="0"/>
              <a:t>Open</a:t>
            </a:r>
          </a:p>
          <a:p>
            <a:r>
              <a:rPr lang="en-US" sz="2400" dirty="0"/>
              <a:t>Op </a:t>
            </a:r>
            <a:r>
              <a:rPr lang="en-US" sz="2400" dirty="0" err="1"/>
              <a:t>verzoek</a:t>
            </a:r>
            <a:endParaRPr lang="en-US" sz="2400" dirty="0"/>
          </a:p>
          <a:p>
            <a:r>
              <a:rPr lang="en-US" sz="2400" dirty="0" err="1"/>
              <a:t>Gesloten</a:t>
            </a:r>
            <a:endParaRPr lang="en-US" sz="2400" dirty="0"/>
          </a:p>
          <a:p>
            <a:endParaRPr lang="nl-NL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74C2FA5-0591-42A2-20A0-9BB51A00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nl-NL" dirty="0"/>
              <a:t>Privacy en gevoelige data </a:t>
            </a:r>
          </a:p>
        </p:txBody>
      </p:sp>
      <p:pic>
        <p:nvPicPr>
          <p:cNvPr id="3" name="Graphic 2" descr="Key with solid fill">
            <a:extLst>
              <a:ext uri="{FF2B5EF4-FFF2-40B4-BE49-F238E27FC236}">
                <a16:creationId xmlns:a16="http://schemas.microsoft.com/office/drawing/2014/main" id="{0E569D5D-660A-F131-EECE-FBD4C8A24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575" y="42210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89549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AF97C9-188B-5B94-EF5C-2E0CD83C8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18566"/>
              </p:ext>
            </p:extLst>
          </p:nvPr>
        </p:nvGraphicFramePr>
        <p:xfrm>
          <a:off x="554559" y="548680"/>
          <a:ext cx="11089232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3003213727"/>
                    </a:ext>
                  </a:extLst>
                </a:gridCol>
                <a:gridCol w="7992888">
                  <a:extLst>
                    <a:ext uri="{9D8B030D-6E8A-4147-A177-3AD203B41FA5}">
                      <a16:colId xmlns:a16="http://schemas.microsoft.com/office/drawing/2014/main" val="1801379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Access levels</a:t>
                      </a:r>
                      <a:endParaRPr lang="nl-NL" sz="32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nl-NL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Open</a:t>
                      </a:r>
                      <a:endParaRPr lang="nl-NL" sz="2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Te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downloaden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voor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iedereen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, open access</a:t>
                      </a:r>
                      <a:endParaRPr lang="nl-NL" sz="20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59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bg2"/>
                          </a:solidFill>
                        </a:rPr>
                        <a:t>Gesloten</a:t>
                      </a:r>
                      <a:endParaRPr lang="nl-NL" sz="2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Niet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te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downloaden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, de data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staat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er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alleen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met </a:t>
                      </a:r>
                      <a:r>
                        <a:rPr lang="nl-NL" sz="2000" noProof="0" dirty="0">
                          <a:solidFill>
                            <a:schemeClr val="bg2"/>
                          </a:solidFill>
                        </a:rPr>
                        <a:t>archiverings-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nl-NL" sz="2000" noProof="0" dirty="0">
                          <a:solidFill>
                            <a:schemeClr val="bg2"/>
                          </a:solidFill>
                        </a:rPr>
                        <a:t>integriteitsdoeleinden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26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Op </a:t>
                      </a:r>
                      <a:r>
                        <a:rPr lang="en-US" sz="2000" b="1" dirty="0" err="1">
                          <a:solidFill>
                            <a:schemeClr val="bg2"/>
                          </a:solidFill>
                        </a:rPr>
                        <a:t>verzoek</a:t>
                      </a:r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en-US" sz="2000" b="1" dirty="0" err="1">
                          <a:solidFill>
                            <a:schemeClr val="bg2"/>
                          </a:solidFill>
                        </a:rPr>
                        <a:t>beperkt</a:t>
                      </a:r>
                      <a:endParaRPr lang="nl-NL" sz="2000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Je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kunt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toegang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tot de data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aanvragen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. De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oorsponkelijke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onderzoekers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willen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misschien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de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voorwaarden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bespreken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voor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het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delen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van de data,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zoals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Het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opsturen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van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een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onderzoeksplan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De data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alleen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gebruiken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voor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onderzoeks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- of </a:t>
                      </a:r>
                      <a:r>
                        <a:rPr lang="nl-NL" sz="2000" noProof="0" dirty="0">
                          <a:solidFill>
                            <a:schemeClr val="bg2"/>
                          </a:solidFill>
                        </a:rPr>
                        <a:t>educatiedoeleinden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De data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na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gebruik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vernietigen</a:t>
                      </a:r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Enz.</a:t>
                      </a:r>
                    </a:p>
                    <a:p>
                      <a:endParaRPr lang="en-US" sz="2000" dirty="0">
                        <a:solidFill>
                          <a:schemeClr val="bg2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Het is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waarschijnlijk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nodig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om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een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Data Sharing Agreement op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te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stellen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voordat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de data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gedeeld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kan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2"/>
                          </a:solidFill>
                        </a:rPr>
                        <a:t>worden</a:t>
                      </a:r>
                      <a:r>
                        <a:rPr lang="en-US" sz="2000" dirty="0">
                          <a:solidFill>
                            <a:schemeClr val="bg2"/>
                          </a:solidFill>
                        </a:rPr>
                        <a:t>. </a:t>
                      </a:r>
                      <a:endParaRPr lang="nl-NL" sz="20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457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365147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6AE31-1F38-3444-6BBE-984971B60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D0366197-A6D3-AA45-D85A-A09E28F56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493701"/>
            <a:ext cx="11023105" cy="479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Licenties</a:t>
            </a:r>
            <a:r>
              <a:rPr lang="en-US" sz="2800" dirty="0"/>
              <a:t> = Als je de data </a:t>
            </a:r>
            <a:r>
              <a:rPr lang="en-US" sz="2800" dirty="0" err="1"/>
              <a:t>eenmaal</a:t>
            </a:r>
            <a:r>
              <a:rPr lang="en-US" sz="2800" dirty="0"/>
              <a:t> </a:t>
            </a:r>
            <a:r>
              <a:rPr lang="en-US" sz="2800" dirty="0" err="1"/>
              <a:t>gedownload</a:t>
            </a:r>
            <a:r>
              <a:rPr lang="en-US" sz="2800" dirty="0"/>
              <a:t> </a:t>
            </a:r>
            <a:r>
              <a:rPr lang="en-US" sz="2800" dirty="0" err="1"/>
              <a:t>hebt</a:t>
            </a:r>
            <a:r>
              <a:rPr lang="en-US" sz="2800" dirty="0"/>
              <a:t>, wat mag je er dan mee?</a:t>
            </a:r>
          </a:p>
          <a:p>
            <a:r>
              <a:rPr lang="en-US" sz="2400" dirty="0" err="1"/>
              <a:t>Originele</a:t>
            </a:r>
            <a:r>
              <a:rPr lang="en-US" sz="2400" dirty="0"/>
              <a:t> auteurs </a:t>
            </a:r>
            <a:r>
              <a:rPr lang="en-US" sz="2400" dirty="0" err="1"/>
              <a:t>moeten</a:t>
            </a:r>
            <a:r>
              <a:rPr lang="en-US" sz="2400" dirty="0"/>
              <a:t> </a:t>
            </a:r>
            <a:r>
              <a:rPr lang="en-US" sz="2400" dirty="0" err="1"/>
              <a:t>geciteerd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endParaRPr lang="en-US" sz="2400" dirty="0"/>
          </a:p>
          <a:p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commercieel</a:t>
            </a:r>
            <a:r>
              <a:rPr lang="en-US" sz="2400" dirty="0"/>
              <a:t> </a:t>
            </a:r>
            <a:r>
              <a:rPr lang="en-US" sz="2400" dirty="0" err="1"/>
              <a:t>gebruik</a:t>
            </a:r>
            <a:endParaRPr lang="en-US" sz="2400" dirty="0"/>
          </a:p>
          <a:p>
            <a:r>
              <a:rPr lang="en-US" sz="2400" dirty="0"/>
              <a:t>Etc.</a:t>
            </a:r>
            <a:endParaRPr lang="en-US" sz="4000" dirty="0"/>
          </a:p>
          <a:p>
            <a:endParaRPr lang="nl-NL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498B1A2-1667-EF24-D373-6CAEEA79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nl-NL" dirty="0"/>
              <a:t>Privacy en gevoelige data </a:t>
            </a:r>
          </a:p>
        </p:txBody>
      </p:sp>
      <p:pic>
        <p:nvPicPr>
          <p:cNvPr id="4" name="Graphic 3" descr="Blog with solid fill">
            <a:extLst>
              <a:ext uri="{FF2B5EF4-FFF2-40B4-BE49-F238E27FC236}">
                <a16:creationId xmlns:a16="http://schemas.microsoft.com/office/drawing/2014/main" id="{33DD3B10-79CD-62C9-B2D8-6368B5F07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575" y="42358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56274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D4AA5-4200-530F-E362-33BA1F051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57B6B13A-904D-1EA8-BE56-F68EC549F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493701"/>
            <a:ext cx="11023105" cy="479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cs typeface="Times New Roman"/>
              </a:rPr>
              <a:t>Embargo</a:t>
            </a:r>
            <a:r>
              <a:rPr lang="en-US" sz="2800" dirty="0">
                <a:cs typeface="Times New Roman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cs typeface="Times New Roman"/>
              </a:rPr>
              <a:t>Je </a:t>
            </a:r>
            <a:r>
              <a:rPr lang="en-US" sz="2800" dirty="0" err="1">
                <a:cs typeface="Times New Roman"/>
              </a:rPr>
              <a:t>kunt</a:t>
            </a:r>
            <a:r>
              <a:rPr lang="en-US" sz="2800" dirty="0">
                <a:cs typeface="Times New Roman"/>
              </a:rPr>
              <a:t> </a:t>
            </a:r>
            <a:r>
              <a:rPr lang="en-US" sz="2800" dirty="0" err="1">
                <a:cs typeface="Times New Roman"/>
              </a:rPr>
              <a:t>voor</a:t>
            </a:r>
            <a:r>
              <a:rPr lang="en-US" sz="2800" dirty="0">
                <a:cs typeface="Times New Roman"/>
              </a:rPr>
              <a:t> </a:t>
            </a:r>
            <a:r>
              <a:rPr lang="en-US" sz="2800" dirty="0" err="1">
                <a:cs typeface="Times New Roman"/>
              </a:rPr>
              <a:t>een</a:t>
            </a:r>
            <a:r>
              <a:rPr lang="en-US" sz="2800" dirty="0">
                <a:cs typeface="Times New Roman"/>
              </a:rPr>
              <a:t> </a:t>
            </a:r>
            <a:r>
              <a:rPr lang="en-US" sz="2800" dirty="0" err="1">
                <a:cs typeface="Times New Roman"/>
              </a:rPr>
              <a:t>bepaalde</a:t>
            </a:r>
            <a:r>
              <a:rPr lang="en-US" sz="2800" dirty="0">
                <a:cs typeface="Times New Roman"/>
              </a:rPr>
              <a:t> </a:t>
            </a:r>
            <a:r>
              <a:rPr lang="en-US" sz="2800" dirty="0" err="1">
                <a:cs typeface="Times New Roman"/>
              </a:rPr>
              <a:t>tijd</a:t>
            </a:r>
            <a:r>
              <a:rPr lang="en-US" sz="2800" dirty="0">
                <a:cs typeface="Times New Roman"/>
              </a:rPr>
              <a:t> </a:t>
            </a:r>
            <a:r>
              <a:rPr lang="en-US" sz="2800" dirty="0" err="1">
                <a:cs typeface="Times New Roman"/>
              </a:rPr>
              <a:t>een</a:t>
            </a:r>
            <a:r>
              <a:rPr lang="en-US" sz="2800" dirty="0">
                <a:cs typeface="Times New Roman"/>
              </a:rPr>
              <a:t> embargo </a:t>
            </a:r>
            <a:r>
              <a:rPr lang="en-US" sz="2800" dirty="0" err="1">
                <a:cs typeface="Times New Roman"/>
              </a:rPr>
              <a:t>zetten</a:t>
            </a:r>
            <a:r>
              <a:rPr lang="en-US" sz="2800" dirty="0">
                <a:cs typeface="Times New Roman"/>
              </a:rPr>
              <a:t> op je </a:t>
            </a:r>
            <a:r>
              <a:rPr lang="en-US" sz="2800" dirty="0" err="1">
                <a:cs typeface="Times New Roman"/>
              </a:rPr>
              <a:t>pakket</a:t>
            </a:r>
            <a:r>
              <a:rPr lang="en-US" sz="2800" dirty="0">
                <a:cs typeface="Times New Roman"/>
              </a:rPr>
              <a:t>. </a:t>
            </a:r>
          </a:p>
          <a:p>
            <a:pPr marL="0" indent="0">
              <a:buNone/>
            </a:pPr>
            <a:r>
              <a:rPr lang="en-US" sz="2800" dirty="0" err="1">
                <a:cs typeface="Times New Roman"/>
              </a:rPr>
              <a:t>Dit</a:t>
            </a:r>
            <a:r>
              <a:rPr lang="en-US" sz="2800" dirty="0">
                <a:cs typeface="Times New Roman"/>
              </a:rPr>
              <a:t> </a:t>
            </a:r>
            <a:r>
              <a:rPr lang="en-US" sz="2800" dirty="0" err="1">
                <a:cs typeface="Times New Roman"/>
              </a:rPr>
              <a:t>geeft</a:t>
            </a:r>
            <a:r>
              <a:rPr lang="en-US" sz="2800" dirty="0">
                <a:cs typeface="Times New Roman"/>
              </a:rPr>
              <a:t> je </a:t>
            </a:r>
            <a:r>
              <a:rPr lang="en-US" sz="2800" dirty="0" err="1">
                <a:cs typeface="Times New Roman"/>
              </a:rPr>
              <a:t>bijvoorbeeld</a:t>
            </a:r>
            <a:r>
              <a:rPr lang="en-US" sz="2800" dirty="0">
                <a:cs typeface="Times New Roman"/>
              </a:rPr>
              <a:t> de </a:t>
            </a:r>
            <a:r>
              <a:rPr lang="en-US" sz="2800" dirty="0" err="1">
                <a:cs typeface="Times New Roman"/>
              </a:rPr>
              <a:t>kans</a:t>
            </a:r>
            <a:r>
              <a:rPr lang="en-US" sz="2800" dirty="0">
                <a:cs typeface="Times New Roman"/>
              </a:rPr>
              <a:t> om </a:t>
            </a:r>
            <a:r>
              <a:rPr lang="en-US" sz="2800" dirty="0" err="1">
                <a:cs typeface="Times New Roman"/>
              </a:rPr>
              <a:t>zelf</a:t>
            </a:r>
            <a:r>
              <a:rPr lang="en-US" sz="2800" dirty="0">
                <a:cs typeface="Times New Roman"/>
              </a:rPr>
              <a:t> </a:t>
            </a:r>
            <a:r>
              <a:rPr lang="en-US" sz="2800" dirty="0" err="1">
                <a:cs typeface="Times New Roman"/>
              </a:rPr>
              <a:t>eerst</a:t>
            </a:r>
            <a:r>
              <a:rPr lang="en-US" sz="2800" dirty="0">
                <a:cs typeface="Times New Roman"/>
              </a:rPr>
              <a:t> </a:t>
            </a:r>
            <a:r>
              <a:rPr lang="en-US" sz="2800" dirty="0" err="1">
                <a:cs typeface="Times New Roman"/>
              </a:rPr>
              <a:t>te</a:t>
            </a:r>
            <a:r>
              <a:rPr lang="en-US" sz="2800" dirty="0">
                <a:cs typeface="Times New Roman"/>
              </a:rPr>
              <a:t> </a:t>
            </a:r>
            <a:r>
              <a:rPr lang="en-US" sz="2800" dirty="0" err="1">
                <a:cs typeface="Times New Roman"/>
              </a:rPr>
              <a:t>publiceren</a:t>
            </a:r>
            <a:r>
              <a:rPr lang="en-US" sz="2800" dirty="0">
                <a:cs typeface="Times New Roman"/>
              </a:rPr>
              <a:t> met de data </a:t>
            </a:r>
            <a:r>
              <a:rPr lang="en-US" sz="2800" dirty="0" err="1">
                <a:cs typeface="Times New Roman"/>
              </a:rPr>
              <a:t>voor</a:t>
            </a:r>
            <a:r>
              <a:rPr lang="en-US" sz="2800" dirty="0">
                <a:cs typeface="Times New Roman"/>
              </a:rPr>
              <a:t> je ze </a:t>
            </a:r>
            <a:r>
              <a:rPr lang="en-US" sz="2800" dirty="0" err="1">
                <a:cs typeface="Times New Roman"/>
              </a:rPr>
              <a:t>deelt</a:t>
            </a:r>
            <a:r>
              <a:rPr lang="en-US" sz="2800" dirty="0">
                <a:cs typeface="Times New Roman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cs typeface="Times New Roman"/>
              </a:rPr>
              <a:t>Je </a:t>
            </a:r>
            <a:r>
              <a:rPr lang="en-US" sz="2800" dirty="0" err="1">
                <a:cs typeface="Times New Roman"/>
              </a:rPr>
              <a:t>kunt</a:t>
            </a:r>
            <a:r>
              <a:rPr lang="en-US" sz="2800" dirty="0">
                <a:cs typeface="Times New Roman"/>
              </a:rPr>
              <a:t> op </a:t>
            </a:r>
            <a:r>
              <a:rPr lang="en-US" sz="2800" i="1" dirty="0" err="1">
                <a:cs typeface="Times New Roman"/>
              </a:rPr>
              <a:t>bestandsniveau</a:t>
            </a:r>
            <a:r>
              <a:rPr lang="en-US" sz="2800" dirty="0">
                <a:cs typeface="Times New Roman"/>
              </a:rPr>
              <a:t> </a:t>
            </a:r>
            <a:r>
              <a:rPr lang="en-US" sz="2800" dirty="0" err="1">
                <a:cs typeface="Times New Roman"/>
              </a:rPr>
              <a:t>kiezen</a:t>
            </a:r>
            <a:r>
              <a:rPr lang="en-US" sz="2800" dirty="0">
                <a:cs typeface="Times New Roman"/>
              </a:rPr>
              <a:t> om </a:t>
            </a:r>
            <a:r>
              <a:rPr lang="en-US" sz="2800" dirty="0" err="1">
                <a:cs typeface="Times New Roman"/>
              </a:rPr>
              <a:t>wel</a:t>
            </a:r>
            <a:r>
              <a:rPr lang="en-US" sz="2800" dirty="0">
                <a:cs typeface="Times New Roman"/>
              </a:rPr>
              <a:t> of </a:t>
            </a:r>
            <a:r>
              <a:rPr lang="en-US" sz="2800" dirty="0" err="1">
                <a:cs typeface="Times New Roman"/>
              </a:rPr>
              <a:t>niet</a:t>
            </a:r>
            <a:r>
              <a:rPr lang="en-US" sz="2800" dirty="0">
                <a:cs typeface="Times New Roman"/>
              </a:rPr>
              <a:t> </a:t>
            </a:r>
            <a:r>
              <a:rPr lang="en-US" sz="2800" dirty="0" err="1">
                <a:cs typeface="Times New Roman"/>
              </a:rPr>
              <a:t>een</a:t>
            </a:r>
            <a:r>
              <a:rPr lang="en-US" sz="2800" dirty="0">
                <a:cs typeface="Times New Roman"/>
              </a:rPr>
              <a:t> embargo </a:t>
            </a:r>
            <a:r>
              <a:rPr lang="en-US" sz="2800" dirty="0" err="1">
                <a:cs typeface="Times New Roman"/>
              </a:rPr>
              <a:t>te</a:t>
            </a:r>
            <a:r>
              <a:rPr lang="en-US" sz="2800" dirty="0">
                <a:cs typeface="Times New Roman"/>
              </a:rPr>
              <a:t> </a:t>
            </a:r>
            <a:r>
              <a:rPr lang="en-US" sz="2800" dirty="0" err="1">
                <a:cs typeface="Times New Roman"/>
              </a:rPr>
              <a:t>gebruiken</a:t>
            </a:r>
            <a:r>
              <a:rPr lang="en-US" sz="2800" dirty="0">
                <a:cs typeface="Times New Roman"/>
              </a:rPr>
              <a:t>.</a:t>
            </a:r>
            <a:endParaRPr lang="nl-NL" sz="28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4085F35-BF05-43A5-1BA0-84AF8327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nl-NL" dirty="0"/>
              <a:t>Privacy en gevoelige data </a:t>
            </a:r>
          </a:p>
        </p:txBody>
      </p:sp>
      <p:pic>
        <p:nvPicPr>
          <p:cNvPr id="3" name="Graphic 2" descr="Clock with solid fill">
            <a:extLst>
              <a:ext uri="{FF2B5EF4-FFF2-40B4-BE49-F238E27FC236}">
                <a16:creationId xmlns:a16="http://schemas.microsoft.com/office/drawing/2014/main" id="{8A31CF84-02D0-07B0-79AF-54FB7724D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575" y="48188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52713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73ED8-CB11-4BF8-8DCE-554E319D7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55F1F29-4AD3-1906-9056-27D6AFB6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404664"/>
            <a:ext cx="11793689" cy="432048"/>
          </a:xfrm>
        </p:spPr>
        <p:txBody>
          <a:bodyPr/>
          <a:lstStyle/>
          <a:p>
            <a:r>
              <a:rPr lang="en-US" sz="3800" dirty="0"/>
              <a:t>5. </a:t>
            </a:r>
            <a:r>
              <a:rPr lang="en-US" sz="3800" dirty="0" err="1"/>
              <a:t>Oefening</a:t>
            </a:r>
            <a:r>
              <a:rPr lang="en-US" sz="3800" dirty="0"/>
              <a:t>: Hoe FAIR is </a:t>
            </a:r>
            <a:r>
              <a:rPr lang="en-US" sz="3800" dirty="0" err="1"/>
              <a:t>dit</a:t>
            </a:r>
            <a:r>
              <a:rPr lang="en-US" sz="3800" dirty="0"/>
              <a:t> </a:t>
            </a:r>
            <a:r>
              <a:rPr lang="en-US" sz="3800" dirty="0" err="1"/>
              <a:t>publicatiepakket</a:t>
            </a:r>
            <a:r>
              <a:rPr lang="en-US" sz="3800" dirty="0"/>
              <a:t>?</a:t>
            </a:r>
            <a:endParaRPr lang="nl-NL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04A3F4-1C04-E745-9EFF-F1ADD1105820}"/>
              </a:ext>
            </a:extLst>
          </p:cNvPr>
          <p:cNvGrpSpPr/>
          <p:nvPr/>
        </p:nvGrpSpPr>
        <p:grpSpPr>
          <a:xfrm>
            <a:off x="-72508" y="1123787"/>
            <a:ext cx="12148347" cy="5122086"/>
            <a:chOff x="-1892237" y="724656"/>
            <a:chExt cx="12154674" cy="5124753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DF0C387-4C7E-4FB8-57F1-98C7EF7F1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/>
          </p:blipFill>
          <p:spPr>
            <a:xfrm>
              <a:off x="-1892237" y="1518901"/>
              <a:ext cx="5811681" cy="3718912"/>
            </a:xfrm>
            <a:prstGeom prst="rect">
              <a:avLst/>
            </a:prstGeom>
            <a:ln>
              <a:noFill/>
            </a:ln>
          </p:spPr>
        </p:pic>
        <p:sp>
          <p:nvSpPr>
            <p:cNvPr id="9" name="CustomShape 4">
              <a:extLst>
                <a:ext uri="{FF2B5EF4-FFF2-40B4-BE49-F238E27FC236}">
                  <a16:creationId xmlns:a16="http://schemas.microsoft.com/office/drawing/2014/main" id="{F49AE746-559C-DEBE-1F11-CB7B7732FB21}"/>
                </a:ext>
              </a:extLst>
            </p:cNvPr>
            <p:cNvSpPr/>
            <p:nvPr/>
          </p:nvSpPr>
          <p:spPr>
            <a:xfrm>
              <a:off x="2673101" y="724656"/>
              <a:ext cx="7517290" cy="913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9953" tIns="44977" rIns="89953" bIns="44977" anchor="t"/>
            <a:lstStyle/>
            <a:p>
              <a:pPr>
                <a:defRPr/>
              </a:pPr>
              <a:r>
                <a:rPr lang="en-US" sz="3200" b="1" dirty="0">
                  <a:solidFill>
                    <a:schemeClr val="bg2"/>
                  </a:solidFill>
                </a:rPr>
                <a:t>F</a:t>
              </a:r>
              <a:r>
                <a:rPr lang="en-US" sz="2400" b="1" dirty="0">
                  <a:solidFill>
                    <a:schemeClr val="bg2"/>
                  </a:solidFill>
                </a:rPr>
                <a:t>indable</a:t>
              </a:r>
              <a:br>
                <a:rPr lang="en-US" sz="1950" dirty="0">
                  <a:solidFill>
                    <a:schemeClr val="bg2"/>
                  </a:solidFill>
                </a:rPr>
              </a:br>
              <a:r>
                <a:rPr lang="en-US" sz="1950" dirty="0">
                  <a:solidFill>
                    <a:schemeClr val="bg2"/>
                  </a:solidFill>
                </a:rPr>
                <a:t>By both humans and machines</a:t>
              </a:r>
            </a:p>
            <a:p>
              <a:pPr>
                <a:defRPr/>
              </a:pPr>
              <a:r>
                <a:rPr lang="en-US" sz="1950" dirty="0">
                  <a:solidFill>
                    <a:schemeClr val="bg2"/>
                  </a:solidFill>
                </a:rPr>
                <a:t>Include metadata that allow the discovery of interesting datasets</a:t>
              </a:r>
            </a:p>
          </p:txBody>
        </p:sp>
        <p:sp>
          <p:nvSpPr>
            <p:cNvPr id="10" name="CustomShape 5">
              <a:extLst>
                <a:ext uri="{FF2B5EF4-FFF2-40B4-BE49-F238E27FC236}">
                  <a16:creationId xmlns:a16="http://schemas.microsoft.com/office/drawing/2014/main" id="{F746161A-F925-2859-F318-92C189BAD29C}"/>
                </a:ext>
              </a:extLst>
            </p:cNvPr>
            <p:cNvSpPr/>
            <p:nvPr/>
          </p:nvSpPr>
          <p:spPr>
            <a:xfrm>
              <a:off x="4282660" y="2074043"/>
              <a:ext cx="5979777" cy="14612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9953" tIns="44977" rIns="89953" bIns="44977"/>
            <a:lstStyle/>
            <a:p>
              <a:pPr>
                <a:defRPr/>
              </a:pPr>
              <a:r>
                <a:rPr lang="en-US" sz="3200" b="1" spc="-1" dirty="0">
                  <a:solidFill>
                    <a:schemeClr val="bg2"/>
                  </a:solidFill>
                </a:rPr>
                <a:t>A</a:t>
              </a:r>
              <a:r>
                <a:rPr lang="en-US" sz="2400" b="1" spc="-1" dirty="0">
                  <a:solidFill>
                    <a:schemeClr val="bg2"/>
                  </a:solidFill>
                </a:rPr>
                <a:t>ccessible</a:t>
              </a:r>
              <a:br>
                <a:rPr lang="en-US" sz="1999" b="1" spc="-1" dirty="0">
                  <a:solidFill>
                    <a:schemeClr val="bg2"/>
                  </a:solidFill>
                </a:rPr>
              </a:br>
              <a:r>
                <a:rPr lang="en-US" sz="1999" spc="-1" dirty="0">
                  <a:solidFill>
                    <a:schemeClr val="bg2"/>
                  </a:solidFill>
                </a:rPr>
                <a:t>Stored for long term with technical access and well-defined legal conditions</a:t>
              </a:r>
              <a:br>
                <a:rPr lang="en-US" sz="1999" b="1" spc="-1" dirty="0">
                  <a:solidFill>
                    <a:schemeClr val="bg2"/>
                  </a:solidFill>
                </a:rPr>
              </a:br>
              <a:r>
                <a:rPr lang="en-US" sz="1999" i="1" spc="-1" dirty="0">
                  <a:solidFill>
                    <a:schemeClr val="bg2"/>
                  </a:solidFill>
                </a:rPr>
                <a:t>Open if possible</a:t>
              </a:r>
              <a:endParaRPr lang="en-US" sz="1999" spc="-1" dirty="0">
                <a:solidFill>
                  <a:schemeClr val="bg2"/>
                </a:solidFill>
              </a:endParaRPr>
            </a:p>
          </p:txBody>
        </p:sp>
        <p:sp>
          <p:nvSpPr>
            <p:cNvPr id="11" name="CustomShape 6">
              <a:extLst>
                <a:ext uri="{FF2B5EF4-FFF2-40B4-BE49-F238E27FC236}">
                  <a16:creationId xmlns:a16="http://schemas.microsoft.com/office/drawing/2014/main" id="{93042D74-C103-7671-3EA4-2303E477F1C8}"/>
                </a:ext>
              </a:extLst>
            </p:cNvPr>
            <p:cNvSpPr/>
            <p:nvPr/>
          </p:nvSpPr>
          <p:spPr>
            <a:xfrm>
              <a:off x="3872228" y="3799835"/>
              <a:ext cx="5119037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9953" tIns="44977" rIns="89953" bIns="44977"/>
            <a:lstStyle/>
            <a:p>
              <a:pPr>
                <a:defRPr/>
              </a:pPr>
              <a:r>
                <a:rPr lang="en-US" sz="3200" b="1" spc="-1" dirty="0">
                  <a:solidFill>
                    <a:schemeClr val="bg2"/>
                  </a:solidFill>
                </a:rPr>
                <a:t>I</a:t>
              </a:r>
              <a:r>
                <a:rPr lang="en-US" sz="2400" b="1" spc="-1" dirty="0">
                  <a:solidFill>
                    <a:schemeClr val="bg2"/>
                  </a:solidFill>
                </a:rPr>
                <a:t>nteroperable</a:t>
              </a:r>
              <a:br>
                <a:rPr lang="en-US" sz="1999" b="1" spc="-1" dirty="0">
                  <a:solidFill>
                    <a:schemeClr val="bg2"/>
                  </a:solidFill>
                </a:rPr>
              </a:br>
              <a:r>
                <a:rPr lang="en-US" sz="1999" spc="-1" dirty="0">
                  <a:solidFill>
                    <a:schemeClr val="bg2"/>
                  </a:solidFill>
                </a:rPr>
                <a:t>Ready to be combined with other datasets</a:t>
              </a:r>
            </a:p>
          </p:txBody>
        </p:sp>
        <p:sp>
          <p:nvSpPr>
            <p:cNvPr id="12" name="CustomShape 7">
              <a:extLst>
                <a:ext uri="{FF2B5EF4-FFF2-40B4-BE49-F238E27FC236}">
                  <a16:creationId xmlns:a16="http://schemas.microsoft.com/office/drawing/2014/main" id="{8F630513-EAD4-E987-922F-6BED7E8B0795}"/>
                </a:ext>
              </a:extLst>
            </p:cNvPr>
            <p:cNvSpPr/>
            <p:nvPr/>
          </p:nvSpPr>
          <p:spPr>
            <a:xfrm>
              <a:off x="2625614" y="4936809"/>
              <a:ext cx="4571640" cy="9126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89953" tIns="44977" rIns="89953" bIns="44977"/>
            <a:lstStyle/>
            <a:p>
              <a:pPr>
                <a:defRPr/>
              </a:pPr>
              <a:r>
                <a:rPr lang="en-US" sz="3200" b="1" spc="-1" dirty="0">
                  <a:solidFill>
                    <a:schemeClr val="bg2"/>
                  </a:solidFill>
                </a:rPr>
                <a:t>R</a:t>
              </a:r>
              <a:r>
                <a:rPr lang="en-US" sz="2400" b="1" spc="-1" dirty="0">
                  <a:solidFill>
                    <a:schemeClr val="bg2"/>
                  </a:solidFill>
                </a:rPr>
                <a:t>eusable</a:t>
              </a:r>
              <a:br>
                <a:rPr lang="en-US" sz="1999" b="1" spc="-1" dirty="0">
                  <a:solidFill>
                    <a:schemeClr val="bg2"/>
                  </a:solidFill>
                </a:rPr>
              </a:br>
              <a:r>
                <a:rPr lang="en-US" sz="1999" spc="-1" dirty="0">
                  <a:solidFill>
                    <a:schemeClr val="bg2"/>
                  </a:solidFill>
                </a:rPr>
                <a:t>Ready to be used for future research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4944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F08B5-32A9-EFFE-E342-A4C7F916C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88AE115-7434-4C23-8EE1-9C9D72F48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404664"/>
            <a:ext cx="11793689" cy="432048"/>
          </a:xfrm>
        </p:spPr>
        <p:txBody>
          <a:bodyPr/>
          <a:lstStyle/>
          <a:p>
            <a:r>
              <a:rPr lang="en-US" sz="3800" dirty="0"/>
              <a:t>5. </a:t>
            </a:r>
            <a:r>
              <a:rPr lang="en-US" sz="3800" dirty="0" err="1"/>
              <a:t>Oefening</a:t>
            </a:r>
            <a:r>
              <a:rPr lang="en-US" sz="3800" dirty="0"/>
              <a:t>: Hoe FAIR is </a:t>
            </a:r>
            <a:r>
              <a:rPr lang="en-US" sz="3800" dirty="0" err="1"/>
              <a:t>dit</a:t>
            </a:r>
            <a:r>
              <a:rPr lang="en-US" sz="3800" dirty="0"/>
              <a:t> </a:t>
            </a:r>
            <a:r>
              <a:rPr lang="en-US" sz="3800" dirty="0" err="1"/>
              <a:t>publicatiepakket</a:t>
            </a:r>
            <a:r>
              <a:rPr lang="en-US" sz="3800" dirty="0"/>
              <a:t>?</a:t>
            </a:r>
            <a:endParaRPr lang="nl-NL" sz="3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DC421-7571-2006-F0EE-F6C7F6345544}"/>
              </a:ext>
            </a:extLst>
          </p:cNvPr>
          <p:cNvSpPr txBox="1"/>
          <p:nvPr/>
        </p:nvSpPr>
        <p:spPr>
          <a:xfrm>
            <a:off x="404661" y="1443841"/>
            <a:ext cx="1145515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bg2"/>
                </a:solidFill>
              </a:rPr>
              <a:t>Zoek de </a:t>
            </a:r>
            <a:r>
              <a:rPr lang="en-GB" sz="2400" b="1" dirty="0" err="1">
                <a:solidFill>
                  <a:schemeClr val="bg2"/>
                </a:solidFill>
              </a:rPr>
              <a:t>volgende</a:t>
            </a:r>
            <a:r>
              <a:rPr lang="en-GB" sz="2400" b="1" dirty="0">
                <a:solidFill>
                  <a:schemeClr val="bg2"/>
                </a:solidFill>
              </a:rPr>
              <a:t> </a:t>
            </a:r>
            <a:r>
              <a:rPr lang="en-GB" sz="2400" b="1" dirty="0" err="1">
                <a:solidFill>
                  <a:schemeClr val="bg2"/>
                </a:solidFill>
              </a:rPr>
              <a:t>artikelen</a:t>
            </a:r>
            <a:r>
              <a:rPr lang="en-GB" sz="2400" b="1" dirty="0">
                <a:solidFill>
                  <a:schemeClr val="bg2"/>
                </a:solidFill>
              </a:rPr>
              <a:t> op </a:t>
            </a:r>
            <a:r>
              <a:rPr lang="en-GB" sz="2400" b="1" dirty="0" err="1">
                <a:solidFill>
                  <a:schemeClr val="bg2"/>
                </a:solidFill>
              </a:rPr>
              <a:t>en</a:t>
            </a:r>
            <a:r>
              <a:rPr lang="en-GB" sz="2400" b="1" dirty="0">
                <a:solidFill>
                  <a:schemeClr val="bg2"/>
                </a:solidFill>
              </a:rPr>
              <a:t> </a:t>
            </a:r>
            <a:r>
              <a:rPr lang="en-GB" sz="2400" b="1" dirty="0" err="1">
                <a:solidFill>
                  <a:schemeClr val="bg2"/>
                </a:solidFill>
              </a:rPr>
              <a:t>voltooi</a:t>
            </a:r>
            <a:r>
              <a:rPr lang="en-GB" sz="2400" b="1" dirty="0">
                <a:solidFill>
                  <a:schemeClr val="bg2"/>
                </a:solidFill>
              </a:rPr>
              <a:t> de </a:t>
            </a:r>
            <a:r>
              <a:rPr lang="en-GB" sz="2400" b="1" dirty="0" err="1">
                <a:solidFill>
                  <a:schemeClr val="bg2"/>
                </a:solidFill>
              </a:rPr>
              <a:t>opdracht</a:t>
            </a:r>
            <a:r>
              <a:rPr lang="en-GB" sz="2400" b="1" dirty="0">
                <a:solidFill>
                  <a:schemeClr val="bg2"/>
                </a:solidFill>
              </a:rPr>
              <a:t> op de </a:t>
            </a:r>
            <a:r>
              <a:rPr lang="en-GB" sz="2400" b="1" dirty="0" err="1">
                <a:solidFill>
                  <a:schemeClr val="bg2"/>
                </a:solidFill>
              </a:rPr>
              <a:t>volgende</a:t>
            </a:r>
            <a:r>
              <a:rPr lang="en-GB" sz="2400" b="1" dirty="0">
                <a:solidFill>
                  <a:schemeClr val="bg2"/>
                </a:solidFill>
              </a:rPr>
              <a:t> slide:</a:t>
            </a:r>
          </a:p>
          <a:p>
            <a:pPr marL="0" indent="0">
              <a:buNone/>
            </a:pPr>
            <a:endParaRPr lang="en-GB" sz="18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1. </a:t>
            </a:r>
            <a:r>
              <a:rPr lang="en-US" sz="1800" dirty="0" err="1">
                <a:solidFill>
                  <a:schemeClr val="bg2"/>
                </a:solidFill>
              </a:rPr>
              <a:t>Achterberg</a:t>
            </a:r>
            <a:r>
              <a:rPr lang="en-US" sz="1800" dirty="0">
                <a:solidFill>
                  <a:schemeClr val="bg2"/>
                </a:solidFill>
              </a:rPr>
              <a:t>, M., </a:t>
            </a:r>
            <a:r>
              <a:rPr lang="en-US" sz="1800" dirty="0" err="1">
                <a:solidFill>
                  <a:schemeClr val="bg2"/>
                </a:solidFill>
              </a:rPr>
              <a:t>Dobbelaar</a:t>
            </a:r>
            <a:r>
              <a:rPr lang="en-US" sz="1800" dirty="0">
                <a:solidFill>
                  <a:schemeClr val="bg2"/>
                </a:solidFill>
              </a:rPr>
              <a:t>, S., Boer, O.D. et al. Perceived stress as mediator for longitudinal effects of the COVID-19 lockdown on wellbeing of parents and children. Sci Rep 11, 2971 (2021). </a:t>
            </a:r>
            <a:r>
              <a:rPr lang="en-US" sz="1800" u="sng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https://doi.org/10.1038/s41598-021-81720-8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endParaRPr lang="en-NL" sz="18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</a:rPr>
              <a:t>2. </a:t>
            </a:r>
            <a:r>
              <a:rPr lang="en-US" sz="1800" dirty="0" err="1">
                <a:solidFill>
                  <a:schemeClr val="bg2"/>
                </a:solidFill>
              </a:rPr>
              <a:t>Gaëtan</a:t>
            </a:r>
            <a:r>
              <a:rPr lang="en-US" sz="1800" dirty="0">
                <a:solidFill>
                  <a:schemeClr val="bg2"/>
                </a:solidFill>
              </a:rPr>
              <a:t> Mertens, Lotte Gerritsen, Stefanie </a:t>
            </a:r>
            <a:r>
              <a:rPr lang="en-US" sz="1800" dirty="0" err="1">
                <a:solidFill>
                  <a:schemeClr val="bg2"/>
                </a:solidFill>
              </a:rPr>
              <a:t>Duijndam</a:t>
            </a:r>
            <a:r>
              <a:rPr lang="en-US" sz="1800" dirty="0">
                <a:solidFill>
                  <a:schemeClr val="bg2"/>
                </a:solidFill>
              </a:rPr>
              <a:t>, </a:t>
            </a:r>
            <a:r>
              <a:rPr lang="en-US" sz="1800" dirty="0" err="1">
                <a:solidFill>
                  <a:schemeClr val="bg2"/>
                </a:solidFill>
              </a:rPr>
              <a:t>Elske</a:t>
            </a:r>
            <a:r>
              <a:rPr lang="en-US" sz="1800" dirty="0">
                <a:solidFill>
                  <a:schemeClr val="bg2"/>
                </a:solidFill>
              </a:rPr>
              <a:t> </a:t>
            </a:r>
            <a:r>
              <a:rPr lang="en-US" sz="1800" dirty="0" err="1">
                <a:solidFill>
                  <a:schemeClr val="bg2"/>
                </a:solidFill>
              </a:rPr>
              <a:t>Salemink</a:t>
            </a:r>
            <a:r>
              <a:rPr lang="en-US" sz="1800" dirty="0">
                <a:solidFill>
                  <a:schemeClr val="bg2"/>
                </a:solidFill>
              </a:rPr>
              <a:t>, Iris M. Engelhard, Fear of the coronavirus (COVID-19): Predictors in an online study conducted in March 2020, Journal of Anxiety Disorders, Volume 74, 2020, 102258, ISSN 0887-6185, </a:t>
            </a:r>
            <a:r>
              <a:rPr lang="en-US" sz="1800" dirty="0">
                <a:solidFill>
                  <a:schemeClr val="bg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https://doi.org/10.1016/j.janxdis.2020.102258</a:t>
            </a:r>
            <a:r>
              <a:rPr lang="en-US" sz="1800" dirty="0">
                <a:solidFill>
                  <a:schemeClr val="bg2"/>
                </a:solidFill>
              </a:rPr>
              <a:t>.</a:t>
            </a:r>
            <a:endParaRPr lang="en-NL" sz="18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F5863D5-A5F2-4242-7BFC-8D750F58E5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47" y="5119123"/>
            <a:ext cx="3777055" cy="12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34309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horz" wrap="non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nl-NL" sz="2400" dirty="0"/>
              <a:t>1. Wat is een publicatiepakket?</a:t>
            </a:r>
          </a:p>
          <a:p>
            <a:pPr marL="0" indent="0">
              <a:buNone/>
            </a:pPr>
            <a:r>
              <a:rPr lang="nl-NL" sz="2400" dirty="0"/>
              <a:t>2. Wat is het belang van publicatiepakketten?</a:t>
            </a:r>
            <a:endParaRPr lang="en-US" sz="2400" dirty="0"/>
          </a:p>
          <a:p>
            <a:pPr marL="0" indent="0">
              <a:buNone/>
            </a:pPr>
            <a:r>
              <a:rPr lang="nl-NL" dirty="0"/>
              <a:t>3. Waar bewaren we publicatiepakketten?</a:t>
            </a:r>
            <a:endParaRPr lang="nl-NL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dirty="0"/>
              <a:t>4</a:t>
            </a:r>
            <a:r>
              <a:rPr lang="nl-NL" sz="2400" dirty="0"/>
              <a:t>. Privacy en gevoelige data </a:t>
            </a:r>
          </a:p>
          <a:p>
            <a:pPr marL="0" indent="0">
              <a:buNone/>
            </a:pPr>
            <a:r>
              <a:rPr lang="nl-NL" dirty="0"/>
              <a:t>5</a:t>
            </a:r>
            <a:r>
              <a:rPr lang="nl-NL" sz="2400" dirty="0"/>
              <a:t>. Opdracht: publicatiepakketten zoeken en beoordelen. Hoe "FAIR" zijn ze?</a:t>
            </a:r>
          </a:p>
          <a:p>
            <a:pPr marL="0" indent="0">
              <a:buNone/>
            </a:pPr>
            <a:r>
              <a:rPr lang="nl-NL" sz="2400" dirty="0"/>
              <a:t>PAUZE</a:t>
            </a:r>
          </a:p>
          <a:p>
            <a:pPr marL="0" indent="0">
              <a:buNone/>
            </a:pPr>
            <a:r>
              <a:rPr lang="nl-NL" sz="2400" dirty="0"/>
              <a:t>6. Hoe beoordelen en publiceren we een publicatiepakket? </a:t>
            </a:r>
          </a:p>
          <a:p>
            <a:pPr marL="0" indent="0">
              <a:buNone/>
            </a:pPr>
            <a:r>
              <a:rPr lang="nl-NL" dirty="0"/>
              <a:t>7</a:t>
            </a:r>
            <a:r>
              <a:rPr lang="nl-NL" sz="2400" dirty="0"/>
              <a:t>. Communicatie en training over publicatiepakketten naar de onderzoekers</a:t>
            </a:r>
          </a:p>
          <a:p>
            <a:pPr marL="0" indent="0">
              <a:buNone/>
            </a:pPr>
            <a:r>
              <a:rPr lang="nl-NL" dirty="0"/>
              <a:t>8. </a:t>
            </a:r>
            <a:r>
              <a:rPr lang="nl-NL" sz="2400" dirty="0"/>
              <a:t>Moeilijkheden</a:t>
            </a:r>
          </a:p>
        </p:txBody>
      </p:sp>
    </p:spTree>
    <p:extLst>
      <p:ext uri="{BB962C8B-B14F-4D97-AF65-F5344CB8AC3E}">
        <p14:creationId xmlns:p14="http://schemas.microsoft.com/office/powerpoint/2010/main" val="1662105023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7AB5F-02A9-720D-8156-41CD0E8F4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425EDEA-83B3-4827-0137-A927811D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404664"/>
            <a:ext cx="11793689" cy="432048"/>
          </a:xfrm>
        </p:spPr>
        <p:txBody>
          <a:bodyPr/>
          <a:lstStyle/>
          <a:p>
            <a:r>
              <a:rPr lang="en-US" sz="3800" dirty="0"/>
              <a:t>5. </a:t>
            </a:r>
            <a:r>
              <a:rPr lang="en-US" sz="3800" dirty="0" err="1"/>
              <a:t>Oefening</a:t>
            </a:r>
            <a:r>
              <a:rPr lang="en-US" sz="3800" dirty="0"/>
              <a:t>: Hoe FAIR is </a:t>
            </a:r>
            <a:r>
              <a:rPr lang="en-US" sz="3800" dirty="0" err="1"/>
              <a:t>dit</a:t>
            </a:r>
            <a:r>
              <a:rPr lang="en-US" sz="3800" dirty="0"/>
              <a:t> </a:t>
            </a:r>
            <a:r>
              <a:rPr lang="en-US" sz="3800" dirty="0" err="1"/>
              <a:t>publicatiepakket</a:t>
            </a:r>
            <a:r>
              <a:rPr lang="en-US" sz="3800" dirty="0"/>
              <a:t>?</a:t>
            </a:r>
            <a:endParaRPr lang="nl-NL" sz="3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31BC1-BDD6-0F1A-F4AA-0FE55E8EF398}"/>
              </a:ext>
            </a:extLst>
          </p:cNvPr>
          <p:cNvSpPr txBox="1"/>
          <p:nvPr/>
        </p:nvSpPr>
        <p:spPr>
          <a:xfrm>
            <a:off x="404661" y="1443841"/>
            <a:ext cx="114551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2"/>
                </a:solidFill>
              </a:rPr>
              <a:t>I. </a:t>
            </a:r>
            <a:r>
              <a:rPr lang="en-US" sz="2400" dirty="0" err="1">
                <a:solidFill>
                  <a:schemeClr val="bg2"/>
                </a:solidFill>
              </a:rPr>
              <a:t>Voor</a:t>
            </a:r>
            <a:r>
              <a:rPr lang="en-US" sz="2400" dirty="0">
                <a:solidFill>
                  <a:schemeClr val="bg2"/>
                </a:solidFill>
              </a:rPr>
              <a:t> elk </a:t>
            </a:r>
            <a:r>
              <a:rPr lang="en-US" sz="2400" dirty="0" err="1">
                <a:solidFill>
                  <a:schemeClr val="bg2"/>
                </a:solidFill>
              </a:rPr>
              <a:t>artikel</a:t>
            </a:r>
            <a:r>
              <a:rPr lang="en-US" sz="2400" dirty="0">
                <a:solidFill>
                  <a:schemeClr val="bg2"/>
                </a:solidFill>
              </a:rPr>
              <a:t>, op </a:t>
            </a:r>
            <a:r>
              <a:rPr lang="en-US" sz="2400" dirty="0" err="1">
                <a:solidFill>
                  <a:schemeClr val="bg2"/>
                </a:solidFill>
              </a:rPr>
              <a:t>een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schaal</a:t>
            </a:r>
            <a:r>
              <a:rPr lang="en-US" sz="2400" dirty="0">
                <a:solidFill>
                  <a:schemeClr val="bg2"/>
                </a:solidFill>
              </a:rPr>
              <a:t> van 1-10, </a:t>
            </a:r>
            <a:r>
              <a:rPr lang="en-US" sz="2400" dirty="0" err="1">
                <a:solidFill>
                  <a:schemeClr val="bg2"/>
                </a:solidFill>
              </a:rPr>
              <a:t>welke</a:t>
            </a:r>
            <a:r>
              <a:rPr lang="en-US" sz="2400" dirty="0">
                <a:solidFill>
                  <a:schemeClr val="bg2"/>
                </a:solidFill>
              </a:rPr>
              <a:t> score </a:t>
            </a:r>
            <a:r>
              <a:rPr lang="en-US" sz="2400" dirty="0" err="1">
                <a:solidFill>
                  <a:schemeClr val="bg2"/>
                </a:solidFill>
              </a:rPr>
              <a:t>geef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jij</a:t>
            </a:r>
            <a:r>
              <a:rPr lang="en-US" sz="2400" dirty="0">
                <a:solidFill>
                  <a:schemeClr val="bg2"/>
                </a:solidFill>
              </a:rPr>
              <a:t> de </a:t>
            </a:r>
            <a:r>
              <a:rPr lang="en-US" sz="2400" dirty="0" err="1">
                <a:solidFill>
                  <a:schemeClr val="bg2"/>
                </a:solidFill>
              </a:rPr>
              <a:t>FAIRness</a:t>
            </a:r>
            <a:r>
              <a:rPr lang="en-US" sz="2400" dirty="0">
                <a:solidFill>
                  <a:schemeClr val="bg2"/>
                </a:solidFill>
              </a:rPr>
              <a:t> van de data?</a:t>
            </a:r>
          </a:p>
          <a:p>
            <a:pPr>
              <a:defRPr/>
            </a:pPr>
            <a:endParaRPr lang="en-US" sz="2400" dirty="0">
              <a:solidFill>
                <a:schemeClr val="bg2"/>
              </a:solidFill>
            </a:endParaRPr>
          </a:p>
          <a:p>
            <a:pPr marL="0" indent="0">
              <a:buNone/>
              <a:defRPr/>
            </a:pPr>
            <a:r>
              <a:rPr lang="en-US" sz="2400" b="1" dirty="0">
                <a:solidFill>
                  <a:schemeClr val="bg2"/>
                </a:solidFill>
              </a:rPr>
              <a:t>Findable</a:t>
            </a:r>
            <a:r>
              <a:rPr lang="en-US" sz="2400" dirty="0">
                <a:solidFill>
                  <a:schemeClr val="bg2"/>
                </a:solidFill>
              </a:rPr>
              <a:t>  		: Hoe </a:t>
            </a:r>
            <a:r>
              <a:rPr lang="en-US" sz="2400" dirty="0" err="1">
                <a:solidFill>
                  <a:schemeClr val="bg2"/>
                </a:solidFill>
              </a:rPr>
              <a:t>makkelijk</a:t>
            </a:r>
            <a:r>
              <a:rPr lang="en-US" sz="2400" dirty="0">
                <a:solidFill>
                  <a:schemeClr val="bg2"/>
                </a:solidFill>
              </a:rPr>
              <a:t> is het om de data </a:t>
            </a:r>
            <a:r>
              <a:rPr lang="en-US" sz="2400" dirty="0" err="1">
                <a:solidFill>
                  <a:schemeClr val="bg2"/>
                </a:solidFill>
              </a:rPr>
              <a:t>te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vinden</a:t>
            </a:r>
            <a:r>
              <a:rPr lang="en-US" sz="2400" dirty="0">
                <a:solidFill>
                  <a:schemeClr val="bg2"/>
                </a:solidFill>
              </a:rPr>
              <a:t>?</a:t>
            </a:r>
          </a:p>
          <a:p>
            <a:pPr marL="0" indent="0">
              <a:buNone/>
              <a:defRPr/>
            </a:pPr>
            <a:r>
              <a:rPr lang="en-US" sz="2400" b="1" dirty="0">
                <a:solidFill>
                  <a:schemeClr val="bg2"/>
                </a:solidFill>
              </a:rPr>
              <a:t>Accessible</a:t>
            </a:r>
            <a:r>
              <a:rPr lang="en-US" sz="2400" dirty="0">
                <a:solidFill>
                  <a:schemeClr val="bg2"/>
                </a:solidFill>
              </a:rPr>
              <a:t>		: Hoe </a:t>
            </a:r>
            <a:r>
              <a:rPr lang="en-US" sz="2400" dirty="0" err="1">
                <a:solidFill>
                  <a:schemeClr val="bg2"/>
                </a:solidFill>
              </a:rPr>
              <a:t>makkelijk</a:t>
            </a:r>
            <a:r>
              <a:rPr lang="en-US" sz="2400" dirty="0">
                <a:solidFill>
                  <a:schemeClr val="bg2"/>
                </a:solidFill>
              </a:rPr>
              <a:t> is het om </a:t>
            </a:r>
            <a:r>
              <a:rPr lang="en-US" sz="2400" dirty="0" err="1">
                <a:solidFill>
                  <a:schemeClr val="bg2"/>
                </a:solidFill>
              </a:rPr>
              <a:t>toegang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te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krijgen</a:t>
            </a:r>
            <a:r>
              <a:rPr lang="en-US" sz="2400" dirty="0">
                <a:solidFill>
                  <a:schemeClr val="bg2"/>
                </a:solidFill>
              </a:rPr>
              <a:t> tot de data?</a:t>
            </a:r>
          </a:p>
          <a:p>
            <a:pPr marL="0" indent="0">
              <a:buNone/>
              <a:defRPr/>
            </a:pPr>
            <a:r>
              <a:rPr lang="en-US" sz="2400" b="1" dirty="0">
                <a:solidFill>
                  <a:schemeClr val="bg2"/>
                </a:solidFill>
              </a:rPr>
              <a:t>Interoperable</a:t>
            </a:r>
            <a:r>
              <a:rPr lang="en-US" sz="2400" dirty="0">
                <a:solidFill>
                  <a:schemeClr val="bg2"/>
                </a:solidFill>
              </a:rPr>
              <a:t>	: </a:t>
            </a:r>
            <a:r>
              <a:rPr lang="en-US" sz="2400" dirty="0" err="1">
                <a:solidFill>
                  <a:schemeClr val="bg2"/>
                </a:solidFill>
              </a:rPr>
              <a:t>Helpt</a:t>
            </a:r>
            <a:r>
              <a:rPr lang="en-US" sz="2400" dirty="0">
                <a:solidFill>
                  <a:schemeClr val="bg2"/>
                </a:solidFill>
              </a:rPr>
              <a:t> de </a:t>
            </a:r>
            <a:r>
              <a:rPr lang="en-US" sz="2400" dirty="0" err="1">
                <a:solidFill>
                  <a:schemeClr val="bg2"/>
                </a:solidFill>
              </a:rPr>
              <a:t>documentatie</a:t>
            </a:r>
            <a:r>
              <a:rPr lang="en-US" sz="2400" dirty="0">
                <a:solidFill>
                  <a:schemeClr val="bg2"/>
                </a:solidFill>
              </a:rPr>
              <a:t> je met het </a:t>
            </a:r>
            <a:r>
              <a:rPr lang="en-US" sz="2400" dirty="0" err="1">
                <a:solidFill>
                  <a:schemeClr val="bg2"/>
                </a:solidFill>
              </a:rPr>
              <a:t>begrijpen</a:t>
            </a:r>
            <a:r>
              <a:rPr lang="en-US" sz="2400" dirty="0">
                <a:solidFill>
                  <a:schemeClr val="bg2"/>
                </a:solidFill>
              </a:rPr>
              <a:t> van de data? </a:t>
            </a:r>
          </a:p>
          <a:p>
            <a:pPr marL="0" indent="0">
              <a:buNone/>
              <a:defRPr/>
            </a:pPr>
            <a:r>
              <a:rPr lang="en-US" sz="2400" b="1" dirty="0">
                <a:solidFill>
                  <a:schemeClr val="bg2"/>
                </a:solidFill>
              </a:rPr>
              <a:t>Re-usable</a:t>
            </a:r>
            <a:r>
              <a:rPr lang="en-US" sz="2400" dirty="0">
                <a:solidFill>
                  <a:schemeClr val="bg2"/>
                </a:solidFill>
              </a:rPr>
              <a:t> 		: Laat de </a:t>
            </a:r>
            <a:r>
              <a:rPr lang="en-US" sz="2400" dirty="0" err="1">
                <a:solidFill>
                  <a:schemeClr val="bg2"/>
                </a:solidFill>
              </a:rPr>
              <a:t>licentie</a:t>
            </a:r>
            <a:r>
              <a:rPr lang="en-US" sz="2400" dirty="0">
                <a:solidFill>
                  <a:schemeClr val="bg2"/>
                </a:solidFill>
              </a:rPr>
              <a:t> toe </a:t>
            </a:r>
            <a:r>
              <a:rPr lang="en-US" sz="2400" dirty="0" err="1">
                <a:solidFill>
                  <a:schemeClr val="bg2"/>
                </a:solidFill>
              </a:rPr>
              <a:t>dat</a:t>
            </a:r>
            <a:r>
              <a:rPr lang="en-US" sz="2400" dirty="0">
                <a:solidFill>
                  <a:schemeClr val="bg2"/>
                </a:solidFill>
              </a:rPr>
              <a:t> je de data </a:t>
            </a:r>
            <a:r>
              <a:rPr lang="en-US" sz="2400" dirty="0" err="1">
                <a:solidFill>
                  <a:schemeClr val="bg2"/>
                </a:solidFill>
              </a:rPr>
              <a:t>hergebruikt</a:t>
            </a:r>
            <a:r>
              <a:rPr lang="en-US" sz="2400" dirty="0">
                <a:solidFill>
                  <a:schemeClr val="bg2"/>
                </a:solidFill>
              </a:rPr>
              <a:t>? </a:t>
            </a:r>
          </a:p>
          <a:p>
            <a:pPr marL="0" indent="0">
              <a:buNone/>
              <a:defRPr/>
            </a:pPr>
            <a:endParaRPr lang="nl-NL" sz="2400" dirty="0">
              <a:solidFill>
                <a:schemeClr val="bg2"/>
              </a:solidFill>
            </a:endParaRPr>
          </a:p>
          <a:p>
            <a:pPr marL="0" indent="0">
              <a:buNone/>
              <a:defRPr/>
            </a:pPr>
            <a:r>
              <a:rPr lang="nl-NL" sz="2400" dirty="0">
                <a:solidFill>
                  <a:schemeClr val="bg2"/>
                </a:solidFill>
              </a:rPr>
              <a:t>II. Bespreek je scores in je groep.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BB2C7E54-5584-72BB-A9E1-BAF60E67E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47" y="5119123"/>
            <a:ext cx="3777055" cy="12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64537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405516" y="2564904"/>
            <a:ext cx="3387317" cy="360040"/>
          </a:xfrm>
        </p:spPr>
        <p:txBody>
          <a:bodyPr/>
          <a:lstStyle/>
          <a:p>
            <a:r>
              <a:rPr lang="nl-NL" sz="7200" dirty="0"/>
              <a:t>PAUZE</a:t>
            </a:r>
          </a:p>
        </p:txBody>
      </p:sp>
    </p:spTree>
    <p:extLst>
      <p:ext uri="{BB962C8B-B14F-4D97-AF65-F5344CB8AC3E}">
        <p14:creationId xmlns:p14="http://schemas.microsoft.com/office/powerpoint/2010/main" val="3247583210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4D0A0-50AC-960F-207C-AFC832A4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329E81-65A9-5BEF-D546-38A04FCC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30" y="620907"/>
            <a:ext cx="11793689" cy="432048"/>
          </a:xfrm>
        </p:spPr>
        <p:txBody>
          <a:bodyPr/>
          <a:lstStyle/>
          <a:p>
            <a:r>
              <a:rPr lang="en-US" sz="3200" dirty="0"/>
              <a:t>6. </a:t>
            </a:r>
            <a:r>
              <a:rPr lang="en-US" sz="3200" dirty="0" err="1"/>
              <a:t>Werkwijze</a:t>
            </a:r>
            <a:r>
              <a:rPr lang="en-US" sz="3200" dirty="0"/>
              <a:t>: hoe </a:t>
            </a:r>
            <a:r>
              <a:rPr lang="en-US" sz="3200" dirty="0" err="1"/>
              <a:t>ik</a:t>
            </a:r>
            <a:r>
              <a:rPr lang="en-US" sz="3200" dirty="0"/>
              <a:t> </a:t>
            </a:r>
            <a:r>
              <a:rPr lang="en-US" sz="3200" dirty="0" err="1"/>
              <a:t>als</a:t>
            </a:r>
            <a:r>
              <a:rPr lang="en-US" sz="3200" dirty="0"/>
              <a:t> DS </a:t>
            </a:r>
            <a:r>
              <a:rPr lang="en-US" sz="3200" dirty="0" err="1"/>
              <a:t>pubpakketten</a:t>
            </a:r>
            <a:r>
              <a:rPr lang="en-US" sz="3200" dirty="0"/>
              <a:t> </a:t>
            </a:r>
            <a:r>
              <a:rPr lang="en-US" sz="3200" dirty="0" err="1"/>
              <a:t>behandel</a:t>
            </a:r>
            <a:endParaRPr lang="en-US" sz="3200" b="0" dirty="0" err="1">
              <a:solidFill>
                <a:srgbClr val="000000"/>
              </a:solidFill>
            </a:endParaRPr>
          </a:p>
          <a:p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948AD-51BE-EE01-D899-AD8781AED879}"/>
              </a:ext>
            </a:extLst>
          </p:cNvPr>
          <p:cNvSpPr txBox="1"/>
          <p:nvPr/>
        </p:nvSpPr>
        <p:spPr>
          <a:xfrm>
            <a:off x="383561" y="1052736"/>
            <a:ext cx="11260229" cy="3108495"/>
          </a:xfrm>
          <a:prstGeom prst="rect">
            <a:avLst/>
          </a:prstGeom>
          <a:noFill/>
        </p:spPr>
        <p:txBody>
          <a:bodyPr wrap="square" lIns="91392" tIns="45696" rIns="91392" bIns="45696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Dit is de workflow van </a:t>
            </a:r>
            <a:r>
              <a:rPr lang="en-US" sz="2800" dirty="0" err="1">
                <a:solidFill>
                  <a:schemeClr val="bg2"/>
                </a:solidFill>
              </a:rPr>
              <a:t>mij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en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mijn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collega</a:t>
            </a:r>
            <a:r>
              <a:rPr lang="en-US" sz="2800" dirty="0">
                <a:solidFill>
                  <a:schemeClr val="bg2"/>
                </a:solidFill>
              </a:rPr>
              <a:t> Jaap-Willem Mink</a:t>
            </a:r>
            <a:endParaRPr lang="en-US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/>
                </a:solidFill>
                <a:latin typeface="+mj-lt"/>
              </a:rPr>
              <a:t>Specifiek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+mj-lt"/>
              </a:rPr>
              <a:t>voor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+mj-lt"/>
              </a:rPr>
              <a:t>Psychologische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+mj-lt"/>
              </a:rPr>
              <a:t>en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+mj-lt"/>
              </a:rPr>
              <a:t>Pedagogische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  <a:latin typeface="+mj-lt"/>
              </a:rPr>
              <a:t>Voor- </a:t>
            </a:r>
            <a:r>
              <a:rPr lang="en-US" sz="2800" dirty="0" err="1">
                <a:solidFill>
                  <a:schemeClr val="bg2"/>
                </a:solidFill>
                <a:latin typeface="+mj-lt"/>
              </a:rPr>
              <a:t>en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+mj-lt"/>
              </a:rPr>
              <a:t>nadelen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, </a:t>
            </a:r>
            <a:r>
              <a:rPr lang="en-US" sz="2800" dirty="0" err="1">
                <a:solidFill>
                  <a:schemeClr val="bg2"/>
                </a:solidFill>
                <a:latin typeface="+mj-lt"/>
              </a:rPr>
              <a:t>kijk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+mj-lt"/>
              </a:rPr>
              <a:t>vooral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wat er past </a:t>
            </a:r>
            <a:r>
              <a:rPr lang="en-US" sz="2800" dirty="0" err="1">
                <a:solidFill>
                  <a:schemeClr val="bg2"/>
                </a:solidFill>
                <a:latin typeface="+mj-lt"/>
              </a:rPr>
              <a:t>bij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+mj-lt"/>
              </a:rPr>
              <a:t>jullie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+mj-lt"/>
              </a:rPr>
              <a:t>instituten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+mj-lt"/>
              </a:rPr>
              <a:t>en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+mj-lt"/>
              </a:rPr>
              <a:t>afdelingen</a:t>
            </a:r>
            <a:endParaRPr lang="nl-NL" sz="28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8652345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F7AF9-C485-FAA3-ECDE-0B3BC6FE8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5CC67B-B97D-5035-1799-7E2BC2A0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30" y="404664"/>
            <a:ext cx="11793689" cy="432048"/>
          </a:xfrm>
        </p:spPr>
        <p:txBody>
          <a:bodyPr/>
          <a:lstStyle/>
          <a:p>
            <a:r>
              <a:rPr lang="en-US" sz="3200" dirty="0"/>
              <a:t>6. </a:t>
            </a:r>
            <a:r>
              <a:rPr lang="en-US" sz="3200" err="1"/>
              <a:t>Werkwijze</a:t>
            </a:r>
            <a:r>
              <a:rPr lang="en-US" sz="3200" dirty="0"/>
              <a:t>: hoe </a:t>
            </a:r>
            <a:r>
              <a:rPr lang="en-US" sz="3200" err="1"/>
              <a:t>ik</a:t>
            </a:r>
            <a:r>
              <a:rPr lang="en-US" sz="3200" dirty="0"/>
              <a:t> </a:t>
            </a:r>
            <a:r>
              <a:rPr lang="en-US" sz="3200" err="1"/>
              <a:t>als</a:t>
            </a:r>
            <a:r>
              <a:rPr lang="en-US" sz="3200" dirty="0"/>
              <a:t> DS </a:t>
            </a:r>
            <a:r>
              <a:rPr lang="en-US" sz="3200" err="1"/>
              <a:t>pubpakketten</a:t>
            </a:r>
            <a:r>
              <a:rPr lang="en-US" sz="3200" dirty="0"/>
              <a:t> </a:t>
            </a:r>
            <a:r>
              <a:rPr lang="en-US" sz="3200" err="1"/>
              <a:t>behandel</a:t>
            </a:r>
            <a:endParaRPr lang="nl-NL"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FF9D7-2F4C-253A-81F3-3EF6B8E4470A}"/>
              </a:ext>
            </a:extLst>
          </p:cNvPr>
          <p:cNvSpPr txBox="1"/>
          <p:nvPr/>
        </p:nvSpPr>
        <p:spPr>
          <a:xfrm>
            <a:off x="383561" y="1052736"/>
            <a:ext cx="11260229" cy="7294256"/>
          </a:xfrm>
          <a:prstGeom prst="rect">
            <a:avLst/>
          </a:prstGeom>
          <a:noFill/>
        </p:spPr>
        <p:txBody>
          <a:bodyPr wrap="square" lIns="91392" tIns="45696" rIns="91392" bIns="45696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/>
                </a:solidFill>
              </a:rPr>
              <a:t>Checken</a:t>
            </a:r>
            <a:r>
              <a:rPr lang="en-US" sz="2800" dirty="0">
                <a:solidFill>
                  <a:schemeClr val="bg2"/>
                </a:solidFill>
              </a:rPr>
              <a:t> op:</a:t>
            </a:r>
            <a:endParaRPr lang="en-US">
              <a:solidFill>
                <a:schemeClr val="bg2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/>
                </a:solidFill>
              </a:rPr>
              <a:t>Volledigheid</a:t>
            </a:r>
            <a:endParaRPr lang="en-US" sz="2400" dirty="0">
              <a:solidFill>
                <a:schemeClr val="bg2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Privacy -&gt; </a:t>
            </a:r>
            <a:r>
              <a:rPr lang="en-US" sz="2400" dirty="0" err="1">
                <a:solidFill>
                  <a:schemeClr val="bg2"/>
                </a:solidFill>
              </a:rPr>
              <a:t>risico-gebaseerde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controle</a:t>
            </a:r>
            <a:endParaRPr lang="en-US" sz="2400">
              <a:solidFill>
                <a:schemeClr val="bg2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2"/>
                </a:solidFill>
              </a:rPr>
              <a:t>Niet</a:t>
            </a:r>
            <a:r>
              <a:rPr lang="en-US" sz="2400" dirty="0">
                <a:solidFill>
                  <a:schemeClr val="bg2"/>
                </a:solidFill>
              </a:rPr>
              <a:t> </a:t>
            </a:r>
            <a:r>
              <a:rPr lang="en-US" sz="2400" dirty="0" err="1">
                <a:solidFill>
                  <a:schemeClr val="bg2"/>
                </a:solidFill>
              </a:rPr>
              <a:t>inhoudelijk</a:t>
            </a:r>
            <a:endParaRPr lang="en-US" sz="2400" dirty="0">
              <a:solidFill>
                <a:schemeClr val="bg2"/>
              </a:solidFill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2"/>
                </a:solidFill>
              </a:rPr>
              <a:t>Bestanden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err="1">
                <a:solidFill>
                  <a:schemeClr val="bg2"/>
                </a:solidFill>
              </a:rPr>
              <a:t>uploaden</a:t>
            </a:r>
            <a:r>
              <a:rPr lang="en-US" sz="2800" dirty="0">
                <a:solidFill>
                  <a:schemeClr val="bg2"/>
                </a:solidFill>
              </a:rPr>
              <a:t> op </a:t>
            </a:r>
            <a:r>
              <a:rPr lang="en-US" sz="2800" err="1">
                <a:solidFill>
                  <a:schemeClr val="bg2"/>
                </a:solidFill>
              </a:rPr>
              <a:t>DataverseNL</a:t>
            </a:r>
            <a:endParaRPr lang="en-US" sz="280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2800" dirty="0" err="1">
                <a:solidFill>
                  <a:schemeClr val="bg2"/>
                </a:solidFill>
              </a:rPr>
              <a:t>Toevoegen</a:t>
            </a:r>
            <a:r>
              <a:rPr lang="en-US" sz="2800" dirty="0">
                <a:solidFill>
                  <a:schemeClr val="bg2"/>
                </a:solidFill>
              </a:rPr>
              <a:t>:</a:t>
            </a:r>
          </a:p>
          <a:p>
            <a:pPr marL="1371600" lvl="2" indent="-457200">
              <a:buFont typeface="Arial,Sans-Serif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Metadata, </a:t>
            </a:r>
            <a:r>
              <a:rPr lang="en-US" sz="2400" dirty="0" err="1">
                <a:solidFill>
                  <a:schemeClr val="bg2"/>
                </a:solidFill>
              </a:rPr>
              <a:t>toegangsvoorwaarden</a:t>
            </a:r>
            <a:r>
              <a:rPr lang="en-US" sz="2400" dirty="0">
                <a:solidFill>
                  <a:schemeClr val="bg2"/>
                </a:solidFill>
              </a:rPr>
              <a:t>, </a:t>
            </a:r>
            <a:r>
              <a:rPr lang="en-US" sz="2400" dirty="0" err="1">
                <a:solidFill>
                  <a:schemeClr val="bg2"/>
                </a:solidFill>
              </a:rPr>
              <a:t>licentie</a:t>
            </a:r>
            <a:r>
              <a:rPr lang="en-US" sz="2400" dirty="0">
                <a:solidFill>
                  <a:schemeClr val="bg2"/>
                </a:solidFill>
              </a:rPr>
              <a:t>, </a:t>
            </a:r>
            <a:r>
              <a:rPr lang="en-US" sz="2400" dirty="0" err="1">
                <a:solidFill>
                  <a:schemeClr val="bg2"/>
                </a:solidFill>
              </a:rPr>
              <a:t>eventuele</a:t>
            </a:r>
            <a:r>
              <a:rPr lang="en-US" sz="2400" dirty="0">
                <a:solidFill>
                  <a:schemeClr val="bg2"/>
                </a:solidFill>
              </a:rPr>
              <a:t> embargo</a:t>
            </a:r>
            <a:endParaRPr lang="en-US" dirty="0">
              <a:solidFill>
                <a:schemeClr val="bg2"/>
              </a:solidFill>
            </a:endParaRPr>
          </a:p>
          <a:p>
            <a:pPr marL="1371600" lvl="2" indent="-457200">
              <a:buFont typeface="Arial,Sans-Serif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4-ogen </a:t>
            </a:r>
            <a:r>
              <a:rPr lang="en-US" sz="2800" dirty="0" err="1">
                <a:solidFill>
                  <a:schemeClr val="bg2"/>
                </a:solidFill>
              </a:rPr>
              <a:t>controle</a:t>
            </a:r>
            <a:r>
              <a:rPr lang="en-US" sz="2800" dirty="0">
                <a:solidFill>
                  <a:schemeClr val="bg2"/>
                </a:solidFill>
              </a:rPr>
              <a:t>!! </a:t>
            </a:r>
            <a:r>
              <a:rPr lang="en-US" sz="2800" dirty="0" err="1">
                <a:solidFill>
                  <a:schemeClr val="bg2"/>
                </a:solidFill>
              </a:rPr>
              <a:t>Daarna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publiceren</a:t>
            </a:r>
            <a:endParaRPr lang="en-US" sz="2800" dirty="0" err="1">
              <a:solidFill>
                <a:schemeClr val="bg2"/>
              </a:solidFill>
              <a:latin typeface="+mj-lt"/>
            </a:endParaRPr>
          </a:p>
          <a:p>
            <a:pPr marL="457200" indent="-457200">
              <a:buFont typeface="Arial,Sans-Serif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 marL="1371600" lvl="2" indent="-457200">
              <a:buFont typeface="Arial,Sans-Serif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marL="1371600" lvl="2" indent="-457200">
              <a:buFont typeface="Arial,Sans-Serif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lvl="2"/>
            <a:endParaRPr lang="en-US" sz="2400" dirty="0">
              <a:solidFill>
                <a:schemeClr val="bg2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9688800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C5E2F-C5F0-5B71-C095-BF35ABA4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29EAA15-2259-5EF7-13F2-F300CC1B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30" y="404664"/>
            <a:ext cx="11793689" cy="432048"/>
          </a:xfrm>
        </p:spPr>
        <p:txBody>
          <a:bodyPr/>
          <a:lstStyle/>
          <a:p>
            <a:br>
              <a:rPr lang="en-US" sz="3600" dirty="0"/>
            </a:br>
            <a:r>
              <a:rPr lang="en-US" sz="3200" dirty="0"/>
              <a:t>6. </a:t>
            </a:r>
            <a:r>
              <a:rPr lang="en-US" sz="3200" dirty="0" err="1"/>
              <a:t>Werkwijze</a:t>
            </a:r>
            <a:r>
              <a:rPr lang="en-US" sz="3200" dirty="0"/>
              <a:t>: hoe </a:t>
            </a:r>
            <a:r>
              <a:rPr lang="en-US" sz="3200" dirty="0" err="1"/>
              <a:t>ik</a:t>
            </a:r>
            <a:r>
              <a:rPr lang="en-US" sz="3200" dirty="0"/>
              <a:t> </a:t>
            </a:r>
            <a:r>
              <a:rPr lang="en-US" sz="3200" dirty="0" err="1"/>
              <a:t>als</a:t>
            </a:r>
            <a:r>
              <a:rPr lang="en-US" sz="3200" dirty="0"/>
              <a:t> DS </a:t>
            </a:r>
            <a:r>
              <a:rPr lang="en-US" sz="3200" dirty="0" err="1"/>
              <a:t>pubpakketten</a:t>
            </a:r>
            <a:r>
              <a:rPr lang="en-US" sz="3200" dirty="0"/>
              <a:t> </a:t>
            </a:r>
            <a:r>
              <a:rPr lang="en-US" sz="3200" dirty="0" err="1"/>
              <a:t>behandel</a:t>
            </a:r>
            <a:endParaRPr lang="en-US" sz="3200" b="0">
              <a:solidFill>
                <a:srgbClr val="000000"/>
              </a:solidFill>
            </a:endParaRPr>
          </a:p>
          <a:p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632CF1-8388-232F-017A-D5DC57455DA6}"/>
              </a:ext>
            </a:extLst>
          </p:cNvPr>
          <p:cNvSpPr txBox="1"/>
          <p:nvPr/>
        </p:nvSpPr>
        <p:spPr>
          <a:xfrm>
            <a:off x="383561" y="1052736"/>
            <a:ext cx="11260229" cy="3539382"/>
          </a:xfrm>
          <a:prstGeom prst="rect">
            <a:avLst/>
          </a:prstGeom>
          <a:noFill/>
        </p:spPr>
        <p:txBody>
          <a:bodyPr wrap="square" lIns="91392" tIns="45696" rIns="91392" bIns="45696" rtlCol="0" anchor="t">
            <a:spAutoFit/>
          </a:bodyPr>
          <a:lstStyle/>
          <a:p>
            <a:r>
              <a:rPr lang="en-US" sz="2800" dirty="0" err="1">
                <a:solidFill>
                  <a:schemeClr val="bg2"/>
                </a:solidFill>
              </a:rPr>
              <a:t>Oefenen</a:t>
            </a:r>
            <a:r>
              <a:rPr lang="en-US" sz="2800" dirty="0">
                <a:solidFill>
                  <a:schemeClr val="bg2"/>
                </a:solidFill>
              </a:rPr>
              <a:t> met </a:t>
            </a:r>
            <a:r>
              <a:rPr lang="en-US" sz="2800" b="1" dirty="0" err="1">
                <a:solidFill>
                  <a:schemeClr val="bg2"/>
                </a:solidFill>
              </a:rPr>
              <a:t>DataverseNL</a:t>
            </a:r>
            <a:r>
              <a:rPr lang="en-US" sz="2800" b="1" dirty="0">
                <a:solidFill>
                  <a:schemeClr val="bg2"/>
                </a:solidFill>
              </a:rPr>
              <a:t>?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Gebruik</a:t>
            </a:r>
            <a:r>
              <a:rPr lang="en-US" sz="2800" dirty="0">
                <a:solidFill>
                  <a:schemeClr val="bg2"/>
                </a:solidFill>
              </a:rPr>
              <a:t> de </a:t>
            </a:r>
            <a:r>
              <a:rPr lang="en-US" sz="2800" dirty="0" err="1">
                <a:solidFill>
                  <a:schemeClr val="bg2"/>
                </a:solidFill>
              </a:rPr>
              <a:t>demopagina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https://demo.dataverse.nl/dataverse/root</a:t>
            </a:r>
            <a:r>
              <a:rPr lang="en-US" sz="2800" dirty="0">
                <a:solidFill>
                  <a:schemeClr val="bg2"/>
                </a:solidFill>
                <a:ea typeface="+mn-lt"/>
                <a:cs typeface="+mn-lt"/>
              </a:rPr>
              <a:t>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Log in via </a:t>
            </a:r>
            <a:r>
              <a:rPr lang="en-US" sz="2800" dirty="0" err="1">
                <a:solidFill>
                  <a:schemeClr val="bg2"/>
                </a:solidFill>
              </a:rPr>
              <a:t>SURFconext</a:t>
            </a:r>
            <a:r>
              <a:rPr lang="en-US" sz="2800" dirty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Onder "Leiden University" </a:t>
            </a:r>
            <a:r>
              <a:rPr lang="en-US" sz="2800" dirty="0" err="1">
                <a:solidFill>
                  <a:schemeClr val="bg2"/>
                </a:solidFill>
              </a:rPr>
              <a:t>heeft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iedereen</a:t>
            </a:r>
            <a:r>
              <a:rPr lang="en-US" sz="2800" dirty="0">
                <a:solidFill>
                  <a:schemeClr val="bg2"/>
                </a:solidFill>
              </a:rPr>
              <a:t> de </a:t>
            </a:r>
            <a:r>
              <a:rPr lang="en-US" sz="2800" dirty="0" err="1">
                <a:solidFill>
                  <a:schemeClr val="bg2"/>
                </a:solidFill>
              </a:rPr>
              <a:t>rechten</a:t>
            </a:r>
            <a:r>
              <a:rPr lang="en-US" sz="2800" dirty="0">
                <a:solidFill>
                  <a:schemeClr val="bg2"/>
                </a:solidFill>
              </a:rPr>
              <a:t> om </a:t>
            </a:r>
            <a:r>
              <a:rPr lang="en-US" sz="2800" dirty="0" err="1">
                <a:solidFill>
                  <a:schemeClr val="bg2"/>
                </a:solidFill>
              </a:rPr>
              <a:t>een</a:t>
            </a:r>
            <a:r>
              <a:rPr lang="en-US" sz="2800" dirty="0">
                <a:solidFill>
                  <a:schemeClr val="bg2"/>
                </a:solidFill>
              </a:rPr>
              <a:t> dataset </a:t>
            </a:r>
            <a:r>
              <a:rPr lang="en-US" sz="2800" dirty="0" err="1">
                <a:solidFill>
                  <a:schemeClr val="bg2"/>
                </a:solidFill>
              </a:rPr>
              <a:t>te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maken</a:t>
            </a:r>
            <a:r>
              <a:rPr lang="en-US" sz="2800" dirty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Alles </a:t>
            </a:r>
            <a:r>
              <a:rPr lang="en-US" sz="2800" dirty="0" err="1">
                <a:solidFill>
                  <a:schemeClr val="bg2"/>
                </a:solidFill>
              </a:rPr>
              <a:t>wordt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na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ongeveer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een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jaar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gewist</a:t>
            </a:r>
            <a:r>
              <a:rPr lang="en-US" sz="2800" dirty="0">
                <a:solidFill>
                  <a:schemeClr val="bg2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6424573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earch engine&#10;&#10;AI-generated content may be incorrect.">
            <a:extLst>
              <a:ext uri="{FF2B5EF4-FFF2-40B4-BE49-F238E27FC236}">
                <a16:creationId xmlns:a16="http://schemas.microsoft.com/office/drawing/2014/main" id="{216549F2-5B27-59D7-5C1D-BEABABBCB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07" y="188640"/>
            <a:ext cx="11237892" cy="617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9023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92373-A2F1-3714-7740-B710605EC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9D5814F-633A-96C7-8220-6F2B0B1F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30" y="404664"/>
            <a:ext cx="11793689" cy="432048"/>
          </a:xfrm>
        </p:spPr>
        <p:txBody>
          <a:bodyPr/>
          <a:lstStyle/>
          <a:p>
            <a:r>
              <a:rPr lang="en-GB" sz="3600" dirty="0"/>
              <a:t>7. </a:t>
            </a:r>
            <a:r>
              <a:rPr lang="en-US" sz="3600" dirty="0" err="1"/>
              <a:t>Communicatie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trainingen</a:t>
            </a:r>
            <a:r>
              <a:rPr lang="en-US" sz="3600" dirty="0"/>
              <a:t> </a:t>
            </a:r>
            <a:r>
              <a:rPr lang="en-US" sz="3600" dirty="0" err="1"/>
              <a:t>rondom</a:t>
            </a:r>
            <a:r>
              <a:rPr lang="en-US" sz="3600" dirty="0"/>
              <a:t> </a:t>
            </a:r>
            <a:r>
              <a:rPr lang="en-US" sz="3600" dirty="0" err="1"/>
              <a:t>pubpacks</a:t>
            </a:r>
            <a:endParaRPr lang="nl-NL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95E65-1FB4-C249-7C4E-6917AC656F4A}"/>
              </a:ext>
            </a:extLst>
          </p:cNvPr>
          <p:cNvSpPr txBox="1"/>
          <p:nvPr/>
        </p:nvSpPr>
        <p:spPr>
          <a:xfrm>
            <a:off x="383562" y="1406429"/>
            <a:ext cx="11332238" cy="3354716"/>
          </a:xfrm>
          <a:prstGeom prst="rect">
            <a:avLst/>
          </a:prstGeom>
          <a:noFill/>
        </p:spPr>
        <p:txBody>
          <a:bodyPr wrap="square" lIns="91392" tIns="45696" rIns="91392" bIns="45696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err="1"/>
              <a:t>Trainingen</a:t>
            </a: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err="1"/>
              <a:t>Instructiedocumenten</a:t>
            </a:r>
            <a:r>
              <a:rPr lang="en-US" sz="3200" dirty="0"/>
              <a:t>, </a:t>
            </a:r>
            <a:r>
              <a:rPr lang="en-US" sz="3200" err="1"/>
              <a:t>standaardformulieren</a:t>
            </a:r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Email reminders</a:t>
            </a:r>
            <a:endParaRPr lang="en-US" sz="3200" dirty="0">
              <a:highlight>
                <a:srgbClr val="FF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nl-NL" sz="28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1370300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58C36-E636-CEF5-6C32-9F1F29A28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4485DFD-1EDF-9F4B-B491-432CD6EB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404664"/>
            <a:ext cx="11793689" cy="432048"/>
          </a:xfrm>
        </p:spPr>
        <p:txBody>
          <a:bodyPr/>
          <a:lstStyle/>
          <a:p>
            <a:r>
              <a:rPr lang="en-GB" sz="4000" dirty="0"/>
              <a:t>8. </a:t>
            </a:r>
            <a:r>
              <a:rPr lang="nl-NL" sz="4000" dirty="0">
                <a:ea typeface="+mj-lt"/>
                <a:cs typeface="+mj-lt"/>
              </a:rPr>
              <a:t>Moeilijkheden</a:t>
            </a:r>
            <a:endParaRPr lang="nl-NL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2B508-F864-EF8F-9812-1507B9BBDCF7}"/>
              </a:ext>
            </a:extLst>
          </p:cNvPr>
          <p:cNvSpPr txBox="1"/>
          <p:nvPr/>
        </p:nvSpPr>
        <p:spPr>
          <a:xfrm>
            <a:off x="383562" y="1406429"/>
            <a:ext cx="11332238" cy="5262931"/>
          </a:xfrm>
          <a:prstGeom prst="rect">
            <a:avLst/>
          </a:prstGeom>
          <a:noFill/>
        </p:spPr>
        <p:txBody>
          <a:bodyPr wrap="square" lIns="91392" tIns="45696" rIns="91392" bIns="45696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Het </a:t>
            </a:r>
            <a:r>
              <a:rPr lang="en-US" sz="2800" dirty="0" err="1">
                <a:solidFill>
                  <a:schemeClr val="bg2"/>
                </a:solidFill>
              </a:rPr>
              <a:t>checken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en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uploaden</a:t>
            </a:r>
            <a:r>
              <a:rPr lang="en-US" sz="2800" dirty="0">
                <a:solidFill>
                  <a:schemeClr val="bg2"/>
                </a:solidFill>
              </a:rPr>
              <a:t> van </a:t>
            </a:r>
            <a:r>
              <a:rPr lang="en-US" sz="2800" dirty="0" err="1">
                <a:solidFill>
                  <a:schemeClr val="bg2"/>
                </a:solidFill>
              </a:rPr>
              <a:t>publicatiepakketen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kan</a:t>
            </a:r>
            <a:r>
              <a:rPr lang="en-US" sz="2800" dirty="0">
                <a:solidFill>
                  <a:schemeClr val="bg2"/>
                </a:solidFill>
              </a:rPr>
              <a:t> erg </a:t>
            </a:r>
            <a:r>
              <a:rPr lang="en-US" sz="2800" dirty="0" err="1">
                <a:solidFill>
                  <a:schemeClr val="bg2"/>
                </a:solidFill>
              </a:rPr>
              <a:t>tijdrovend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zijn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dirty="0" err="1">
                <a:solidFill>
                  <a:schemeClr val="bg2"/>
                </a:solidFill>
              </a:rPr>
              <a:t>vooral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als</a:t>
            </a:r>
            <a:r>
              <a:rPr lang="en-US" sz="2800" dirty="0">
                <a:solidFill>
                  <a:schemeClr val="bg2"/>
                </a:solidFill>
              </a:rPr>
              <a:t> er </a:t>
            </a:r>
            <a:r>
              <a:rPr lang="en-US" sz="2800" dirty="0" err="1">
                <a:solidFill>
                  <a:schemeClr val="bg2"/>
                </a:solidFill>
              </a:rPr>
              <a:t>veel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heen-en-weer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gemaild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moet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worden</a:t>
            </a:r>
            <a:r>
              <a:rPr lang="en-US" sz="2800" dirty="0">
                <a:solidFill>
                  <a:schemeClr val="bg2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/>
                </a:solidFill>
              </a:rPr>
              <a:t>Onderzoekers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maken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soms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geen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publicatiepakket</a:t>
            </a:r>
            <a:r>
              <a:rPr lang="en-US" sz="2800" dirty="0">
                <a:solidFill>
                  <a:schemeClr val="bg2"/>
                </a:solidFill>
              </a:rPr>
              <a:t>. </a:t>
            </a:r>
            <a:r>
              <a:rPr lang="en-US" sz="2800" dirty="0" err="1">
                <a:solidFill>
                  <a:schemeClr val="bg2"/>
                </a:solidFill>
              </a:rPr>
              <a:t>Moeilijk</a:t>
            </a:r>
            <a:r>
              <a:rPr lang="en-US" sz="2800" dirty="0">
                <a:solidFill>
                  <a:schemeClr val="bg2"/>
                </a:solidFill>
              </a:rPr>
              <a:t> om </a:t>
            </a:r>
            <a:r>
              <a:rPr lang="en-US" sz="2800" dirty="0" err="1">
                <a:solidFill>
                  <a:schemeClr val="bg2"/>
                </a:solidFill>
              </a:rPr>
              <a:t>zicht</a:t>
            </a:r>
            <a:r>
              <a:rPr lang="en-US" sz="2800" dirty="0">
                <a:solidFill>
                  <a:schemeClr val="bg2"/>
                </a:solidFill>
              </a:rPr>
              <a:t> op </a:t>
            </a:r>
            <a:r>
              <a:rPr lang="en-US" sz="2800" dirty="0" err="1">
                <a:solidFill>
                  <a:schemeClr val="bg2"/>
                </a:solidFill>
              </a:rPr>
              <a:t>te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hebben</a:t>
            </a:r>
            <a:r>
              <a:rPr lang="en-US" sz="2800" dirty="0">
                <a:solidFill>
                  <a:schemeClr val="bg2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/>
                </a:solidFill>
              </a:rPr>
              <a:t>Onderzoekers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hebben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geen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tijd</a:t>
            </a: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Eng. Er </a:t>
            </a:r>
            <a:r>
              <a:rPr lang="en-US" sz="2800" dirty="0" err="1">
                <a:solidFill>
                  <a:schemeClr val="bg2"/>
                </a:solidFill>
              </a:rPr>
              <a:t>kunnen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fouten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gevonden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worden</a:t>
            </a:r>
            <a:r>
              <a:rPr lang="en-US" sz="2800" dirty="0">
                <a:solidFill>
                  <a:schemeClr val="bg2"/>
                </a:solidFill>
              </a:rPr>
              <a:t>. </a:t>
            </a:r>
            <a:r>
              <a:rPr lang="en-US" sz="2800" dirty="0" err="1">
                <a:solidFill>
                  <a:schemeClr val="bg2"/>
                </a:solidFill>
              </a:rPr>
              <a:t>Datalekken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kunnen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voorkomen</a:t>
            </a:r>
            <a:r>
              <a:rPr lang="en-US" sz="2800" dirty="0">
                <a:solidFill>
                  <a:schemeClr val="bg2"/>
                </a:solidFill>
              </a:rPr>
              <a:t>.</a:t>
            </a:r>
          </a:p>
          <a:p>
            <a:endParaRPr lang="en-US" sz="2800" dirty="0">
              <a:solidFill>
                <a:schemeClr val="bg2"/>
              </a:solidFill>
            </a:endParaRPr>
          </a:p>
          <a:p>
            <a:endParaRPr lang="nl-NL" sz="28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4580967"/>
      </p:ext>
    </p:extLst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7A69D-14A7-1C0E-4322-8BB1F7AB2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5D60EBA-2712-59EA-DB8E-6F706861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404664"/>
            <a:ext cx="11793689" cy="432048"/>
          </a:xfrm>
        </p:spPr>
        <p:txBody>
          <a:bodyPr/>
          <a:lstStyle/>
          <a:p>
            <a:r>
              <a:rPr lang="en-GB" sz="4000" dirty="0"/>
              <a:t>8. </a:t>
            </a:r>
            <a:r>
              <a:rPr lang="nl-NL" sz="4000" dirty="0">
                <a:ea typeface="+mj-lt"/>
                <a:cs typeface="+mj-lt"/>
              </a:rPr>
              <a:t>Moeilijkheden</a:t>
            </a:r>
            <a:endParaRPr lang="nl-NL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ACC77-7EF3-26DD-DF27-1DEB49A7C5EB}"/>
              </a:ext>
            </a:extLst>
          </p:cNvPr>
          <p:cNvSpPr txBox="1"/>
          <p:nvPr/>
        </p:nvSpPr>
        <p:spPr>
          <a:xfrm>
            <a:off x="383562" y="1406429"/>
            <a:ext cx="11332238" cy="2677608"/>
          </a:xfrm>
          <a:prstGeom prst="rect">
            <a:avLst/>
          </a:prstGeom>
          <a:noFill/>
        </p:spPr>
        <p:txBody>
          <a:bodyPr wrap="square" lIns="91392" tIns="45696" rIns="91392" bIns="45696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/>
                </a:solidFill>
              </a:rPr>
              <a:t>Kwaliteit</a:t>
            </a:r>
            <a:r>
              <a:rPr lang="en-US" sz="2800" dirty="0">
                <a:solidFill>
                  <a:schemeClr val="bg2"/>
                </a:solidFill>
              </a:rPr>
              <a:t> van </a:t>
            </a:r>
            <a:r>
              <a:rPr lang="en-US" sz="2800" dirty="0" err="1">
                <a:solidFill>
                  <a:schemeClr val="bg2"/>
                </a:solidFill>
              </a:rPr>
              <a:t>pubpakketten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verschilt</a:t>
            </a:r>
            <a:r>
              <a:rPr lang="en-US" sz="2800" dirty="0">
                <a:solidFill>
                  <a:schemeClr val="bg2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2"/>
                </a:solidFill>
              </a:rPr>
              <a:t>Kwalitatieve</a:t>
            </a:r>
            <a:r>
              <a:rPr lang="en-US" sz="2800" dirty="0">
                <a:solidFill>
                  <a:schemeClr val="bg2"/>
                </a:solidFill>
              </a:rPr>
              <a:t> data is </a:t>
            </a:r>
            <a:r>
              <a:rPr lang="en-US" sz="2800" dirty="0" err="1">
                <a:solidFill>
                  <a:schemeClr val="bg2"/>
                </a:solidFill>
              </a:rPr>
              <a:t>moeilijk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te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delen</a:t>
            </a: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Het </a:t>
            </a:r>
            <a:r>
              <a:rPr lang="en-US" sz="2800" dirty="0" err="1">
                <a:solidFill>
                  <a:schemeClr val="bg2"/>
                </a:solidFill>
              </a:rPr>
              <a:t>hergebruiken</a:t>
            </a:r>
            <a:r>
              <a:rPr lang="en-US" sz="2800" dirty="0">
                <a:solidFill>
                  <a:schemeClr val="bg2"/>
                </a:solidFill>
              </a:rPr>
              <a:t> van data </a:t>
            </a:r>
            <a:r>
              <a:rPr lang="en-US" sz="2800" dirty="0" err="1">
                <a:solidFill>
                  <a:schemeClr val="bg2"/>
                </a:solidFill>
              </a:rPr>
              <a:t>kan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lastig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zijn</a:t>
            </a:r>
            <a:r>
              <a:rPr lang="en-US" sz="2800" dirty="0">
                <a:solidFill>
                  <a:schemeClr val="bg2"/>
                </a:solidFill>
              </a:rPr>
              <a:t>: </a:t>
            </a:r>
          </a:p>
          <a:p>
            <a:endParaRPr lang="nl-NL" sz="2800" dirty="0">
              <a:solidFill>
                <a:schemeClr val="bg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6476180"/>
      </p:ext>
    </p:extLst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F35EE-2CC6-1578-1FE3-BD610F520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DAE4653-AD5D-46B9-D028-A5B5E06BF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404664"/>
            <a:ext cx="11793689" cy="432048"/>
          </a:xfrm>
        </p:spPr>
        <p:txBody>
          <a:bodyPr/>
          <a:lstStyle/>
          <a:p>
            <a:r>
              <a:rPr lang="en-GB" sz="4000" dirty="0"/>
              <a:t>8. </a:t>
            </a:r>
            <a:r>
              <a:rPr lang="nl-NL" sz="4000" dirty="0">
                <a:ea typeface="+mj-lt"/>
                <a:cs typeface="+mj-lt"/>
              </a:rPr>
              <a:t>Moeilijkheden</a:t>
            </a:r>
            <a:endParaRPr lang="nl-NL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B88F9-B9E4-808A-E9B2-6BD38C632766}"/>
              </a:ext>
            </a:extLst>
          </p:cNvPr>
          <p:cNvSpPr txBox="1"/>
          <p:nvPr/>
        </p:nvSpPr>
        <p:spPr>
          <a:xfrm>
            <a:off x="383562" y="1052736"/>
            <a:ext cx="11332238" cy="5632263"/>
          </a:xfrm>
          <a:prstGeom prst="rect">
            <a:avLst/>
          </a:prstGeom>
          <a:noFill/>
        </p:spPr>
        <p:txBody>
          <a:bodyPr wrap="square" lIns="91392" tIns="45696" rIns="91392" bIns="45696" rtlCol="0" anchor="t">
            <a:spAutoFit/>
          </a:bodyPr>
          <a:lstStyle/>
          <a:p>
            <a:pPr marL="0" indent="0">
              <a:buNone/>
            </a:pPr>
            <a:r>
              <a:rPr lang="en-US" sz="2400" b="1" dirty="0">
                <a:cs typeface="Calibri"/>
              </a:rPr>
              <a:t>Het </a:t>
            </a:r>
            <a:r>
              <a:rPr lang="en-US" sz="2400" b="1" err="1">
                <a:cs typeface="Calibri"/>
              </a:rPr>
              <a:t>hergebruiken</a:t>
            </a:r>
            <a:r>
              <a:rPr lang="en-US" sz="2400" b="1" dirty="0">
                <a:cs typeface="Calibri"/>
              </a:rPr>
              <a:t> van data: </a:t>
            </a:r>
          </a:p>
          <a:p>
            <a:endParaRPr lang="en-US" sz="2400" b="1" dirty="0">
              <a:cs typeface="Calibri"/>
            </a:endParaRPr>
          </a:p>
          <a:p>
            <a:r>
              <a:rPr lang="en-US" sz="2400" dirty="0">
                <a:cs typeface="Calibri"/>
              </a:rPr>
              <a:t>Er is </a:t>
            </a:r>
            <a:r>
              <a:rPr lang="en-US" sz="2400" err="1">
                <a:cs typeface="Calibri"/>
              </a:rPr>
              <a:t>onvermijdelijk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een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verlies</a:t>
            </a:r>
            <a:r>
              <a:rPr lang="en-US" sz="2400" dirty="0">
                <a:cs typeface="Calibri"/>
              </a:rPr>
              <a:t> van </a:t>
            </a:r>
            <a:r>
              <a:rPr lang="en-US" sz="2400" err="1">
                <a:cs typeface="Calibri"/>
              </a:rPr>
              <a:t>informatie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als</a:t>
            </a:r>
            <a:r>
              <a:rPr lang="en-US" sz="2400" dirty="0">
                <a:cs typeface="Calibri"/>
              </a:rPr>
              <a:t> de data </a:t>
            </a:r>
            <a:r>
              <a:rPr lang="en-US" sz="2400" err="1">
                <a:cs typeface="Calibri"/>
              </a:rPr>
              <a:t>uit</a:t>
            </a:r>
            <a:r>
              <a:rPr lang="en-US" sz="2400" dirty="0">
                <a:cs typeface="Calibri"/>
              </a:rPr>
              <a:t> de context </a:t>
            </a:r>
            <a:r>
              <a:rPr lang="en-US" sz="2400" err="1">
                <a:cs typeface="Calibri"/>
              </a:rPr>
              <a:t>worden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gehaald</a:t>
            </a:r>
            <a:endParaRPr lang="en-US" sz="240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nl-NL" sz="2400" dirty="0">
                <a:cs typeface="Calibri"/>
              </a:rPr>
              <a:t>Vertrouwen: kun je er zeker van zijn dat de data betrouwbaar is?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 err="1">
                <a:cs typeface="Calibri"/>
              </a:rPr>
              <a:t>Technische</a:t>
            </a:r>
            <a:r>
              <a:rPr lang="en-US" sz="2400" dirty="0">
                <a:cs typeface="Calibri"/>
              </a:rPr>
              <a:t> </a:t>
            </a:r>
            <a:r>
              <a:rPr lang="en-US" sz="2400" dirty="0" err="1">
                <a:cs typeface="Calibri"/>
              </a:rPr>
              <a:t>problemen</a:t>
            </a:r>
            <a:r>
              <a:rPr lang="en-US" sz="2400" dirty="0">
                <a:cs typeface="Calibri"/>
              </a:rPr>
              <a:t>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err="1">
                <a:cs typeface="Calibri"/>
              </a:rPr>
              <a:t>Bestand</a:t>
            </a:r>
            <a:r>
              <a:rPr lang="en-US" sz="2400" dirty="0">
                <a:cs typeface="Calibri"/>
              </a:rPr>
              <a:t> formats die </a:t>
            </a:r>
            <a:r>
              <a:rPr lang="en-US" sz="2400" err="1">
                <a:cs typeface="Calibri"/>
              </a:rPr>
              <a:t>onbekend</a:t>
            </a:r>
            <a:r>
              <a:rPr lang="en-US" sz="2400" dirty="0">
                <a:cs typeface="Calibri"/>
              </a:rPr>
              <a:t>, software-</a:t>
            </a:r>
            <a:r>
              <a:rPr lang="en-US" sz="2400" err="1">
                <a:cs typeface="Calibri"/>
              </a:rPr>
              <a:t>specifiek</a:t>
            </a:r>
            <a:r>
              <a:rPr lang="en-US" sz="2400" dirty="0">
                <a:cs typeface="Calibri"/>
              </a:rPr>
              <a:t>, of </a:t>
            </a:r>
            <a:r>
              <a:rPr lang="en-US" sz="2400" err="1">
                <a:cs typeface="Calibri"/>
              </a:rPr>
              <a:t>verouderd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zijn</a:t>
            </a:r>
            <a:r>
              <a:rPr lang="en-US" sz="2400" dirty="0">
                <a:cs typeface="Calibri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err="1">
                <a:cs typeface="Calibri"/>
              </a:rPr>
              <a:t>Variabelen</a:t>
            </a:r>
            <a:r>
              <a:rPr lang="en-US" sz="2400" dirty="0">
                <a:cs typeface="Calibri"/>
              </a:rPr>
              <a:t> die </a:t>
            </a:r>
            <a:r>
              <a:rPr lang="en-US" sz="2400" err="1">
                <a:cs typeface="Calibri"/>
              </a:rPr>
              <a:t>ontbreken</a:t>
            </a:r>
            <a:r>
              <a:rPr lang="en-US" sz="2400" dirty="0">
                <a:cs typeface="Calibri"/>
              </a:rPr>
              <a:t> of </a:t>
            </a:r>
            <a:r>
              <a:rPr lang="en-US" sz="2400" err="1">
                <a:cs typeface="Calibri"/>
              </a:rPr>
              <a:t>niet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gelabeld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zijn</a:t>
            </a:r>
            <a:r>
              <a:rPr lang="en-US" sz="2400" dirty="0">
                <a:cs typeface="Calibri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err="1">
                <a:cs typeface="Calibri"/>
              </a:rPr>
              <a:t>Beschadigde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bestanden</a:t>
            </a:r>
            <a:r>
              <a:rPr lang="en-US" sz="2400" dirty="0">
                <a:cs typeface="Calibri"/>
              </a:rPr>
              <a:t>, links die </a:t>
            </a:r>
            <a:r>
              <a:rPr lang="en-US" sz="2400" err="1">
                <a:cs typeface="Calibri"/>
              </a:rPr>
              <a:t>niet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meer</a:t>
            </a:r>
            <a:r>
              <a:rPr lang="en-US" sz="2400" dirty="0">
                <a:cs typeface="Calibri"/>
              </a:rPr>
              <a:t> </a:t>
            </a:r>
            <a:r>
              <a:rPr lang="en-US" sz="2400" err="1">
                <a:cs typeface="Calibri"/>
              </a:rPr>
              <a:t>werken</a:t>
            </a:r>
            <a:endParaRPr lang="nl-NL" sz="2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  <a:ea typeface="Calibri"/>
              <a:cs typeface="Calibri"/>
            </a:endParaRPr>
          </a:p>
          <a:p>
            <a:endParaRPr lang="nl-NL" sz="2400" dirty="0">
              <a:solidFill>
                <a:schemeClr val="bg2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6EF8EDCE-F849-7C25-2F94-352EFC55B08C}"/>
              </a:ext>
            </a:extLst>
          </p:cNvPr>
          <p:cNvSpPr txBox="1"/>
          <p:nvPr/>
        </p:nvSpPr>
        <p:spPr>
          <a:xfrm>
            <a:off x="9463609" y="4654817"/>
            <a:ext cx="2737410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1200" dirty="0"/>
              <a:t>Bronnen:</a:t>
            </a:r>
            <a:br>
              <a:rPr lang="nl-NL" sz="1200" dirty="0"/>
            </a:br>
            <a:r>
              <a:rPr lang="nl-NL" sz="1200" dirty="0"/>
              <a:t>Peter Verhaar: </a:t>
            </a:r>
            <a:r>
              <a:rPr lang="en-US" sz="1200" dirty="0"/>
              <a:t>Data Reuse Day</a:t>
            </a:r>
            <a:endParaRPr lang="nl-NL" sz="1200" dirty="0"/>
          </a:p>
          <a:p>
            <a:endParaRPr lang="nl-NL" sz="1200" dirty="0"/>
          </a:p>
          <a:p>
            <a:r>
              <a:rPr lang="nl-NL" sz="1200" dirty="0"/>
              <a:t>Koellinger, P.. (2023): FAIR Dat. </a:t>
            </a:r>
            <a:r>
              <a:rPr lang="nl-NL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https://dpid.org/247/v3/root/Presentation.pdf</a:t>
            </a:r>
            <a:r>
              <a:rPr lang="nl-NL" sz="1200" dirty="0"/>
              <a:t> </a:t>
            </a:r>
            <a:endParaRPr lang="en-US" sz="1200">
              <a:solidFill>
                <a:schemeClr val="bg2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br>
              <a:rPr lang="nl-NL" dirty="0"/>
            </a:b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115432012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</a:t>
            </a:r>
            <a:r>
              <a:rPr lang="en-US" dirty="0" err="1"/>
              <a:t>voorstellen</a:t>
            </a:r>
            <a:r>
              <a:rPr lang="en-US" dirty="0"/>
              <a:t>:</a:t>
            </a:r>
            <a:endParaRPr lang="nl-NL" dirty="0"/>
          </a:p>
        </p:txBody>
      </p:sp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Willemijn</a:t>
            </a:r>
            <a:r>
              <a:rPr lang="en-US" sz="2800" dirty="0"/>
              <a:t> </a:t>
            </a:r>
            <a:r>
              <a:rPr lang="en-US" sz="2800" dirty="0" err="1"/>
              <a:t>Plomp</a:t>
            </a:r>
            <a:endParaRPr lang="en-US" sz="2800" dirty="0"/>
          </a:p>
          <a:p>
            <a:r>
              <a:rPr lang="en-US" sz="2800" dirty="0"/>
              <a:t>Data steward </a:t>
            </a:r>
            <a:r>
              <a:rPr lang="en-US" sz="2800" dirty="0" err="1"/>
              <a:t>voor</a:t>
            </a:r>
            <a:r>
              <a:rPr lang="en-US" sz="2800" dirty="0"/>
              <a:t> </a:t>
            </a:r>
            <a:r>
              <a:rPr lang="en-US" sz="2800" dirty="0" err="1"/>
              <a:t>Pedagogische</a:t>
            </a:r>
            <a:r>
              <a:rPr lang="en-US" sz="2800" dirty="0"/>
              <a:t> </a:t>
            </a:r>
            <a:r>
              <a:rPr lang="en-US" sz="2800" dirty="0" err="1"/>
              <a:t>Wetenschappen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 </a:t>
            </a:r>
            <a:r>
              <a:rPr lang="en-US" sz="2800" dirty="0" err="1"/>
              <a:t>Psychologie</a:t>
            </a:r>
            <a:r>
              <a:rPr lang="en-US" sz="2800" dirty="0"/>
              <a:t> </a:t>
            </a:r>
          </a:p>
          <a:p>
            <a:r>
              <a:rPr lang="en-US" sz="2800" dirty="0"/>
              <a:t>Universiteit Leiden</a:t>
            </a:r>
          </a:p>
          <a:p>
            <a:r>
              <a:rPr lang="en-US" sz="2800" dirty="0">
                <a:ea typeface="+mn-lt"/>
                <a:cs typeface="+mn-lt"/>
                <a:hlinkClick r:id="rId2"/>
              </a:rPr>
              <a:t>w.p.plomp@fsw.leidenuniv.nl</a:t>
            </a:r>
            <a:r>
              <a:rPr lang="en-US" sz="2800" dirty="0">
                <a:ea typeface="+mn-lt"/>
                <a:cs typeface="+mn-lt"/>
              </a:rPr>
              <a:t> </a:t>
            </a:r>
            <a:endParaRPr lang="en-US" sz="2800" dirty="0"/>
          </a:p>
        </p:txBody>
      </p:sp>
      <p:pic>
        <p:nvPicPr>
          <p:cNvPr id="2" name="Picture 1" descr="A person with blonde hair and a scarf&#10;&#10;Description automatically generated">
            <a:extLst>
              <a:ext uri="{FF2B5EF4-FFF2-40B4-BE49-F238E27FC236}">
                <a16:creationId xmlns:a16="http://schemas.microsoft.com/office/drawing/2014/main" id="{29154F64-9EB8-5C45-90ED-47C3DE5B1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431" y="2594907"/>
            <a:ext cx="2777950" cy="34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80595"/>
      </p:ext>
    </p:extLst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901FF-D1D2-98A6-917D-B8940505C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A747130-D3FE-D8C4-DAEB-B2A5240D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404664"/>
            <a:ext cx="11793689" cy="432048"/>
          </a:xfrm>
        </p:spPr>
        <p:txBody>
          <a:bodyPr/>
          <a:lstStyle/>
          <a:p>
            <a:r>
              <a:rPr lang="en-GB" sz="4000" dirty="0"/>
              <a:t>8. </a:t>
            </a:r>
            <a:r>
              <a:rPr lang="nl-NL" sz="4000" dirty="0">
                <a:ea typeface="+mj-lt"/>
                <a:cs typeface="+mj-lt"/>
              </a:rPr>
              <a:t>Moeilijkheden</a:t>
            </a:r>
            <a:endParaRPr lang="nl-NL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35D0F-85DB-02A8-FBA8-65A8BC03F655}"/>
              </a:ext>
            </a:extLst>
          </p:cNvPr>
          <p:cNvSpPr txBox="1"/>
          <p:nvPr/>
        </p:nvSpPr>
        <p:spPr>
          <a:xfrm>
            <a:off x="383562" y="1052736"/>
            <a:ext cx="11332238" cy="5570707"/>
          </a:xfrm>
          <a:prstGeom prst="rect">
            <a:avLst/>
          </a:prstGeom>
          <a:noFill/>
        </p:spPr>
        <p:txBody>
          <a:bodyPr wrap="square" lIns="91392" tIns="45696" rIns="91392" bIns="45696" rtlCol="0" anchor="t">
            <a:spAutoFit/>
          </a:bodyPr>
          <a:lstStyle/>
          <a:p>
            <a:pPr marL="0" indent="0">
              <a:buNone/>
            </a:pPr>
            <a:r>
              <a:rPr lang="en-US" sz="2400" b="1" dirty="0">
                <a:cs typeface="Calibri"/>
              </a:rPr>
              <a:t>Het </a:t>
            </a:r>
            <a:r>
              <a:rPr lang="en-US" sz="2400" b="1" err="1">
                <a:cs typeface="Calibri"/>
              </a:rPr>
              <a:t>hergebruiken</a:t>
            </a:r>
            <a:r>
              <a:rPr lang="en-US" sz="2400" b="1" dirty="0">
                <a:cs typeface="Calibri"/>
              </a:rPr>
              <a:t> van 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Copyright </a:t>
            </a:r>
            <a:r>
              <a:rPr lang="en-US" sz="2400" err="1">
                <a:ea typeface="Calibri"/>
                <a:cs typeface="Calibri"/>
              </a:rPr>
              <a:t>problemen</a:t>
            </a:r>
            <a:r>
              <a:rPr lang="en-US" sz="2400" dirty="0">
                <a:ea typeface="Calibri"/>
                <a:cs typeface="Calibri"/>
              </a:rPr>
              <a:t> of </a:t>
            </a:r>
            <a:r>
              <a:rPr lang="en-US" sz="2400" err="1">
                <a:ea typeface="Calibri"/>
                <a:cs typeface="Calibri"/>
              </a:rPr>
              <a:t>niet-compatibele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licenties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“Data available upon request”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Geen </a:t>
            </a:r>
            <a:r>
              <a:rPr lang="en-US" sz="2400" err="1">
                <a:ea typeface="Calibri"/>
                <a:cs typeface="Calibri"/>
              </a:rPr>
              <a:t>antwoord</a:t>
            </a:r>
            <a:r>
              <a:rPr lang="en-US" sz="2400" dirty="0">
                <a:ea typeface="Calibri"/>
                <a:cs typeface="Calibri"/>
              </a:rPr>
              <a:t> van de auteurs</a:t>
            </a: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Auteurs </a:t>
            </a:r>
            <a:r>
              <a:rPr lang="en-US" sz="2400" dirty="0" err="1">
                <a:ea typeface="Calibri"/>
                <a:cs typeface="Calibri"/>
              </a:rPr>
              <a:t>kunnen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hun</a:t>
            </a:r>
            <a:r>
              <a:rPr lang="en-US" sz="2400" dirty="0">
                <a:ea typeface="Calibri"/>
                <a:cs typeface="Calibri"/>
              </a:rPr>
              <a:t> data </a:t>
            </a:r>
            <a:r>
              <a:rPr lang="en-US" sz="2400" dirty="0" err="1">
                <a:ea typeface="Calibri"/>
                <a:cs typeface="Calibri"/>
              </a:rPr>
              <a:t>niet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meer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vinden</a:t>
            </a:r>
            <a:r>
              <a:rPr lang="en-US" sz="2400" dirty="0">
                <a:ea typeface="Calibri"/>
                <a:cs typeface="Calibri"/>
              </a:rPr>
              <a:t> of </a:t>
            </a:r>
            <a:r>
              <a:rPr lang="en-US" sz="2400" dirty="0" err="1">
                <a:ea typeface="Calibri"/>
                <a:cs typeface="Calibri"/>
              </a:rPr>
              <a:t>hebben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geen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toegang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dirty="0" err="1">
                <a:ea typeface="Calibri"/>
                <a:cs typeface="Calibri"/>
              </a:rPr>
              <a:t>meer</a:t>
            </a:r>
            <a:endParaRPr lang="en-US" sz="2400" dirty="0">
              <a:ea typeface="Calibri"/>
              <a:cs typeface="Calibri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err="1">
                <a:ea typeface="Calibri"/>
                <a:cs typeface="Calibri"/>
              </a:rPr>
              <a:t>Onjuiste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versie</a:t>
            </a:r>
            <a:r>
              <a:rPr lang="en-US" sz="2400" dirty="0">
                <a:ea typeface="Calibri"/>
                <a:cs typeface="Calibri"/>
              </a:rPr>
              <a:t> van de data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Meta-data van </a:t>
            </a:r>
            <a:r>
              <a:rPr lang="en-US" sz="2400" err="1">
                <a:ea typeface="Calibri"/>
                <a:cs typeface="Calibri"/>
              </a:rPr>
              <a:t>lage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kwaliteit</a:t>
            </a:r>
            <a:endParaRPr lang="en-US" sz="240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err="1">
                <a:ea typeface="Calibri"/>
                <a:cs typeface="Calibri"/>
              </a:rPr>
              <a:t>Onduidelijke</a:t>
            </a:r>
            <a:r>
              <a:rPr lang="en-US" sz="2400" dirty="0">
                <a:ea typeface="Calibri"/>
                <a:cs typeface="Calibri"/>
              </a:rPr>
              <a:t> </a:t>
            </a:r>
            <a:r>
              <a:rPr lang="en-US" sz="2400" err="1">
                <a:ea typeface="Calibri"/>
                <a:cs typeface="Calibri"/>
              </a:rPr>
              <a:t>namen</a:t>
            </a:r>
            <a:r>
              <a:rPr lang="en-US" sz="2400" dirty="0">
                <a:ea typeface="Calibri"/>
                <a:cs typeface="Calibri"/>
              </a:rPr>
              <a:t> van </a:t>
            </a:r>
            <a:r>
              <a:rPr lang="en-US" sz="2400" err="1">
                <a:ea typeface="Calibri"/>
                <a:cs typeface="Calibri"/>
              </a:rPr>
              <a:t>variabelen</a:t>
            </a:r>
            <a:r>
              <a:rPr lang="en-US" sz="2400" dirty="0">
                <a:ea typeface="Calibri"/>
                <a:cs typeface="Calibri"/>
              </a:rPr>
              <a:t> of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  <a:ea typeface="Calibri"/>
              <a:cs typeface="Calibri"/>
            </a:endParaRPr>
          </a:p>
          <a:p>
            <a:endParaRPr lang="nl-NL" sz="2400" dirty="0">
              <a:solidFill>
                <a:schemeClr val="bg2"/>
              </a:solidFill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2F27240-4E14-26B0-EB5F-89F798CC22B2}"/>
              </a:ext>
            </a:extLst>
          </p:cNvPr>
          <p:cNvSpPr txBox="1"/>
          <p:nvPr/>
        </p:nvSpPr>
        <p:spPr>
          <a:xfrm>
            <a:off x="9473912" y="4757790"/>
            <a:ext cx="2737410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nl-NL" sz="1200" dirty="0"/>
              <a:t>Bronnen:</a:t>
            </a:r>
            <a:br>
              <a:rPr lang="nl-NL" sz="1200" dirty="0"/>
            </a:br>
            <a:r>
              <a:rPr lang="nl-NL" sz="1200" dirty="0"/>
              <a:t>Peter Verhaar: </a:t>
            </a:r>
            <a:r>
              <a:rPr lang="en-US" sz="1200" dirty="0"/>
              <a:t>Data Reuse Day</a:t>
            </a:r>
            <a:endParaRPr lang="nl-NL" sz="1200" dirty="0"/>
          </a:p>
          <a:p>
            <a:endParaRPr lang="nl-NL" sz="1200" dirty="0"/>
          </a:p>
          <a:p>
            <a:r>
              <a:rPr lang="nl-NL" sz="1200" dirty="0"/>
              <a:t>Koellinger, P.. (2023): FAIR Dat. </a:t>
            </a:r>
            <a:r>
              <a:rPr lang="nl-NL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https://dpid.org/247/v3/root/Presentation.pdf</a:t>
            </a:r>
            <a:r>
              <a:rPr lang="nl-NL" sz="1200" dirty="0"/>
              <a:t> </a:t>
            </a:r>
            <a:endParaRPr lang="en-US" sz="1200">
              <a:solidFill>
                <a:schemeClr val="bg2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br>
              <a:rPr lang="nl-NL" dirty="0"/>
            </a:b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329348453"/>
      </p:ext>
    </p:extLst>
  </p:cSld>
  <p:clrMapOvr>
    <a:masterClrMapping/>
  </p:clrMapOvr>
  <p:transition spd="slow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76B1F-6393-663F-5ACF-7EC53DA6A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9E7DD08-38A2-D874-684D-235CF486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404664"/>
            <a:ext cx="11793689" cy="432048"/>
          </a:xfrm>
        </p:spPr>
        <p:txBody>
          <a:bodyPr/>
          <a:lstStyle/>
          <a:p>
            <a:r>
              <a:rPr lang="en-GB" sz="4000" dirty="0"/>
              <a:t>8. </a:t>
            </a:r>
            <a:r>
              <a:rPr lang="nl-NL" sz="4000" dirty="0">
                <a:ea typeface="+mj-lt"/>
                <a:cs typeface="+mj-lt"/>
              </a:rPr>
              <a:t>Moeilijkheden</a:t>
            </a:r>
            <a:endParaRPr lang="nl-NL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0542B-BE4C-F3C6-4794-50A1AB8779C8}"/>
              </a:ext>
            </a:extLst>
          </p:cNvPr>
          <p:cNvSpPr txBox="1"/>
          <p:nvPr/>
        </p:nvSpPr>
        <p:spPr>
          <a:xfrm>
            <a:off x="383562" y="1052736"/>
            <a:ext cx="11332238" cy="2862274"/>
          </a:xfrm>
          <a:prstGeom prst="rect">
            <a:avLst/>
          </a:prstGeom>
          <a:noFill/>
        </p:spPr>
        <p:txBody>
          <a:bodyPr wrap="square" lIns="91392" tIns="45696" rIns="91392" bIns="45696" rtlCol="0" anchor="t">
            <a:spAutoFit/>
          </a:bodyPr>
          <a:lstStyle/>
          <a:p>
            <a:r>
              <a:rPr lang="nl-NL" sz="3600" dirty="0">
                <a:solidFill>
                  <a:schemeClr val="bg2"/>
                </a:solidFill>
              </a:rPr>
              <a:t>Nog genoeg te verbeteren! </a:t>
            </a:r>
          </a:p>
          <a:p>
            <a:endParaRPr lang="nl-NL" sz="3600" dirty="0">
              <a:solidFill>
                <a:schemeClr val="bg2"/>
              </a:solidFill>
            </a:endParaRPr>
          </a:p>
          <a:p>
            <a:r>
              <a:rPr lang="nl-NL" sz="3600" dirty="0">
                <a:solidFill>
                  <a:schemeClr val="bg2"/>
                </a:solidFill>
              </a:rPr>
              <a:t>Maar hopelijk is het een stap in de goede richting naar transparant, </a:t>
            </a:r>
            <a:r>
              <a:rPr lang="nl-NL" sz="3600" dirty="0" err="1">
                <a:solidFill>
                  <a:schemeClr val="bg2"/>
                </a:solidFill>
              </a:rPr>
              <a:t>repliceerbaar</a:t>
            </a:r>
            <a:r>
              <a:rPr lang="nl-NL" sz="3600" dirty="0">
                <a:solidFill>
                  <a:schemeClr val="bg2"/>
                </a:solidFill>
              </a:rPr>
              <a:t> onderzoek en hergebruik van data.</a:t>
            </a:r>
          </a:p>
        </p:txBody>
      </p:sp>
    </p:spTree>
    <p:extLst>
      <p:ext uri="{BB962C8B-B14F-4D97-AF65-F5344CB8AC3E}">
        <p14:creationId xmlns:p14="http://schemas.microsoft.com/office/powerpoint/2010/main" val="203379723"/>
      </p:ext>
    </p:extLst>
  </p:cSld>
  <p:clrMapOvr>
    <a:masterClrMapping/>
  </p:clrMapOvr>
  <p:transition spd="slow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5C6DB-F978-8B4B-9A2D-BF5FE9FAD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EB7A5EA-B79F-5D03-FBE8-6EC23933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404664"/>
            <a:ext cx="11793689" cy="432048"/>
          </a:xfrm>
        </p:spPr>
        <p:txBody>
          <a:bodyPr/>
          <a:lstStyle/>
          <a:p>
            <a:r>
              <a:rPr lang="nl-NL" sz="4000" dirty="0"/>
              <a:t>Conclusies</a:t>
            </a:r>
            <a:endParaRPr lang="nl-NL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D76C46-B394-054A-0253-A76D5DDE3ECB}"/>
              </a:ext>
            </a:extLst>
          </p:cNvPr>
          <p:cNvSpPr txBox="1"/>
          <p:nvPr/>
        </p:nvSpPr>
        <p:spPr>
          <a:xfrm>
            <a:off x="383562" y="1052736"/>
            <a:ext cx="11332238" cy="4524267"/>
          </a:xfrm>
          <a:prstGeom prst="rect">
            <a:avLst/>
          </a:prstGeom>
          <a:noFill/>
        </p:spPr>
        <p:txBody>
          <a:bodyPr wrap="square" lIns="91392" tIns="45696" rIns="91392" bIns="45696" rtlCol="0" anchor="t">
            <a:spAutoFit/>
          </a:bodyPr>
          <a:lstStyle/>
          <a:p>
            <a:r>
              <a:rPr lang="nl-NL" sz="3600" dirty="0">
                <a:solidFill>
                  <a:schemeClr val="bg2"/>
                </a:solidFill>
              </a:rPr>
              <a:t>Doel: het organiseren van je data gedurende het hele onderzoekstraject.</a:t>
            </a:r>
          </a:p>
          <a:p>
            <a:endParaRPr lang="nl-NL" sz="3600" dirty="0">
              <a:solidFill>
                <a:schemeClr val="bg2"/>
              </a:solidFill>
            </a:endParaRPr>
          </a:p>
          <a:p>
            <a:r>
              <a:rPr lang="nl-NL" sz="3600" dirty="0">
                <a:solidFill>
                  <a:schemeClr val="bg2"/>
                </a:solidFill>
              </a:rPr>
              <a:t>Hoofdboodschappen:</a:t>
            </a:r>
            <a:br>
              <a:rPr lang="nl-NL" sz="3600" dirty="0">
                <a:solidFill>
                  <a:schemeClr val="bg2"/>
                </a:solidFill>
              </a:rPr>
            </a:br>
            <a:r>
              <a:rPr lang="nl-NL" sz="3600" dirty="0">
                <a:solidFill>
                  <a:schemeClr val="bg2"/>
                </a:solidFill>
              </a:rPr>
              <a:t>-Begin met organiseren bij het begin van je onderzoek</a:t>
            </a:r>
          </a:p>
          <a:p>
            <a:r>
              <a:rPr lang="nl-NL" sz="3600" dirty="0">
                <a:solidFill>
                  <a:schemeClr val="bg2"/>
                </a:solidFill>
              </a:rPr>
              <a:t>-Houd in gedachte: zonder documentatie heb je niets</a:t>
            </a:r>
          </a:p>
          <a:p>
            <a:r>
              <a:rPr lang="nl-NL" sz="3600" dirty="0">
                <a:solidFill>
                  <a:schemeClr val="bg2"/>
                </a:solidFill>
              </a:rPr>
              <a:t>-Het archiveren/delen van data draagt bij aan een cultuur van transparantie en collaboratie</a:t>
            </a:r>
            <a:endParaRPr lang="nl-NL" sz="360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1622291"/>
      </p:ext>
    </p:extLst>
  </p:cSld>
  <p:clrMapOvr>
    <a:masterClrMapping/>
  </p:clrMapOvr>
  <p:transition spd="slow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1A313-E2E1-E136-AA1C-3D9FD3963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0CD10D7-286C-D381-D40B-0B7C1F2B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61" y="404664"/>
            <a:ext cx="11793689" cy="432048"/>
          </a:xfrm>
        </p:spPr>
        <p:txBody>
          <a:bodyPr/>
          <a:lstStyle/>
          <a:p>
            <a:r>
              <a:rPr lang="nl-NL" sz="4000" dirty="0"/>
              <a:t>Conclusies</a:t>
            </a:r>
            <a:endParaRPr lang="nl-NL" sz="3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916D4-5DE7-1F91-3C59-094E8B7B718E}"/>
              </a:ext>
            </a:extLst>
          </p:cNvPr>
          <p:cNvSpPr txBox="1"/>
          <p:nvPr/>
        </p:nvSpPr>
        <p:spPr>
          <a:xfrm>
            <a:off x="383562" y="1052736"/>
            <a:ext cx="11332238" cy="3970269"/>
          </a:xfrm>
          <a:prstGeom prst="rect">
            <a:avLst/>
          </a:prstGeom>
          <a:noFill/>
        </p:spPr>
        <p:txBody>
          <a:bodyPr wrap="square" lIns="91392" tIns="45696" rIns="91392" bIns="45696" rtlCol="0" anchor="t">
            <a:spAutoFit/>
          </a:bodyPr>
          <a:lstStyle/>
          <a:p>
            <a:endParaRPr lang="nl-NL" sz="3600" dirty="0">
              <a:solidFill>
                <a:schemeClr val="bg2"/>
              </a:solidFill>
            </a:endParaRPr>
          </a:p>
          <a:p>
            <a:endParaRPr lang="nl-NL" sz="3600" dirty="0">
              <a:solidFill>
                <a:schemeClr val="bg2"/>
              </a:solidFill>
            </a:endParaRPr>
          </a:p>
          <a:p>
            <a:r>
              <a:rPr lang="nl-NL" sz="3600" dirty="0">
                <a:solidFill>
                  <a:schemeClr val="bg2"/>
                </a:solidFill>
              </a:rPr>
              <a:t>Wat is voor jou de belangrijkste les van de workshop van vandaag?</a:t>
            </a:r>
            <a:endParaRPr lang="nl-NL" sz="3600" dirty="0">
              <a:solidFill>
                <a:schemeClr val="bg2"/>
              </a:solidFill>
              <a:highlight>
                <a:srgbClr val="FFFF00"/>
              </a:highlight>
            </a:endParaRPr>
          </a:p>
          <a:p>
            <a:endParaRPr lang="nl-NL" sz="3600" dirty="0">
              <a:solidFill>
                <a:schemeClr val="bg2"/>
              </a:solidFill>
            </a:endParaRPr>
          </a:p>
          <a:p>
            <a:r>
              <a:rPr lang="nl-NL" sz="3600" dirty="0">
                <a:solidFill>
                  <a:schemeClr val="bg2"/>
                </a:solidFill>
              </a:rPr>
              <a:t>Hoe gaan jullie dit implementeren in jullie werk?</a:t>
            </a:r>
            <a:endParaRPr lang="nl-NL" dirty="0"/>
          </a:p>
          <a:p>
            <a:endParaRPr lang="nl-NL" sz="360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6623285"/>
      </p:ext>
    </p:extLst>
  </p:cSld>
  <p:clrMapOvr>
    <a:masterClrMapping/>
  </p:clrMapOvr>
  <p:transition spd="slow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4294967295"/>
          </p:nvPr>
        </p:nvSpPr>
        <p:spPr>
          <a:xfrm>
            <a:off x="0" y="-1"/>
            <a:ext cx="12198349" cy="4521941"/>
          </a:xfrm>
        </p:spPr>
        <p:txBody>
          <a:bodyPr/>
          <a:lstStyle/>
          <a:p>
            <a:endParaRPr lang="nl-NL"/>
          </a:p>
        </p:txBody>
      </p:sp>
      <p:sp>
        <p:nvSpPr>
          <p:cNvPr id="2" name="Tijdelijke aanduiding voor tekst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Zijn er nog vragen?</a:t>
            </a:r>
          </a:p>
        </p:txBody>
      </p:sp>
    </p:spTree>
    <p:extLst>
      <p:ext uri="{BB962C8B-B14F-4D97-AF65-F5344CB8AC3E}">
        <p14:creationId xmlns:p14="http://schemas.microsoft.com/office/powerpoint/2010/main" val="2526835830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702C-67A9-C99D-F1CC-A6FBDEB56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6EE1FDD-3E84-DEE7-6993-3E8C65C7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Times New Roman"/>
              </a:rPr>
              <a:t>1. Wat is </a:t>
            </a:r>
            <a:r>
              <a:rPr lang="en-US" dirty="0" err="1">
                <a:ea typeface="Calibri"/>
                <a:cs typeface="Times New Roman"/>
              </a:rPr>
              <a:t>een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publicatiepakket</a:t>
            </a:r>
            <a:r>
              <a:rPr lang="en-US" dirty="0">
                <a:ea typeface="Calibri"/>
                <a:cs typeface="Times New Roman"/>
              </a:rPr>
              <a:t>?</a:t>
            </a:r>
            <a:endParaRPr lang="nl-NL" dirty="0"/>
          </a:p>
        </p:txBody>
      </p:sp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B643B59B-05F4-8558-5652-EC904E7D3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3" y="1252836"/>
            <a:ext cx="5118448" cy="479583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+mj-lt"/>
                <a:ea typeface="Calibri"/>
                <a:cs typeface="Times New Roman"/>
              </a:rPr>
              <a:t>Alle </a:t>
            </a:r>
            <a:r>
              <a:rPr lang="en-US" sz="2400" b="1" dirty="0" err="1">
                <a:latin typeface="+mj-lt"/>
                <a:ea typeface="Calibri"/>
                <a:cs typeface="Times New Roman"/>
              </a:rPr>
              <a:t>materialen</a:t>
            </a:r>
            <a:r>
              <a:rPr lang="en-US" sz="2400" b="1" dirty="0">
                <a:latin typeface="+mj-lt"/>
                <a:ea typeface="Calibri"/>
                <a:cs typeface="Times New Roman"/>
              </a:rPr>
              <a:t> die </a:t>
            </a:r>
            <a:r>
              <a:rPr lang="en-US" sz="2400" b="1" dirty="0" err="1">
                <a:latin typeface="+mj-lt"/>
                <a:ea typeface="Calibri"/>
                <a:cs typeface="Times New Roman"/>
              </a:rPr>
              <a:t>nodig</a:t>
            </a:r>
            <a:r>
              <a:rPr lang="en-US" sz="2400" b="1" dirty="0">
                <a:latin typeface="+mj-lt"/>
                <a:ea typeface="Calibri"/>
                <a:cs typeface="Times New Roman"/>
              </a:rPr>
              <a:t> </a:t>
            </a:r>
            <a:r>
              <a:rPr lang="en-US" sz="2400" b="1" dirty="0" err="1">
                <a:latin typeface="+mj-lt"/>
                <a:ea typeface="Calibri"/>
                <a:cs typeface="Times New Roman"/>
              </a:rPr>
              <a:t>zijn</a:t>
            </a:r>
            <a:r>
              <a:rPr lang="en-US" sz="2400" b="1" dirty="0">
                <a:latin typeface="+mj-lt"/>
                <a:ea typeface="Calibri"/>
                <a:cs typeface="Times New Roman"/>
              </a:rPr>
              <a:t> </a:t>
            </a:r>
            <a:r>
              <a:rPr lang="en-US" sz="2400" b="1" dirty="0" err="1">
                <a:latin typeface="+mj-lt"/>
                <a:ea typeface="Calibri"/>
                <a:cs typeface="Times New Roman"/>
              </a:rPr>
              <a:t>voor</a:t>
            </a:r>
            <a:r>
              <a:rPr lang="en-US" sz="2400" b="1" dirty="0">
                <a:latin typeface="+mj-lt"/>
                <a:ea typeface="Calibri"/>
                <a:cs typeface="Times New Roman"/>
              </a:rPr>
              <a:t> het 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  <a:latin typeface="+mj-lt"/>
                <a:ea typeface="Calibri"/>
                <a:cs typeface="Times New Roman"/>
              </a:rPr>
              <a:t>repliceren</a:t>
            </a:r>
            <a:r>
              <a:rPr lang="en-US" sz="2400" b="1" dirty="0">
                <a:latin typeface="+mj-lt"/>
                <a:ea typeface="Calibri"/>
                <a:cs typeface="Times New Roman"/>
              </a:rPr>
              <a:t> van </a:t>
            </a:r>
            <a:r>
              <a:rPr lang="en-US" sz="2400" b="1" dirty="0" err="1">
                <a:latin typeface="+mj-lt"/>
                <a:ea typeface="Calibri"/>
                <a:cs typeface="Times New Roman"/>
              </a:rPr>
              <a:t>een</a:t>
            </a:r>
            <a:r>
              <a:rPr lang="en-US" sz="2400" b="1" dirty="0">
                <a:latin typeface="+mj-lt"/>
                <a:ea typeface="Calibri"/>
                <a:cs typeface="Times New Roman"/>
              </a:rPr>
              <a:t> </a:t>
            </a:r>
            <a:r>
              <a:rPr lang="en-US" sz="2400" b="1" dirty="0" err="1">
                <a:latin typeface="+mj-lt"/>
                <a:ea typeface="Calibri"/>
                <a:cs typeface="Times New Roman"/>
              </a:rPr>
              <a:t>onderzoek</a:t>
            </a:r>
            <a:r>
              <a:rPr lang="en-US" sz="2400" b="1" dirty="0">
                <a:latin typeface="+mj-lt"/>
                <a:ea typeface="Calibri"/>
                <a:cs typeface="Times New Roman"/>
              </a:rPr>
              <a:t>, 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  <a:ea typeface="Calibri"/>
                <a:cs typeface="Times New Roman"/>
              </a:rPr>
              <a:t>het </a:t>
            </a:r>
            <a:r>
              <a:rPr lang="en-US" sz="2400" b="1" dirty="0" err="1">
                <a:solidFill>
                  <a:srgbClr val="FF0000"/>
                </a:solidFill>
                <a:latin typeface="+mj-lt"/>
                <a:ea typeface="Calibri"/>
                <a:cs typeface="Times New Roman"/>
              </a:rPr>
              <a:t>reproduceren</a:t>
            </a:r>
            <a:r>
              <a:rPr lang="en-US" sz="2400" b="1" dirty="0">
                <a:latin typeface="+mj-lt"/>
                <a:ea typeface="Calibri"/>
                <a:cs typeface="Times New Roman"/>
              </a:rPr>
              <a:t> van de </a:t>
            </a:r>
            <a:r>
              <a:rPr lang="en-US" sz="2400" b="1" dirty="0" err="1">
                <a:latin typeface="+mj-lt"/>
                <a:ea typeface="Calibri"/>
                <a:cs typeface="Times New Roman"/>
              </a:rPr>
              <a:t>statistische</a:t>
            </a:r>
            <a:r>
              <a:rPr lang="en-US" sz="2400" b="1" dirty="0">
                <a:latin typeface="+mj-lt"/>
                <a:ea typeface="Calibri"/>
                <a:cs typeface="Times New Roman"/>
              </a:rPr>
              <a:t> </a:t>
            </a:r>
            <a:r>
              <a:rPr lang="en-US" sz="2400" b="1" dirty="0" err="1">
                <a:latin typeface="+mj-lt"/>
                <a:ea typeface="Calibri"/>
                <a:cs typeface="Times New Roman"/>
              </a:rPr>
              <a:t>resultaten</a:t>
            </a:r>
            <a:r>
              <a:rPr lang="en-US" sz="2400" b="1" dirty="0">
                <a:latin typeface="+mj-lt"/>
                <a:ea typeface="Calibri"/>
                <a:cs typeface="Times New Roman"/>
              </a:rPr>
              <a:t> </a:t>
            </a:r>
            <a:r>
              <a:rPr lang="en-US" sz="2400" b="1" dirty="0" err="1">
                <a:latin typeface="+mj-lt"/>
                <a:ea typeface="Calibri"/>
                <a:cs typeface="Times New Roman"/>
              </a:rPr>
              <a:t>en</a:t>
            </a:r>
            <a:r>
              <a:rPr lang="en-US" sz="2400" b="1" dirty="0">
                <a:latin typeface="+mj-lt"/>
                <a:ea typeface="Calibri"/>
                <a:cs typeface="Times New Roman"/>
              </a:rPr>
              <a:t> het</a:t>
            </a:r>
          </a:p>
          <a:p>
            <a:pPr marL="0" indent="0">
              <a:buNone/>
            </a:pPr>
            <a:r>
              <a:rPr lang="en-US" sz="2400" b="1" dirty="0">
                <a:latin typeface="+mj-lt"/>
                <a:ea typeface="Calibri"/>
                <a:cs typeface="Times New Roman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+mj-lt"/>
                <a:ea typeface="Calibri"/>
                <a:cs typeface="Times New Roman"/>
              </a:rPr>
              <a:t>hergebruiken</a:t>
            </a:r>
            <a:r>
              <a:rPr lang="en-US" sz="2400" b="1" dirty="0">
                <a:latin typeface="+mj-lt"/>
                <a:ea typeface="Calibri"/>
                <a:cs typeface="Times New Roman"/>
              </a:rPr>
              <a:t> van de data. </a:t>
            </a:r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Je </a:t>
            </a:r>
            <a:r>
              <a:rPr lang="en-US" sz="2000" dirty="0" err="1">
                <a:ea typeface="Calibri"/>
                <a:cs typeface="Calibri"/>
              </a:rPr>
              <a:t>kunt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een</a:t>
            </a:r>
            <a:r>
              <a:rPr lang="en-US" sz="2000" dirty="0">
                <a:ea typeface="Calibri"/>
                <a:cs typeface="Calibri"/>
              </a:rPr>
              <a:t> link </a:t>
            </a:r>
            <a:r>
              <a:rPr lang="en-US" sz="2000" dirty="0" err="1">
                <a:ea typeface="Calibri"/>
                <a:cs typeface="Calibri"/>
              </a:rPr>
              <a:t>naar</a:t>
            </a:r>
            <a:r>
              <a:rPr lang="en-US" sz="2000" dirty="0">
                <a:ea typeface="Calibri"/>
                <a:cs typeface="Calibri"/>
              </a:rPr>
              <a:t> je </a:t>
            </a:r>
            <a:r>
              <a:rPr lang="en-US" sz="2000" dirty="0" err="1">
                <a:ea typeface="Calibri"/>
                <a:cs typeface="Calibri"/>
              </a:rPr>
              <a:t>publicatiepakket</a:t>
            </a:r>
            <a:r>
              <a:rPr lang="en-US" sz="2000" dirty="0">
                <a:ea typeface="Calibri"/>
                <a:cs typeface="Calibri"/>
              </a:rPr>
              <a:t> </a:t>
            </a:r>
            <a:r>
              <a:rPr lang="en-US" sz="2000" dirty="0" err="1">
                <a:ea typeface="Calibri"/>
                <a:cs typeface="Calibri"/>
              </a:rPr>
              <a:t>opnemen</a:t>
            </a:r>
            <a:r>
              <a:rPr lang="en-US" sz="2000" dirty="0">
                <a:ea typeface="Calibri"/>
                <a:cs typeface="Calibri"/>
              </a:rPr>
              <a:t> in je paper. </a:t>
            </a:r>
            <a:endParaRPr lang="en-US" sz="2000" dirty="0"/>
          </a:p>
          <a:p>
            <a:endParaRPr lang="nl-NL" dirty="0"/>
          </a:p>
        </p:txBody>
      </p:sp>
      <p:sp>
        <p:nvSpPr>
          <p:cNvPr id="2" name="Tijdelijke aanduiding voor verticale tekst 6">
            <a:extLst>
              <a:ext uri="{FF2B5EF4-FFF2-40B4-BE49-F238E27FC236}">
                <a16:creationId xmlns:a16="http://schemas.microsoft.com/office/drawing/2014/main" id="{86F38C34-5C52-9FF0-4B26-3384DC634BD2}"/>
              </a:ext>
            </a:extLst>
          </p:cNvPr>
          <p:cNvSpPr txBox="1">
            <a:spLocks/>
          </p:cNvSpPr>
          <p:nvPr/>
        </p:nvSpPr>
        <p:spPr>
          <a:xfrm>
            <a:off x="6171183" y="1252836"/>
            <a:ext cx="5472608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6pPr>
            <a:lvl7pPr marL="361950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/>
            <a:r>
              <a:rPr lang="en-US" sz="2400" b="0" dirty="0">
                <a:latin typeface="+mj-lt"/>
                <a:ea typeface="Calibri"/>
                <a:cs typeface="Times New Roman"/>
              </a:rPr>
              <a:t>1) Preprint of paper</a:t>
            </a:r>
            <a:endParaRPr lang="nl-NL" sz="2400" b="0" dirty="0">
              <a:latin typeface="+mj-lt"/>
              <a:ea typeface="Calibri"/>
              <a:cs typeface="Times New Roman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400" dirty="0">
                <a:latin typeface="+mj-lt"/>
                <a:ea typeface="Calibri"/>
                <a:cs typeface="Times New Roman"/>
              </a:rPr>
              <a:t>2) </a:t>
            </a:r>
            <a:r>
              <a:rPr lang="en-US" sz="2400" dirty="0" err="1">
                <a:latin typeface="+mj-lt"/>
                <a:ea typeface="Calibri"/>
                <a:cs typeface="Times New Roman"/>
              </a:rPr>
              <a:t>Materialen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, </a:t>
            </a:r>
            <a:r>
              <a:rPr lang="en-US" sz="2400" dirty="0" err="1">
                <a:latin typeface="+mj-lt"/>
                <a:ea typeface="Calibri"/>
                <a:cs typeface="Times New Roman"/>
              </a:rPr>
              <a:t>instructies</a:t>
            </a:r>
            <a:r>
              <a:rPr lang="en-US" sz="2400" dirty="0">
                <a:latin typeface="+mj-lt"/>
                <a:ea typeface="Calibri"/>
                <a:cs typeface="Times New Roman"/>
              </a:rPr>
              <a:t>, procedures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sz="2400" dirty="0">
                <a:latin typeface="+mj-lt"/>
                <a:ea typeface="Calibri"/>
                <a:cs typeface="Times New Roman"/>
              </a:rPr>
              <a:t>3) Ruwe data</a:t>
            </a:r>
            <a:endParaRPr lang="nl-NL" sz="2400" dirty="0">
              <a:latin typeface="+mj-lt"/>
              <a:ea typeface="Calibri"/>
              <a:cs typeface="Times New Roman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400" dirty="0">
                <a:latin typeface="+mj-lt"/>
                <a:ea typeface="Calibri"/>
                <a:cs typeface="Times New Roman"/>
              </a:rPr>
              <a:t>4) Computer code for data-</a:t>
            </a:r>
            <a:r>
              <a:rPr lang="en-US" sz="2400" dirty="0" err="1">
                <a:latin typeface="+mj-lt"/>
                <a:ea typeface="Calibri"/>
                <a:cs typeface="Times New Roman"/>
              </a:rPr>
              <a:t>analyse</a:t>
            </a:r>
            <a:endParaRPr lang="nl-NL" sz="2400" dirty="0">
              <a:latin typeface="+mj-lt"/>
              <a:ea typeface="Calibri"/>
              <a:cs typeface="Times New Roman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it-IT" sz="2400" dirty="0">
                <a:latin typeface="+mj-lt"/>
                <a:ea typeface="Calibri"/>
                <a:cs typeface="Times New Roman"/>
              </a:rPr>
              <a:t>5) </a:t>
            </a:r>
            <a:r>
              <a:rPr lang="it-IT" sz="2400" dirty="0" err="1">
                <a:latin typeface="+mj-lt"/>
                <a:ea typeface="Calibri"/>
                <a:cs typeface="Times New Roman"/>
              </a:rPr>
              <a:t>Verwerkte</a:t>
            </a:r>
            <a:r>
              <a:rPr lang="it-IT" sz="2400" dirty="0">
                <a:latin typeface="+mj-lt"/>
                <a:ea typeface="Calibri"/>
                <a:cs typeface="Times New Roman"/>
              </a:rPr>
              <a:t> data</a:t>
            </a:r>
            <a:endParaRPr lang="nl-NL" sz="2400" dirty="0">
              <a:latin typeface="+mj-lt"/>
              <a:ea typeface="Calibri"/>
              <a:cs typeface="Times New Roman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it-IT" sz="2400" dirty="0">
                <a:latin typeface="+mj-lt"/>
                <a:ea typeface="Calibri"/>
                <a:cs typeface="Times New Roman"/>
              </a:rPr>
              <a:t>6) </a:t>
            </a:r>
            <a:r>
              <a:rPr lang="it-IT" sz="2400" dirty="0" err="1">
                <a:latin typeface="+mj-lt"/>
                <a:ea typeface="Calibri"/>
                <a:cs typeface="Times New Roman"/>
              </a:rPr>
              <a:t>Datamanagementplan</a:t>
            </a:r>
            <a:endParaRPr lang="nl-NL" sz="2400" dirty="0">
              <a:latin typeface="+mj-lt"/>
              <a:ea typeface="Calibri"/>
              <a:cs typeface="Times New Roman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it-IT" sz="2400" dirty="0">
                <a:latin typeface="+mj-lt"/>
                <a:ea typeface="Calibri"/>
                <a:cs typeface="Times New Roman"/>
              </a:rPr>
              <a:t>7) README</a:t>
            </a:r>
            <a:endParaRPr lang="nl-NL" sz="2400" dirty="0">
              <a:latin typeface="+mj-lt"/>
              <a:ea typeface="Calibri"/>
              <a:cs typeface="Times New Roman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it-IT" sz="2400" dirty="0">
                <a:latin typeface="+mj-lt"/>
                <a:ea typeface="Calibri"/>
                <a:cs typeface="Times New Roman"/>
              </a:rPr>
              <a:t>8) </a:t>
            </a:r>
            <a:r>
              <a:rPr lang="it-IT" sz="2400" dirty="0" err="1">
                <a:latin typeface="+mj-lt"/>
                <a:ea typeface="Calibri"/>
                <a:cs typeface="Times New Roman"/>
              </a:rPr>
              <a:t>Goedgekeurde</a:t>
            </a:r>
            <a:r>
              <a:rPr lang="it-IT" sz="2400" dirty="0">
                <a:latin typeface="+mj-lt"/>
                <a:ea typeface="Calibri"/>
                <a:cs typeface="Times New Roman"/>
              </a:rPr>
              <a:t> </a:t>
            </a:r>
            <a:r>
              <a:rPr lang="it-IT" sz="2400" dirty="0" err="1">
                <a:latin typeface="+mj-lt"/>
                <a:ea typeface="Calibri"/>
                <a:cs typeface="Times New Roman"/>
              </a:rPr>
              <a:t>ethiekaanvraag</a:t>
            </a:r>
            <a:r>
              <a:rPr lang="it-IT" sz="2400" dirty="0">
                <a:latin typeface="+mj-lt"/>
                <a:ea typeface="Calibri"/>
                <a:cs typeface="Times New Roman"/>
              </a:rPr>
              <a:t> 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nl-NL" sz="2400" dirty="0">
                <a:latin typeface="+mj-lt"/>
                <a:ea typeface="Calibri"/>
                <a:cs typeface="Calibri"/>
              </a:rPr>
              <a:t>9) Preregistratie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9592471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pie chart&#10;&#10;AI-generated content may be incorrect.">
            <a:extLst>
              <a:ext uri="{FF2B5EF4-FFF2-40B4-BE49-F238E27FC236}">
                <a16:creationId xmlns:a16="http://schemas.microsoft.com/office/drawing/2014/main" id="{F8740959-4075-B42E-059B-0BE469D0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31" y="68263"/>
            <a:ext cx="6316662" cy="63166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2980863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8F99B-B970-2DDE-0C4D-BD4A89FA4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855297-B01F-BA5B-B928-DAA71DD8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Times New Roman"/>
              </a:rPr>
              <a:t>1. Wat is </a:t>
            </a:r>
            <a:r>
              <a:rPr lang="en-US" dirty="0" err="1">
                <a:ea typeface="Calibri"/>
                <a:cs typeface="Times New Roman"/>
              </a:rPr>
              <a:t>een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publicatiepakket</a:t>
            </a:r>
            <a:r>
              <a:rPr lang="en-US" dirty="0">
                <a:ea typeface="Calibri"/>
                <a:cs typeface="Times New Roman"/>
              </a:rPr>
              <a:t>?</a:t>
            </a:r>
            <a:endParaRPr lang="nl-NL" dirty="0"/>
          </a:p>
        </p:txBody>
      </p:sp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4842CD55-5737-66DA-8136-B2FA82C3E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3" y="1252836"/>
            <a:ext cx="10707893" cy="4795836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en-US" sz="2400" err="1">
                <a:solidFill>
                  <a:srgbClr val="000000"/>
                </a:solidFill>
                <a:latin typeface="Georgia"/>
                <a:ea typeface="Calibri"/>
                <a:cs typeface="Helvetica"/>
              </a:rPr>
              <a:t>Gebaseerd</a:t>
            </a:r>
            <a:r>
              <a:rPr lang="en-US" sz="2400" dirty="0">
                <a:solidFill>
                  <a:srgbClr val="000000"/>
                </a:solidFill>
                <a:latin typeface="Georgia"/>
                <a:ea typeface="Calibri"/>
                <a:cs typeface="Helvetica"/>
              </a:rPr>
              <a:t> op:</a:t>
            </a:r>
            <a:br>
              <a:rPr lang="en-US" sz="2400" dirty="0">
                <a:latin typeface="Georgia"/>
                <a:ea typeface="Calibri"/>
                <a:cs typeface="Helvetica"/>
              </a:rPr>
            </a:br>
            <a:endParaRPr lang="en-US" sz="2400" i="1" dirty="0">
              <a:solidFill>
                <a:srgbClr val="000000"/>
              </a:solidFill>
              <a:latin typeface="Georgia"/>
              <a:ea typeface="Calibri"/>
              <a:cs typeface="Helvetica"/>
            </a:endParaRPr>
          </a:p>
          <a:p>
            <a:pPr>
              <a:buNone/>
            </a:pPr>
            <a:r>
              <a:rPr lang="en-US" sz="2400" i="1" dirty="0">
                <a:solidFill>
                  <a:srgbClr val="000000"/>
                </a:solidFill>
                <a:latin typeface="Georgia"/>
                <a:ea typeface="Calibri"/>
                <a:cs typeface="Helvetica"/>
              </a:rPr>
              <a:t>Guideline for the archiving of academic research for Faculties of </a:t>
            </a:r>
            <a:r>
              <a:rPr lang="en-US" sz="2400" i="1" err="1">
                <a:solidFill>
                  <a:srgbClr val="000000"/>
                </a:solidFill>
                <a:latin typeface="Georgia"/>
                <a:ea typeface="Calibri"/>
                <a:cs typeface="Helvetica"/>
              </a:rPr>
              <a:t>Behavioural</a:t>
            </a:r>
            <a:r>
              <a:rPr lang="en-US" sz="2400" i="1" dirty="0">
                <a:solidFill>
                  <a:srgbClr val="000000"/>
                </a:solidFill>
                <a:latin typeface="Georgia"/>
                <a:ea typeface="Calibri"/>
                <a:cs typeface="Helvetica"/>
              </a:rPr>
              <a:t> and Social Sciences in the Netherlands</a:t>
            </a:r>
            <a:r>
              <a:rPr lang="en-US" sz="2400" dirty="0">
                <a:solidFill>
                  <a:srgbClr val="000000"/>
                </a:solidFill>
                <a:latin typeface="Georgia"/>
                <a:ea typeface="Calibri"/>
                <a:cs typeface="Helvetica"/>
              </a:rPr>
              <a:t> (2022)   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  <a:hlinkClick r:id="rId2"/>
              </a:rPr>
              <a:t>https://doi.org/10.5281/zenodo.7583830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endParaRPr lang="en-US" sz="2400" dirty="0">
              <a:ea typeface="+mn-lt"/>
              <a:cs typeface="+mn-lt"/>
            </a:endParaRPr>
          </a:p>
          <a:p>
            <a:pPr>
              <a:lnSpc>
                <a:spcPct val="70000"/>
              </a:lnSpc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rgbClr val="000000"/>
                </a:solidFill>
                <a:latin typeface="Georgia"/>
                <a:ea typeface="Calibri"/>
                <a:cs typeface="Times New Roman"/>
              </a:rPr>
              <a:t>DSW (Deans of Social Sciences in the Netherlands)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"The principles of honesty, scrupulousness, transparency, independence, and</a:t>
            </a:r>
          </a:p>
          <a:p>
            <a:pPr>
              <a:buNone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responsibility form the basis of research integrity"</a:t>
            </a:r>
            <a:endParaRPr lang="en-US" dirty="0"/>
          </a:p>
          <a:p>
            <a:pPr marL="0" indent="0">
              <a:buNone/>
            </a:pPr>
            <a:endParaRPr lang="en-US" sz="2400" b="1" dirty="0">
              <a:highlight>
                <a:srgbClr val="FFFF00"/>
              </a:highlight>
              <a:ea typeface="Calibri"/>
              <a:cs typeface="Times New Roman"/>
            </a:endParaRPr>
          </a:p>
          <a:p>
            <a:pPr>
              <a:buFont typeface="Calibri" panose="020B0604020202020204" pitchFamily="34" charset="0"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1867179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21F8C-C1E3-557E-8C45-C9A8F7EA1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D2542F8-A643-D1EE-479F-4688E7B0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Times New Roman"/>
              </a:rPr>
              <a:t>1. Wat is </a:t>
            </a:r>
            <a:r>
              <a:rPr lang="en-US" dirty="0" err="1">
                <a:ea typeface="Calibri"/>
                <a:cs typeface="Times New Roman"/>
              </a:rPr>
              <a:t>een</a:t>
            </a:r>
            <a:r>
              <a:rPr lang="en-US" dirty="0">
                <a:ea typeface="Calibri"/>
                <a:cs typeface="Times New Roman"/>
              </a:rPr>
              <a:t> </a:t>
            </a:r>
            <a:r>
              <a:rPr lang="en-US" dirty="0" err="1">
                <a:ea typeface="Calibri"/>
                <a:cs typeface="Times New Roman"/>
              </a:rPr>
              <a:t>publicatiepakket</a:t>
            </a:r>
            <a:r>
              <a:rPr lang="en-US" dirty="0">
                <a:ea typeface="Calibri"/>
                <a:cs typeface="Times New Roman"/>
              </a:rPr>
              <a:t>?</a:t>
            </a:r>
            <a:endParaRPr lang="nl-NL" dirty="0"/>
          </a:p>
        </p:txBody>
      </p:sp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FDDF06E2-8847-97A1-6293-E8517810A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3" y="1252836"/>
            <a:ext cx="10735072" cy="4795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cs typeface="Times New Roman"/>
              </a:rPr>
              <a:t>Tips:</a:t>
            </a:r>
          </a:p>
          <a:p>
            <a:pPr marL="0" indent="0">
              <a:buNone/>
            </a:pPr>
            <a:endParaRPr lang="en-US" sz="3200" b="1" dirty="0">
              <a:cs typeface="Times New Roman"/>
            </a:endParaRPr>
          </a:p>
          <a:p>
            <a:r>
              <a:rPr lang="en-US" sz="3200" dirty="0">
                <a:cs typeface="Times New Roman"/>
              </a:rPr>
              <a:t>Begin met het </a:t>
            </a:r>
            <a:r>
              <a:rPr lang="en-US" sz="3200" dirty="0" err="1">
                <a:cs typeface="Times New Roman"/>
              </a:rPr>
              <a:t>maken</a:t>
            </a:r>
            <a:r>
              <a:rPr lang="en-US" sz="3200" dirty="0">
                <a:cs typeface="Times New Roman"/>
              </a:rPr>
              <a:t> van </a:t>
            </a:r>
            <a:r>
              <a:rPr lang="en-US" sz="3200" dirty="0" err="1">
                <a:cs typeface="Times New Roman"/>
              </a:rPr>
              <a:t>jouw</a:t>
            </a:r>
            <a:r>
              <a:rPr lang="en-US" sz="3200" dirty="0">
                <a:cs typeface="Times New Roman"/>
              </a:rPr>
              <a:t> </a:t>
            </a:r>
            <a:r>
              <a:rPr lang="en-US" sz="3200" dirty="0" err="1">
                <a:cs typeface="Times New Roman"/>
              </a:rPr>
              <a:t>publicatiepakket</a:t>
            </a:r>
            <a:r>
              <a:rPr lang="en-US" sz="3200" dirty="0">
                <a:cs typeface="Times New Roman"/>
              </a:rPr>
              <a:t> </a:t>
            </a:r>
            <a:r>
              <a:rPr lang="en-US" sz="3200" i="1" dirty="0" err="1">
                <a:cs typeface="Times New Roman"/>
              </a:rPr>
              <a:t>tijdens</a:t>
            </a:r>
            <a:r>
              <a:rPr lang="en-US" sz="3200" dirty="0">
                <a:cs typeface="Times New Roman"/>
              </a:rPr>
              <a:t> </a:t>
            </a:r>
            <a:r>
              <a:rPr lang="en-US" sz="3200" dirty="0" err="1">
                <a:cs typeface="Times New Roman"/>
              </a:rPr>
              <a:t>jouw</a:t>
            </a:r>
            <a:r>
              <a:rPr lang="en-US" sz="3200" dirty="0">
                <a:cs typeface="Times New Roman"/>
              </a:rPr>
              <a:t> project, </a:t>
            </a:r>
            <a:r>
              <a:rPr lang="en-US" sz="3200" dirty="0" err="1">
                <a:cs typeface="Times New Roman"/>
              </a:rPr>
              <a:t>niet</a:t>
            </a:r>
            <a:r>
              <a:rPr lang="en-US" sz="3200" dirty="0">
                <a:cs typeface="Times New Roman"/>
              </a:rPr>
              <a:t> </a:t>
            </a:r>
            <a:r>
              <a:rPr lang="en-US" sz="3200" dirty="0" err="1">
                <a:cs typeface="Times New Roman"/>
              </a:rPr>
              <a:t>erna</a:t>
            </a:r>
            <a:r>
              <a:rPr lang="en-US" sz="3200" dirty="0">
                <a:cs typeface="Times New Roman"/>
              </a:rPr>
              <a:t>.</a:t>
            </a:r>
          </a:p>
          <a:p>
            <a:pPr marL="0" indent="0">
              <a:buNone/>
            </a:pPr>
            <a:endParaRPr lang="en-US" sz="3200" dirty="0">
              <a:cs typeface="Times New Roman"/>
            </a:endParaRPr>
          </a:p>
          <a:p>
            <a:r>
              <a:rPr lang="en-US" sz="3200" dirty="0" err="1">
                <a:cs typeface="Times New Roman"/>
              </a:rPr>
              <a:t>Vraag</a:t>
            </a:r>
            <a:r>
              <a:rPr lang="en-US" sz="3200" dirty="0">
                <a:cs typeface="Times New Roman"/>
              </a:rPr>
              <a:t> </a:t>
            </a:r>
            <a:r>
              <a:rPr lang="en-US" sz="3200" dirty="0" err="1">
                <a:cs typeface="Times New Roman"/>
              </a:rPr>
              <a:t>iemand</a:t>
            </a:r>
            <a:r>
              <a:rPr lang="en-US" sz="3200" dirty="0">
                <a:cs typeface="Times New Roman"/>
              </a:rPr>
              <a:t> in </a:t>
            </a:r>
            <a:r>
              <a:rPr lang="en-US" sz="3200" dirty="0" err="1">
                <a:cs typeface="Times New Roman"/>
              </a:rPr>
              <a:t>jouw</a:t>
            </a:r>
            <a:r>
              <a:rPr lang="en-US" sz="3200" dirty="0">
                <a:cs typeface="Times New Roman"/>
              </a:rPr>
              <a:t> team om </a:t>
            </a:r>
            <a:r>
              <a:rPr lang="en-US" sz="3200" dirty="0" err="1">
                <a:cs typeface="Times New Roman"/>
              </a:rPr>
              <a:t>jouw</a:t>
            </a:r>
            <a:r>
              <a:rPr lang="en-US" sz="3200" dirty="0">
                <a:cs typeface="Times New Roman"/>
              </a:rPr>
              <a:t> </a:t>
            </a:r>
            <a:r>
              <a:rPr lang="en-US" sz="3200" dirty="0" err="1">
                <a:cs typeface="Times New Roman"/>
              </a:rPr>
              <a:t>pakket</a:t>
            </a:r>
            <a:r>
              <a:rPr lang="en-US" sz="3200" dirty="0">
                <a:cs typeface="Times New Roman"/>
              </a:rPr>
              <a:t> </a:t>
            </a:r>
            <a:r>
              <a:rPr lang="en-US" sz="3200" dirty="0" err="1">
                <a:cs typeface="Times New Roman"/>
              </a:rPr>
              <a:t>te</a:t>
            </a:r>
            <a:r>
              <a:rPr lang="en-US" sz="3200" dirty="0">
                <a:cs typeface="Times New Roman"/>
              </a:rPr>
              <a:t> </a:t>
            </a:r>
            <a:r>
              <a:rPr lang="en-US" sz="3200" dirty="0" err="1">
                <a:cs typeface="Times New Roman"/>
              </a:rPr>
              <a:t>bekijken</a:t>
            </a:r>
            <a:r>
              <a:rPr lang="en-US" sz="3200" dirty="0">
                <a:cs typeface="Times New Roman"/>
              </a:rPr>
              <a:t> </a:t>
            </a:r>
            <a:r>
              <a:rPr lang="en-US" sz="3200" dirty="0" err="1">
                <a:cs typeface="Times New Roman"/>
              </a:rPr>
              <a:t>voordat</a:t>
            </a:r>
            <a:r>
              <a:rPr lang="en-US" sz="3200" dirty="0">
                <a:cs typeface="Times New Roman"/>
              </a:rPr>
              <a:t> je het </a:t>
            </a:r>
            <a:r>
              <a:rPr lang="en-US" sz="3200" dirty="0" err="1">
                <a:cs typeface="Times New Roman"/>
              </a:rPr>
              <a:t>inlevert</a:t>
            </a:r>
            <a:r>
              <a:rPr lang="en-US" sz="3200" dirty="0">
                <a:cs typeface="Times New Roman"/>
              </a:rPr>
              <a:t>.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endParaRPr lang="nl-NL" sz="24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5674536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Belang</a:t>
            </a:r>
            <a:r>
              <a:rPr lang="en-US" dirty="0"/>
              <a:t> van </a:t>
            </a:r>
            <a:r>
              <a:rPr lang="en-US" dirty="0" err="1"/>
              <a:t>publicatiepakketten</a:t>
            </a:r>
            <a:endParaRPr lang="nl-NL" dirty="0"/>
          </a:p>
        </p:txBody>
      </p:sp>
      <p:pic>
        <p:nvPicPr>
          <p:cNvPr id="3" name="Graphic 2" descr="Question Mark with solid fill">
            <a:extLst>
              <a:ext uri="{FF2B5EF4-FFF2-40B4-BE49-F238E27FC236}">
                <a16:creationId xmlns:a16="http://schemas.microsoft.com/office/drawing/2014/main" id="{379E8273-B34B-1C80-286B-1F2C27387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9015" y="2060848"/>
            <a:ext cx="2880320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6793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eb7d687f18d1b9920e6da61b690a6528afd9b46"/>
</p:tagLst>
</file>

<file path=ppt/theme/theme1.xml><?xml version="1.0" encoding="utf-8"?>
<a:theme xmlns:a="http://schemas.openxmlformats.org/drawingml/2006/main" name="Corporate template-set Universiteit Leiden">
  <a:themeElements>
    <a:clrScheme name="Aangepast 28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-9-windows-nl-met-slidenr1.potx" id="{A8955BF8-D7B1-4041-8C5E-A0BB7FB00B95}" vid="{61D23513-D175-4964-9CA1-D65DE75929D8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3F65C69C6C26449227B71ADE07FFAF" ma:contentTypeVersion="17" ma:contentTypeDescription="Create a new document." ma:contentTypeScope="" ma:versionID="1b9940807ba4ce38c38239c55ed93fb9">
  <xsd:schema xmlns:xsd="http://www.w3.org/2001/XMLSchema" xmlns:xs="http://www.w3.org/2001/XMLSchema" xmlns:p="http://schemas.microsoft.com/office/2006/metadata/properties" xmlns:ns2="cd760409-cf5a-4dde-af98-45a563cf2c4e" xmlns:ns3="eafb1e27-4675-408f-b82d-60073cecff63" targetNamespace="http://schemas.microsoft.com/office/2006/metadata/properties" ma:root="true" ma:fieldsID="c23b146934371a54a90a59da2bcc954c" ns2:_="" ns3:_="">
    <xsd:import namespace="cd760409-cf5a-4dde-af98-45a563cf2c4e"/>
    <xsd:import namespace="eafb1e27-4675-408f-b82d-60073cecff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60409-cf5a-4dde-af98-45a563cf2c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631252e-6fa5-4b2b-9987-d0b6e83c6b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fb1e27-4675-408f-b82d-60073cecff6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24a1423-cf46-4eb9-95c9-f8c3593a9ee9}" ma:internalName="TaxCatchAll" ma:showField="CatchAllData" ma:web="eafb1e27-4675-408f-b82d-60073cecff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60409-cf5a-4dde-af98-45a563cf2c4e">
      <Terms xmlns="http://schemas.microsoft.com/office/infopath/2007/PartnerControls"/>
    </lcf76f155ced4ddcb4097134ff3c332f>
    <TaxCatchAll xmlns="eafb1e27-4675-408f-b82d-60073cecff63" xsi:nil="true"/>
  </documentManagement>
</p:properties>
</file>

<file path=customXml/itemProps1.xml><?xml version="1.0" encoding="utf-8"?>
<ds:datastoreItem xmlns:ds="http://schemas.openxmlformats.org/officeDocument/2006/customXml" ds:itemID="{38001EB0-4AE0-458A-87DE-72458D1560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430B0E-7BBC-4816-9D1E-3FB7A61DBB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760409-cf5a-4dde-af98-45a563cf2c4e"/>
    <ds:schemaRef ds:uri="eafb1e27-4675-408f-b82d-60073cecff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288B81-2CDB-4143-95BC-1AAE557C38B4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eafb1e27-4675-408f-b82d-60073cecff63"/>
    <ds:schemaRef ds:uri="http://purl.org/dc/elements/1.1/"/>
    <ds:schemaRef ds:uri="http://www.w3.org/XML/1998/namespace"/>
    <ds:schemaRef ds:uri="http://schemas.microsoft.com/office/infopath/2007/PartnerControls"/>
    <ds:schemaRef ds:uri="cd760409-cf5a-4dde-af98-45a563cf2c4e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Kladversie publicatiepakketten met opmaak 0.7</Template>
  <TotalTime>0</TotalTime>
  <Words>1992</Words>
  <Application>Microsoft Office PowerPoint</Application>
  <PresentationFormat>Custom</PresentationFormat>
  <Paragraphs>296</Paragraphs>
  <Slides>44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Corporate template-set Universiteit Leiden</vt:lpstr>
      <vt:lpstr>Van ruwe data tot publicatiepakket Deel 2: Publicatiepakketten, een stap naar transparantie, repliceerbaarheid en hergebruik van data?</vt:lpstr>
      <vt:lpstr>PowerPoint Presentation</vt:lpstr>
      <vt:lpstr>Inhoudsopgave</vt:lpstr>
      <vt:lpstr>Even voorstellen:</vt:lpstr>
      <vt:lpstr>1. Wat is een publicatiepakket?</vt:lpstr>
      <vt:lpstr>PowerPoint Presentation</vt:lpstr>
      <vt:lpstr>1. Wat is een publicatiepakket?</vt:lpstr>
      <vt:lpstr>1. Wat is een publicatiepakket?</vt:lpstr>
      <vt:lpstr>2. Belang van publicatiepakketten</vt:lpstr>
      <vt:lpstr>2. Belang van publicatiepakketten</vt:lpstr>
      <vt:lpstr>2. Belang van publicatiepakketten</vt:lpstr>
      <vt:lpstr>2. Belang van publicatiepakketten</vt:lpstr>
      <vt:lpstr>2. Belang van publicatiepakketten</vt:lpstr>
      <vt:lpstr>2. Belang van publicatiepakketten</vt:lpstr>
      <vt:lpstr>Vragen tot nu toe?</vt:lpstr>
      <vt:lpstr>3. Waar bewaren we publicatiepakketten?</vt:lpstr>
      <vt:lpstr>3. Waar bewaren we publicatiepakketten?</vt:lpstr>
      <vt:lpstr>PowerPoint Presentation</vt:lpstr>
      <vt:lpstr>3. Waar bewaren we publicatiepakketten?</vt:lpstr>
      <vt:lpstr>4. Privacy en gevoelige data </vt:lpstr>
      <vt:lpstr>4. Privacy en gevoelige data </vt:lpstr>
      <vt:lpstr>4. Privacy en gevoelige data </vt:lpstr>
      <vt:lpstr>4. Privacy en gevoelige data </vt:lpstr>
      <vt:lpstr>4. Privacy en gevoelige data </vt:lpstr>
      <vt:lpstr>PowerPoint Presentation</vt:lpstr>
      <vt:lpstr>4. Privacy en gevoelige data </vt:lpstr>
      <vt:lpstr>4. Privacy en gevoelige data </vt:lpstr>
      <vt:lpstr>5. Oefening: Hoe FAIR is dit publicatiepakket?</vt:lpstr>
      <vt:lpstr>5. Oefening: Hoe FAIR is dit publicatiepakket?</vt:lpstr>
      <vt:lpstr>5. Oefening: Hoe FAIR is dit publicatiepakket?</vt:lpstr>
      <vt:lpstr>PAUZE</vt:lpstr>
      <vt:lpstr>6. Werkwijze: hoe ik als DS pubpakketten behandel </vt:lpstr>
      <vt:lpstr>6. Werkwijze: hoe ik als DS pubpakketten behandel</vt:lpstr>
      <vt:lpstr> 6. Werkwijze: hoe ik als DS pubpakketten behandel </vt:lpstr>
      <vt:lpstr>PowerPoint Presentation</vt:lpstr>
      <vt:lpstr>7. Communicatie en trainingen rondom pubpacks</vt:lpstr>
      <vt:lpstr>8. Moeilijkheden</vt:lpstr>
      <vt:lpstr>8. Moeilijkheden</vt:lpstr>
      <vt:lpstr>8. Moeilijkheden</vt:lpstr>
      <vt:lpstr>8. Moeilijkheden</vt:lpstr>
      <vt:lpstr>8. Moeilijkheden</vt:lpstr>
      <vt:lpstr>Conclusies</vt:lpstr>
      <vt:lpstr>Conclusies</vt:lpstr>
      <vt:lpstr>Zijn er nog vragen?</vt:lpstr>
    </vt:vector>
  </TitlesOfParts>
  <Company>Universiteit Leiden - ISSC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Plomp, W.P. (Willemijn)</dc:creator>
  <cp:lastModifiedBy>Plomp, W.P. (Willemijn)</cp:lastModifiedBy>
  <cp:revision>216</cp:revision>
  <dcterms:created xsi:type="dcterms:W3CDTF">2025-03-13T10:04:02Z</dcterms:created>
  <dcterms:modified xsi:type="dcterms:W3CDTF">2025-04-15T07:03:28Z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0x0101005F3F65C69C6C26449227B71ADE07FFAF</vt:lpwstr>
  </property>
  <property fmtid="{D5CDD505-2E9C-101B-9397-08002B2CF9AE}" pid="3" name="MediaServiceImageTags">
    <vt:lpwstr/>
  </property>
</Properties>
</file>