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4"/>
  </p:sldMasterIdLst>
  <p:notesMasterIdLst>
    <p:notesMasterId r:id="rId28"/>
  </p:notesMasterIdLst>
  <p:sldIdLst>
    <p:sldId id="274" r:id="rId5"/>
    <p:sldId id="275" r:id="rId6"/>
    <p:sldId id="272" r:id="rId7"/>
    <p:sldId id="271" r:id="rId8"/>
    <p:sldId id="270" r:id="rId9"/>
    <p:sldId id="276" r:id="rId10"/>
    <p:sldId id="278" r:id="rId11"/>
    <p:sldId id="288" r:id="rId12"/>
    <p:sldId id="284" r:id="rId13"/>
    <p:sldId id="269" r:id="rId14"/>
    <p:sldId id="280" r:id="rId15"/>
    <p:sldId id="264" r:id="rId16"/>
    <p:sldId id="287" r:id="rId17"/>
    <p:sldId id="282" r:id="rId18"/>
    <p:sldId id="292" r:id="rId19"/>
    <p:sldId id="293" r:id="rId20"/>
    <p:sldId id="290" r:id="rId21"/>
    <p:sldId id="289" r:id="rId22"/>
    <p:sldId id="291" r:id="rId23"/>
    <p:sldId id="267" r:id="rId24"/>
    <p:sldId id="286" r:id="rId25"/>
    <p:sldId id="294" r:id="rId26"/>
    <p:sldId id="25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F6762F-A395-3325-78CC-A14222CE526F}" name="Plomp, W.P. (Willemijn)" initials="P(" userId="S::plompwp@vuw.leidenuniv.nl::1de9b2c1-e692-4301-a81e-37de22dad2f7" providerId="AD"/>
  <p188:author id="{209169AF-AEA3-40F3-47BE-3EA3D1C5DF09}" name="Mink, J.A.B. (Jaap-Willem)" initials="M(" userId="S::minkjab@vuw.leidenuniv.nl::a78bc39d-f91d-43c6-b7b3-48e1b2ec1ae2" providerId="AD"/>
  <p188:author id="{77AE39F3-F6F3-7548-49A2-22AC2D8770F9}" name="Hanssen, M.A.H. (Marina)" initials="H(" userId="S::hanssenmah@vuw.leidenuniv.nl::104f5548-adb9-42b6-8dcc-b28900b40f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DEE68-FC3D-8F69-2D48-48287EF2C850}" v="34" dt="2024-12-09T10:06:4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omp, W.P. (Willemijn)" userId="S::plompwp@vuw.leidenuniv.nl::1de9b2c1-e692-4301-a81e-37de22dad2f7" providerId="AD" clId="Web-{3EB7FF7D-C69D-25C1-C8AA-7C7FB8260F5E}"/>
    <pc:docChg chg="addSld modSld sldOrd">
      <pc:chgData name="Plomp, W.P. (Willemijn)" userId="S::plompwp@vuw.leidenuniv.nl::1de9b2c1-e692-4301-a81e-37de22dad2f7" providerId="AD" clId="Web-{3EB7FF7D-C69D-25C1-C8AA-7C7FB8260F5E}" dt="2024-09-04T12:00:35.787" v="125" actId="20577"/>
      <pc:docMkLst>
        <pc:docMk/>
      </pc:docMkLst>
      <pc:sldChg chg="modSp">
        <pc:chgData name="Plomp, W.P. (Willemijn)" userId="S::plompwp@vuw.leidenuniv.nl::1de9b2c1-e692-4301-a81e-37de22dad2f7" providerId="AD" clId="Web-{3EB7FF7D-C69D-25C1-C8AA-7C7FB8260F5E}" dt="2024-09-04T11:55:38.105" v="25" actId="14100"/>
        <pc:sldMkLst>
          <pc:docMk/>
          <pc:sldMk cId="3699417883" sldId="274"/>
        </pc:sldMkLst>
        <pc:spChg chg="mod">
          <ac:chgData name="Plomp, W.P. (Willemijn)" userId="S::plompwp@vuw.leidenuniv.nl::1de9b2c1-e692-4301-a81e-37de22dad2f7" providerId="AD" clId="Web-{3EB7FF7D-C69D-25C1-C8AA-7C7FB8260F5E}" dt="2024-09-04T11:55:38.105" v="25" actId="14100"/>
          <ac:spMkLst>
            <pc:docMk/>
            <pc:sldMk cId="3699417883" sldId="274"/>
            <ac:spMk id="4" creationId="{70BFE6AD-7217-B4E9-3758-099208EBA79E}"/>
          </ac:spMkLst>
        </pc:spChg>
      </pc:sldChg>
      <pc:sldChg chg="ord">
        <pc:chgData name="Plomp, W.P. (Willemijn)" userId="S::plompwp@vuw.leidenuniv.nl::1de9b2c1-e692-4301-a81e-37de22dad2f7" providerId="AD" clId="Web-{3EB7FF7D-C69D-25C1-C8AA-7C7FB8260F5E}" dt="2024-09-04T11:58:23.798" v="107"/>
        <pc:sldMkLst>
          <pc:docMk/>
          <pc:sldMk cId="349837625" sldId="286"/>
        </pc:sldMkLst>
      </pc:sldChg>
      <pc:sldChg chg="modSp">
        <pc:chgData name="Plomp, W.P. (Willemijn)" userId="S::plompwp@vuw.leidenuniv.nl::1de9b2c1-e692-4301-a81e-37de22dad2f7" providerId="AD" clId="Web-{3EB7FF7D-C69D-25C1-C8AA-7C7FB8260F5E}" dt="2024-09-04T11:58:12.516" v="106" actId="20577"/>
        <pc:sldMkLst>
          <pc:docMk/>
          <pc:sldMk cId="1967607332" sldId="287"/>
        </pc:sldMkLst>
        <pc:spChg chg="mod">
          <ac:chgData name="Plomp, W.P. (Willemijn)" userId="S::plompwp@vuw.leidenuniv.nl::1de9b2c1-e692-4301-a81e-37de22dad2f7" providerId="AD" clId="Web-{3EB7FF7D-C69D-25C1-C8AA-7C7FB8260F5E}" dt="2024-09-04T11:58:12.516" v="106" actId="20577"/>
          <ac:spMkLst>
            <pc:docMk/>
            <pc:sldMk cId="1967607332" sldId="287"/>
            <ac:spMk id="3" creationId="{FDD86A96-4C63-CEE2-ACE5-45881AA38ECF}"/>
          </ac:spMkLst>
        </pc:spChg>
      </pc:sldChg>
      <pc:sldChg chg="modSp add replId">
        <pc:chgData name="Plomp, W.P. (Willemijn)" userId="S::plompwp@vuw.leidenuniv.nl::1de9b2c1-e692-4301-a81e-37de22dad2f7" providerId="AD" clId="Web-{3EB7FF7D-C69D-25C1-C8AA-7C7FB8260F5E}" dt="2024-09-04T12:00:35.787" v="125" actId="20577"/>
        <pc:sldMkLst>
          <pc:docMk/>
          <pc:sldMk cId="1131472346" sldId="294"/>
        </pc:sldMkLst>
        <pc:spChg chg="mod">
          <ac:chgData name="Plomp, W.P. (Willemijn)" userId="S::plompwp@vuw.leidenuniv.nl::1de9b2c1-e692-4301-a81e-37de22dad2f7" providerId="AD" clId="Web-{3EB7FF7D-C69D-25C1-C8AA-7C7FB8260F5E}" dt="2024-09-04T11:59:34.004" v="112" actId="20577"/>
          <ac:spMkLst>
            <pc:docMk/>
            <pc:sldMk cId="1131472346" sldId="294"/>
            <ac:spMk id="2" creationId="{1610B954-3782-2A1E-FFC1-41D9F7AB8275}"/>
          </ac:spMkLst>
        </pc:spChg>
        <pc:spChg chg="mod">
          <ac:chgData name="Plomp, W.P. (Willemijn)" userId="S::plompwp@vuw.leidenuniv.nl::1de9b2c1-e692-4301-a81e-37de22dad2f7" providerId="AD" clId="Web-{3EB7FF7D-C69D-25C1-C8AA-7C7FB8260F5E}" dt="2024-09-04T12:00:35.787" v="125" actId="20577"/>
          <ac:spMkLst>
            <pc:docMk/>
            <pc:sldMk cId="1131472346" sldId="294"/>
            <ac:spMk id="4" creationId="{B802BADE-7772-BDF5-84C5-209E88A15372}"/>
          </ac:spMkLst>
        </pc:spChg>
      </pc:sldChg>
    </pc:docChg>
  </pc:docChgLst>
  <pc:docChgLst>
    <pc:chgData name="Mink, J.A.B. (Jaap-Willem)" userId="S::minkjab@vuw.leidenuniv.nl::a78bc39d-f91d-43c6-b7b3-48e1b2ec1ae2" providerId="AD" clId="Web-{3F3E65DF-E905-BE04-4BB2-DBBAB18896DA}"/>
    <pc:docChg chg="modSld">
      <pc:chgData name="Mink, J.A.B. (Jaap-Willem)" userId="S::minkjab@vuw.leidenuniv.nl::a78bc39d-f91d-43c6-b7b3-48e1b2ec1ae2" providerId="AD" clId="Web-{3F3E65DF-E905-BE04-4BB2-DBBAB18896DA}" dt="2024-09-24T11:04:06.846" v="10" actId="20577"/>
      <pc:docMkLst>
        <pc:docMk/>
      </pc:docMkLst>
      <pc:sldChg chg="modSp">
        <pc:chgData name="Mink, J.A.B. (Jaap-Willem)" userId="S::minkjab@vuw.leidenuniv.nl::a78bc39d-f91d-43c6-b7b3-48e1b2ec1ae2" providerId="AD" clId="Web-{3F3E65DF-E905-BE04-4BB2-DBBAB18896DA}" dt="2024-09-24T11:04:06.846" v="10" actId="20577"/>
        <pc:sldMkLst>
          <pc:docMk/>
          <pc:sldMk cId="1967607332" sldId="287"/>
        </pc:sldMkLst>
        <pc:spChg chg="mod">
          <ac:chgData name="Mink, J.A.B. (Jaap-Willem)" userId="S::minkjab@vuw.leidenuniv.nl::a78bc39d-f91d-43c6-b7b3-48e1b2ec1ae2" providerId="AD" clId="Web-{3F3E65DF-E905-BE04-4BB2-DBBAB18896DA}" dt="2024-09-24T11:04:06.846" v="10" actId="20577"/>
          <ac:spMkLst>
            <pc:docMk/>
            <pc:sldMk cId="1967607332" sldId="287"/>
            <ac:spMk id="3" creationId="{FDD86A96-4C63-CEE2-ACE5-45881AA38ECF}"/>
          </ac:spMkLst>
        </pc:spChg>
      </pc:sldChg>
    </pc:docChg>
  </pc:docChgLst>
  <pc:docChgLst>
    <pc:chgData name="Plomp, W.P. (Willemijn)" userId="S::plompwp@vuw.leidenuniv.nl::1de9b2c1-e692-4301-a81e-37de22dad2f7" providerId="AD" clId="Web-{0F8DEE68-FC3D-8F69-2D48-48287EF2C850}"/>
    <pc:docChg chg="modSld">
      <pc:chgData name="Plomp, W.P. (Willemijn)" userId="S::plompwp@vuw.leidenuniv.nl::1de9b2c1-e692-4301-a81e-37de22dad2f7" providerId="AD" clId="Web-{0F8DEE68-FC3D-8F69-2D48-48287EF2C850}" dt="2024-12-09T10:07:16.206" v="84"/>
      <pc:docMkLst>
        <pc:docMk/>
      </pc:docMkLst>
      <pc:sldChg chg="modSp">
        <pc:chgData name="Plomp, W.P. (Willemijn)" userId="S::plompwp@vuw.leidenuniv.nl::1de9b2c1-e692-4301-a81e-37de22dad2f7" providerId="AD" clId="Web-{0F8DEE68-FC3D-8F69-2D48-48287EF2C850}" dt="2024-12-09T10:05:46.876" v="31" actId="20577"/>
        <pc:sldMkLst>
          <pc:docMk/>
          <pc:sldMk cId="4244983512" sldId="271"/>
        </pc:sldMkLst>
        <pc:spChg chg="mod">
          <ac:chgData name="Plomp, W.P. (Willemijn)" userId="S::plompwp@vuw.leidenuniv.nl::1de9b2c1-e692-4301-a81e-37de22dad2f7" providerId="AD" clId="Web-{0F8DEE68-FC3D-8F69-2D48-48287EF2C850}" dt="2024-12-09T10:05:46.876" v="31" actId="20577"/>
          <ac:spMkLst>
            <pc:docMk/>
            <pc:sldMk cId="4244983512" sldId="271"/>
            <ac:spMk id="3" creationId="{79295CF1-65BF-E7C6-54DD-863CD3849426}"/>
          </ac:spMkLst>
        </pc:spChg>
      </pc:sldChg>
      <pc:sldChg chg="modNotes">
        <pc:chgData name="Plomp, W.P. (Willemijn)" userId="S::plompwp@vuw.leidenuniv.nl::1de9b2c1-e692-4301-a81e-37de22dad2f7" providerId="AD" clId="Web-{0F8DEE68-FC3D-8F69-2D48-48287EF2C850}" dt="2024-12-09T10:07:16.206" v="84"/>
        <pc:sldMkLst>
          <pc:docMk/>
          <pc:sldMk cId="3699417883" sldId="274"/>
        </pc:sldMkLst>
      </pc:sldChg>
    </pc:docChg>
  </pc:docChgLst>
  <pc:docChgLst>
    <pc:chgData name="Plomp, W.P. (Willemijn)" userId="S::plompwp@vuw.leidenuniv.nl::1de9b2c1-e692-4301-a81e-37de22dad2f7" providerId="AD" clId="Web-{87F8840C-2760-0601-8360-CA42C4261AF5}"/>
    <pc:docChg chg="modSld">
      <pc:chgData name="Plomp, W.P. (Willemijn)" userId="S::plompwp@vuw.leidenuniv.nl::1de9b2c1-e692-4301-a81e-37de22dad2f7" providerId="AD" clId="Web-{87F8840C-2760-0601-8360-CA42C4261AF5}" dt="2024-05-21T12:43:16.673" v="2" actId="20577"/>
      <pc:docMkLst>
        <pc:docMk/>
      </pc:docMkLst>
      <pc:sldChg chg="modSp">
        <pc:chgData name="Plomp, W.P. (Willemijn)" userId="S::plompwp@vuw.leidenuniv.nl::1de9b2c1-e692-4301-a81e-37de22dad2f7" providerId="AD" clId="Web-{87F8840C-2760-0601-8360-CA42C4261AF5}" dt="2024-05-21T12:43:16.673" v="2" actId="20577"/>
        <pc:sldMkLst>
          <pc:docMk/>
          <pc:sldMk cId="349837625" sldId="286"/>
        </pc:sldMkLst>
        <pc:spChg chg="mod">
          <ac:chgData name="Plomp, W.P. (Willemijn)" userId="S::plompwp@vuw.leidenuniv.nl::1de9b2c1-e692-4301-a81e-37de22dad2f7" providerId="AD" clId="Web-{87F8840C-2760-0601-8360-CA42C4261AF5}" dt="2024-05-21T12:43:16.673" v="2" actId="20577"/>
          <ac:spMkLst>
            <pc:docMk/>
            <pc:sldMk cId="349837625" sldId="286"/>
            <ac:spMk id="8" creationId="{B70293B2-D054-192D-C955-338722D8D79E}"/>
          </ac:spMkLst>
        </pc:spChg>
      </pc:sldChg>
    </pc:docChg>
  </pc:docChgLst>
  <pc:docChgLst>
    <pc:chgData name="Mink, J.A.B. (Jaap-Willem)" userId="S::minkjab@vuw.leidenuniv.nl::a78bc39d-f91d-43c6-b7b3-48e1b2ec1ae2" providerId="AD" clId="Web-{6D70F740-E29E-FA1C-569A-31134FCC6E38}"/>
    <pc:docChg chg="modSld">
      <pc:chgData name="Mink, J.A.B. (Jaap-Willem)" userId="S::minkjab@vuw.leidenuniv.nl::a78bc39d-f91d-43c6-b7b3-48e1b2ec1ae2" providerId="AD" clId="Web-{6D70F740-E29E-FA1C-569A-31134FCC6E38}" dt="2024-06-20T10:31:39.564" v="1" actId="20577"/>
      <pc:docMkLst>
        <pc:docMk/>
      </pc:docMkLst>
      <pc:sldChg chg="modSp">
        <pc:chgData name="Mink, J.A.B. (Jaap-Willem)" userId="S::minkjab@vuw.leidenuniv.nl::a78bc39d-f91d-43c6-b7b3-48e1b2ec1ae2" providerId="AD" clId="Web-{6D70F740-E29E-FA1C-569A-31134FCC6E38}" dt="2024-06-20T10:31:39.564" v="1" actId="20577"/>
        <pc:sldMkLst>
          <pc:docMk/>
          <pc:sldMk cId="3699417883" sldId="274"/>
        </pc:sldMkLst>
        <pc:spChg chg="mod">
          <ac:chgData name="Mink, J.A.B. (Jaap-Willem)" userId="S::minkjab@vuw.leidenuniv.nl::a78bc39d-f91d-43c6-b7b3-48e1b2ec1ae2" providerId="AD" clId="Web-{6D70F740-E29E-FA1C-569A-31134FCC6E38}" dt="2024-06-20T10:31:39.564" v="1" actId="20577"/>
          <ac:spMkLst>
            <pc:docMk/>
            <pc:sldMk cId="3699417883" sldId="274"/>
            <ac:spMk id="4" creationId="{70BFE6AD-7217-B4E9-3758-099208EBA7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4DFD1-7276-4F73-939C-DB25F2AC3F66}" type="datetimeFigureOut"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DB010-8B1B-4E7D-B75A-3DA1DC45B3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Willemijn: 4,5,6, 9, 10</a:t>
            </a:r>
          </a:p>
          <a:p>
            <a:r>
              <a:rPr lang="en-US" dirty="0">
                <a:cs typeface="Calibri"/>
              </a:rPr>
              <a:t>Jaap-Willem: 1,2,3, 7,8, 11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ea typeface="Calibri"/>
                <a:cs typeface="+mn-lt"/>
              </a:rPr>
              <a:t>Changes compared to the version Sep 2024</a:t>
            </a: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+mn-lt"/>
              </a:rPr>
              <a:t>slide 4 - "first author" changed to "</a:t>
            </a:r>
            <a:r>
              <a:rPr lang="en-US" dirty="0"/>
              <a:t>corresponding author (or the first author)"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Calibri"/>
              </a:rPr>
              <a:t>Changes compared to the version Dec 2023</a:t>
            </a: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slide 4 – made clear that publication packages of students are not uploaded to </a:t>
            </a:r>
            <a:r>
              <a:rPr lang="en-US" dirty="0" err="1">
                <a:cs typeface="+mn-lt"/>
              </a:rPr>
              <a:t>DataverseNL</a:t>
            </a: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r>
              <a:rPr lang="en-US" dirty="0">
                <a:cs typeface="+mn-lt"/>
              </a:rPr>
              <a:t>Changes compared to the version Sep 2023</a:t>
            </a:r>
            <a:br>
              <a:rPr lang="en-US" dirty="0">
                <a:cs typeface="+mn-lt"/>
              </a:rPr>
            </a:br>
            <a:r>
              <a:rPr lang="en-US" dirty="0"/>
              <a:t>slide 4 – publication packages are only necessary for research masters theses of Psychology students, not Education and Child Studies students </a:t>
            </a:r>
            <a:endParaRPr lang="en-US" dirty="0">
              <a:cs typeface="Calibri"/>
            </a:endParaRPr>
          </a:p>
          <a:p>
            <a:r>
              <a:rPr lang="en-US" dirty="0"/>
              <a:t>slide 6 – added preregistration</a:t>
            </a:r>
            <a:br>
              <a:rPr lang="en-US" dirty="0">
                <a:ea typeface="Calibri"/>
                <a:cs typeface="+mn-lt"/>
              </a:rPr>
            </a:br>
            <a:r>
              <a:rPr lang="en-US" dirty="0">
                <a:ea typeface="Calibri"/>
                <a:cs typeface="+mn-lt"/>
              </a:rPr>
              <a:t>slide 14 – added a solution for Mac users </a:t>
            </a:r>
            <a:br>
              <a:rPr lang="en-US" dirty="0">
                <a:cs typeface="+mn-lt"/>
              </a:rPr>
            </a:br>
            <a:endParaRPr lang="en-US">
              <a:cs typeface="Calibri"/>
            </a:endParaRPr>
          </a:p>
          <a:p>
            <a:endParaRPr lang="en-US" err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DB010-8B1B-4E7D-B75A-3DA1DC45B357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7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If you're not sure whether you need to make one, you can always email us!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DB010-8B1B-4E7D-B75A-3DA1DC45B35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Please don't use </a:t>
            </a:r>
            <a:r>
              <a:rPr lang="en-US" err="1">
                <a:cs typeface="Calibri"/>
              </a:rPr>
              <a:t>dropbox</a:t>
            </a:r>
            <a:r>
              <a:rPr lang="en-US">
                <a:cs typeface="Calibri"/>
              </a:rPr>
              <a:t> or </a:t>
            </a:r>
            <a:r>
              <a:rPr lang="en-US" err="1">
                <a:cs typeface="Calibri"/>
              </a:rPr>
              <a:t>googledrive</a:t>
            </a:r>
            <a:r>
              <a:rPr lang="en-US">
                <a:cs typeface="Calibri"/>
              </a:rPr>
              <a:t> to share personal data.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DB010-8B1B-4E7D-B75A-3DA1DC45B35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3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7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941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1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69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12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66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5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9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3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2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3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4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tewards_PSY_PED@FSW.leidenuniv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atastewards_psy_ped@fsw.leidenuniv.n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verse.nl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3822289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" TargetMode="External"/><Relationship Id="rId2" Type="http://schemas.openxmlformats.org/officeDocument/2006/relationships/hyperlink" Target="https://datasetsearch.research.goog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neuro.or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iteitleiden.nl/en/social-behavioural-sciences/psychology/good-practises/open-science#2-building-an-open-science-community,3-embedding-open-science-in-broader-academic-development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doi/10.5281/zenodo.13644575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nnel/19%3ae91f2b871bc347ac996a7cc64e45b38d%40thread.tacv2/Research%2520Data%2520Management?groupId=563a514f-b896-4916-9ad4-59118358534e&amp;tenantId=ca2a7f76-dbd7-4ec0-9108-6b3d524fb7c8" TargetMode="External"/><Relationship Id="rId2" Type="http://schemas.openxmlformats.org/officeDocument/2006/relationships/hyperlink" Target="https://www.universiteitleiden.nl/en/social-behavioural-sciences/psychology/good-practises/open-scienc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pf.org/2016/04/25/a-visual-guide-to-practical-data-de-identification/" TargetMode="External"/><Relationship Id="rId5" Type="http://schemas.openxmlformats.org/officeDocument/2006/relationships/hyperlink" Target="https://www.bibliotheek.universiteitleiden.nl/nieuws/2023/06/nu-beschikbaar-open-science---a-practical-guide-for-early-career-researchers" TargetMode="External"/><Relationship Id="rId4" Type="http://schemas.openxmlformats.org/officeDocument/2006/relationships/hyperlink" Target="NU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iteitleiden.nl/binaries/content/assets/sociale-wetenschappen/psychologie/instituutsbureau/ospolicy_psy_v1.1.pdf" TargetMode="External"/><Relationship Id="rId2" Type="http://schemas.openxmlformats.org/officeDocument/2006/relationships/hyperlink" Target="https://www.universiteitleiden.nl/binaries/content/assets/sociale-wetenschappen/psychologie/instituutsbureau/guideline_faculties_of_behavioural_sciences_-_march_2022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d24.formdesk.com/universiteitleiden/DataVerseNL_Publication_Package_Questionnaire_for_Psychology_and_Education_and_Child_Studies_V2.0" TargetMode="External"/><Relationship Id="rId2" Type="http://schemas.openxmlformats.org/officeDocument/2006/relationships/hyperlink" Target="https://www.universiteitleiden.nl/binaries/content/assets/sociale-wetenschappen/psychologie/instituutsbureau/instruction-for-archiving-publication-packages-v4.docx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datastewards_psy_ped@fsw.leidenuniv.nl" TargetMode="External"/><Relationship Id="rId4" Type="http://schemas.openxmlformats.org/officeDocument/2006/relationships/hyperlink" Target="http://J:/ResearchData/FSW/Archivering%20DataverseN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iteitleiden.nl/binaries/content/assets/sociale-wetenschappen/psychologie/instituutsbureau/readme-template-for-publication-packages-v1.0.docx" TargetMode="External"/><Relationship Id="rId2" Type="http://schemas.openxmlformats.org/officeDocument/2006/relationships/hyperlink" Target="https://www.universiteitleiden.nl/binaries/content/assets/sociale-wetenschappen/psychologie/instituutsbureau/instruction-for-archiving-publication-packages-v4.doc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d24.formdesk.com/universiteitleiden/DataVerseNL_Publication_Package_Questionnaire_for_Psychology_and_Education_and_Child_Studies_V2.0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FBC4-581A-F204-D321-36B2CF9B8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454" y="1338629"/>
            <a:ext cx="10145000" cy="145968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6700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Publication Packages</a:t>
            </a:r>
            <a:br>
              <a:rPr lang="en-US" sz="6700" b="1">
                <a:latin typeface="Calibri"/>
                <a:ea typeface="+mj-lt"/>
                <a:cs typeface="+mj-lt"/>
              </a:rPr>
            </a:br>
            <a:r>
              <a:rPr lang="en-US" sz="4900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How and when to make them</a:t>
            </a:r>
            <a:endParaRPr lang="nl-NL" sz="4000">
              <a:solidFill>
                <a:schemeClr val="accent2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0BFE6AD-7217-B4E9-3758-099208EBA79E}"/>
              </a:ext>
            </a:extLst>
          </p:cNvPr>
          <p:cNvSpPr txBox="1">
            <a:spLocks/>
          </p:cNvSpPr>
          <p:nvPr/>
        </p:nvSpPr>
        <p:spPr>
          <a:xfrm>
            <a:off x="380724" y="3999939"/>
            <a:ext cx="9144000" cy="2457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Version: September 2024 </a:t>
            </a:r>
            <a:endParaRPr lang="en-US" dirty="0">
              <a:solidFill>
                <a:schemeClr val="tx1"/>
              </a:solidFill>
              <a:latin typeface="Trebuchet MS" panose="020B0603020202020204"/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changes since last version (May 2024):</a:t>
            </a:r>
            <a:endParaRPr lang="en-US" dirty="0">
              <a:solidFill>
                <a:schemeClr val="tx1"/>
              </a:solidFill>
              <a:latin typeface="Trebuchet MS" panose="020B0603020202020204"/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Jaap-Willem Mink and WILLEMIJN PLOMP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Data Stewards </a:t>
            </a:r>
            <a:r>
              <a:rPr lang="en-US" dirty="0" err="1">
                <a:solidFill>
                  <a:schemeClr val="tx1"/>
                </a:solidFill>
                <a:latin typeface="Calibri"/>
                <a:cs typeface="Calibri"/>
              </a:rPr>
              <a:t>Behavioural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Sciences</a:t>
            </a:r>
            <a:endParaRPr lang="en-US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via Datastewards_PSY_PED@FSW.leidenuniv.nl</a:t>
            </a:r>
            <a:endParaRPr lang="en-US" dirty="0">
              <a:solidFill>
                <a:schemeClr val="tx1"/>
              </a:solidFill>
              <a:latin typeface="Calibri"/>
              <a:ea typeface="Times New Roman" panose="02020603050405020304" pitchFamily="18" charset="0"/>
              <a:cs typeface="Calibri"/>
            </a:endParaRPr>
          </a:p>
          <a:p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endParaRPr lang="nl-NL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4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B52A-B8F7-EAC3-CBCE-7D727299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nl-NL" sz="4400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Step 3: </a:t>
            </a:r>
            <a:r>
              <a:rPr lang="en-US" sz="4400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Share and inform the data stewards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FC3E2-34CD-BEF1-49CB-F106BDF90D37}"/>
              </a:ext>
            </a:extLst>
          </p:cNvPr>
          <p:cNvSpPr txBox="1"/>
          <p:nvPr/>
        </p:nvSpPr>
        <p:spPr>
          <a:xfrm>
            <a:off x="840376" y="1922363"/>
            <a:ext cx="8597724" cy="44012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>
              <a:solidFill>
                <a:srgbClr val="404040"/>
              </a:solidFill>
              <a:latin typeface="Calibri"/>
              <a:cs typeface="Calibri"/>
            </a:endParaRPr>
          </a:p>
          <a:p>
            <a:pPr marL="342900" indent="-342900">
              <a:buFont typeface="Wingdings"/>
              <a:buChar char="ü"/>
            </a:pPr>
            <a:r>
              <a:rPr lang="en-US" sz="2400" b="1">
                <a:solidFill>
                  <a:srgbClr val="404040"/>
                </a:solidFill>
                <a:latin typeface="Calibri"/>
                <a:cs typeface="Calibri"/>
              </a:rPr>
              <a:t>J-Drive: </a:t>
            </a:r>
            <a:r>
              <a:rPr lang="en-US" sz="2400">
                <a:latin typeface="Calibri"/>
                <a:ea typeface="+mn-lt"/>
                <a:cs typeface="+mn-lt"/>
              </a:rPr>
              <a:t>J:\ResearchData\FSW\Archivering </a:t>
            </a:r>
            <a:r>
              <a:rPr lang="en-US" sz="2400" err="1">
                <a:latin typeface="Calibri"/>
                <a:ea typeface="+mn-lt"/>
                <a:cs typeface="+mn-lt"/>
              </a:rPr>
              <a:t>DataverseNL</a:t>
            </a:r>
            <a:r>
              <a:rPr lang="en-US" sz="2400">
                <a:latin typeface="Calibri"/>
                <a:ea typeface="+mn-lt"/>
                <a:cs typeface="+mn-lt"/>
              </a:rPr>
              <a:t>\&lt;</a:t>
            </a:r>
            <a:r>
              <a:rPr lang="en-US" sz="2400" i="1">
                <a:latin typeface="Calibri"/>
                <a:ea typeface="+mn-lt"/>
                <a:cs typeface="+mn-lt"/>
              </a:rPr>
              <a:t>your department or institute</a:t>
            </a:r>
            <a:r>
              <a:rPr lang="en-US" sz="2400">
                <a:latin typeface="Calibri"/>
                <a:ea typeface="+mn-lt"/>
                <a:cs typeface="+mn-lt"/>
              </a:rPr>
              <a:t>&gt;  </a:t>
            </a:r>
            <a:endParaRPr lang="en-US" sz="2400" b="1">
              <a:latin typeface="Calibri"/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2400" b="1">
                <a:solidFill>
                  <a:srgbClr val="404040"/>
                </a:solidFill>
                <a:latin typeface="Calibri"/>
                <a:cs typeface="Calibri"/>
              </a:rPr>
              <a:t>OneDrive</a:t>
            </a:r>
          </a:p>
          <a:p>
            <a:pPr marL="342900" indent="-342900">
              <a:buFont typeface="Wingdings"/>
              <a:buChar char="ü"/>
            </a:pPr>
            <a:r>
              <a:rPr lang="en-US" sz="2400" b="1" err="1">
                <a:solidFill>
                  <a:srgbClr val="404040"/>
                </a:solidFill>
                <a:latin typeface="Calibri"/>
                <a:cs typeface="Calibri"/>
              </a:rPr>
              <a:t>SurfDrive</a:t>
            </a:r>
            <a:endParaRPr lang="en-US" sz="2400" b="1">
              <a:solidFill>
                <a:srgbClr val="404040"/>
              </a:solidFill>
              <a:latin typeface="Calibri"/>
              <a:cs typeface="Calibri"/>
            </a:endParaRPr>
          </a:p>
          <a:p>
            <a:endParaRPr lang="en-US" sz="2800" b="1">
              <a:solidFill>
                <a:srgbClr val="404040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Add a (unique) password if necessary - don't forget to send it to us.</a:t>
            </a:r>
            <a:endParaRPr lang="en-US" sz="2400">
              <a:latin typeface="Calibri"/>
              <a:cs typeface="Calibri"/>
            </a:endParaRPr>
          </a:p>
          <a:p>
            <a:endParaRPr lang="en-US" sz="2800" b="1">
              <a:solidFill>
                <a:srgbClr val="404040"/>
              </a:solidFill>
              <a:latin typeface="Calibri"/>
              <a:cs typeface="Calibri"/>
            </a:endParaRPr>
          </a:p>
          <a:p>
            <a:r>
              <a:rPr lang="en-US" sz="2400" b="1">
                <a:solidFill>
                  <a:srgbClr val="404040"/>
                </a:solidFill>
                <a:latin typeface="Calibri"/>
                <a:cs typeface="Calibri"/>
              </a:rPr>
              <a:t>Inform the data stewards that the publication package is ready: </a:t>
            </a:r>
            <a:r>
              <a:rPr lang="en-US" sz="2400">
                <a:ea typeface="+mn-lt"/>
                <a:cs typeface="+mn-lt"/>
                <a:hlinkClick r:id="rId3"/>
              </a:rPr>
              <a:t>datastewards_psy_ped@fsw.leidenuniv.nl</a:t>
            </a:r>
            <a:r>
              <a:rPr lang="en-US" sz="2400">
                <a:ea typeface="+mn-lt"/>
                <a:cs typeface="+mn-lt"/>
              </a:rPr>
              <a:t> </a:t>
            </a:r>
            <a:endParaRPr lang="en-US" sz="2400" b="1">
              <a:solidFill>
                <a:srgbClr val="404040"/>
              </a:solidFill>
              <a:latin typeface="Calibri"/>
              <a:cs typeface="Calibri"/>
            </a:endParaRPr>
          </a:p>
          <a:p>
            <a:endParaRPr lang="nl-NL" sz="2800" b="1">
              <a:solidFill>
                <a:srgbClr val="40404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240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4FC3E2-34CD-BEF1-49CB-F106BDF90D37}"/>
              </a:ext>
            </a:extLst>
          </p:cNvPr>
          <p:cNvSpPr txBox="1"/>
          <p:nvPr/>
        </p:nvSpPr>
        <p:spPr>
          <a:xfrm>
            <a:off x="680450" y="1818881"/>
            <a:ext cx="859772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404040"/>
                </a:solidFill>
                <a:latin typeface="Calibri"/>
                <a:cs typeface="Calibri"/>
              </a:rPr>
              <a:t>We, the data stewards, will check if the publication package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cs typeface="Calibri"/>
              </a:rPr>
              <a:t>is complete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cs typeface="Calibri"/>
              </a:rPr>
              <a:t>Does not contain (too much) sensitive or identifiable information.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US" sz="2400">
              <a:solidFill>
                <a:srgbClr val="404040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rgbClr val="404040"/>
                </a:solidFill>
                <a:latin typeface="Calibri"/>
                <a:cs typeface="Calibri"/>
              </a:rPr>
              <a:t>We will contact you if we have any questions or concerns. </a:t>
            </a:r>
            <a:endParaRPr lang="en-US" sz="2400"/>
          </a:p>
          <a:p>
            <a:endParaRPr lang="en-US" sz="2400">
              <a:solidFill>
                <a:srgbClr val="404040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rgbClr val="404040"/>
                </a:solidFill>
                <a:latin typeface="Calibri"/>
                <a:cs typeface="Calibri"/>
              </a:rPr>
              <a:t>We will then upload the publication package on </a:t>
            </a:r>
            <a:r>
              <a:rPr lang="en-US" sz="240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DataverseNL</a:t>
            </a:r>
            <a:r>
              <a:rPr lang="en-US" sz="2400">
                <a:solidFill>
                  <a:srgbClr val="404040"/>
                </a:solidFill>
                <a:latin typeface="Calibri"/>
                <a:cs typeface="Calibri"/>
              </a:rPr>
              <a:t>. The package will get a DOI (permanent link) that you can share. (You can also request the DOI prior to the publication so the link can be added to the paper.)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6AA5F-E497-F142-A36B-4F547486B334}"/>
              </a:ext>
            </a:extLst>
          </p:cNvPr>
          <p:cNvSpPr txBox="1"/>
          <p:nvPr/>
        </p:nvSpPr>
        <p:spPr>
          <a:xfrm>
            <a:off x="1143635" y="5957570"/>
            <a:ext cx="84772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nl-NL" sz="1800">
              <a:latin typeface="Calibri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681933-EDCB-CF9B-4D11-60D690AE74F6}"/>
              </a:ext>
            </a:extLst>
          </p:cNvPr>
          <p:cNvSpPr txBox="1">
            <a:spLocks/>
          </p:cNvSpPr>
          <p:nvPr/>
        </p:nvSpPr>
        <p:spPr>
          <a:xfrm>
            <a:off x="679215" y="6302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400" cap="all">
                <a:solidFill>
                  <a:schemeClr val="accent2"/>
                </a:solidFill>
                <a:latin typeface="Calibri"/>
                <a:cs typeface="Calibri"/>
              </a:rPr>
              <a:t>What happens then?</a:t>
            </a:r>
          </a:p>
        </p:txBody>
      </p:sp>
    </p:spTree>
    <p:extLst>
      <p:ext uri="{BB962C8B-B14F-4D97-AF65-F5344CB8AC3E}">
        <p14:creationId xmlns:p14="http://schemas.microsoft.com/office/powerpoint/2010/main" val="96138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7FFA4-A9AA-CEA8-7CF5-2E1B27BABA70}"/>
              </a:ext>
            </a:extLst>
          </p:cNvPr>
          <p:cNvSpPr txBox="1"/>
          <p:nvPr/>
        </p:nvSpPr>
        <p:spPr>
          <a:xfrm>
            <a:off x="629826" y="676040"/>
            <a:ext cx="869632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5400" cap="all">
                <a:solidFill>
                  <a:schemeClr val="accent2"/>
                </a:solidFill>
                <a:latin typeface="Calibri"/>
                <a:cs typeface="Calibri"/>
              </a:rPr>
              <a:t>Questions?</a:t>
            </a:r>
            <a:endParaRPr lang="nl-NL" sz="5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5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7FFA4-A9AA-CEA8-7CF5-2E1B27BABA70}"/>
              </a:ext>
            </a:extLst>
          </p:cNvPr>
          <p:cNvSpPr txBox="1"/>
          <p:nvPr/>
        </p:nvSpPr>
        <p:spPr>
          <a:xfrm>
            <a:off x="629826" y="676040"/>
            <a:ext cx="8696325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5400" cap="all">
                <a:solidFill>
                  <a:schemeClr val="accent2"/>
                </a:solidFill>
                <a:latin typeface="Calibri"/>
                <a:cs typeface="Calibri"/>
              </a:rPr>
              <a:t>Bonus material</a:t>
            </a:r>
            <a:endParaRPr lang="nl-NL" sz="540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86A96-4C63-CEE2-ACE5-45881AA38ECF}"/>
              </a:ext>
            </a:extLst>
          </p:cNvPr>
          <p:cNvSpPr txBox="1"/>
          <p:nvPr/>
        </p:nvSpPr>
        <p:spPr>
          <a:xfrm>
            <a:off x="630834" y="1904999"/>
            <a:ext cx="976858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2400" dirty="0">
                <a:latin typeface="Calibri"/>
              </a:rPr>
            </a:br>
            <a:endParaRPr lang="en-US" sz="240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- How to password-protect files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  <a:cs typeface="Calibri"/>
              </a:rPr>
              <a:t>- What to do with MRI data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  <a:cs typeface="Calibri"/>
              </a:rPr>
              <a:t>- Can I add an embargo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- What if a funder/journal wants proof of data sharing 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ea typeface="Calibri"/>
                <a:cs typeface="Calibri"/>
              </a:rPr>
              <a:t>- </a:t>
            </a:r>
            <a:r>
              <a:rPr lang="en-US" sz="2800" dirty="0">
                <a:latin typeface="Calibri"/>
                <a:cs typeface="Calibri"/>
              </a:rPr>
              <a:t>How to find data to reuse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- What to do if you've used another repository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- How to write better code for reproducible research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07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7FFA4-A9AA-CEA8-7CF5-2E1B27BABA70}"/>
              </a:ext>
            </a:extLst>
          </p:cNvPr>
          <p:cNvSpPr txBox="1"/>
          <p:nvPr/>
        </p:nvSpPr>
        <p:spPr>
          <a:xfrm>
            <a:off x="676863" y="610188"/>
            <a:ext cx="869632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400" cap="all">
                <a:solidFill>
                  <a:schemeClr val="accent2"/>
                </a:solidFill>
                <a:latin typeface="Calibri"/>
                <a:cs typeface="Calibri"/>
              </a:rPr>
              <a:t>How to password-protect files</a:t>
            </a:r>
            <a:endParaRPr lang="en-US" sz="4400">
              <a:solidFill>
                <a:schemeClr val="accent2"/>
              </a:solidFill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13C5DE8-E9FD-4794-0D43-11B1D632CE30}"/>
              </a:ext>
            </a:extLst>
          </p:cNvPr>
          <p:cNvSpPr txBox="1"/>
          <p:nvPr/>
        </p:nvSpPr>
        <p:spPr>
          <a:xfrm>
            <a:off x="321016" y="1495287"/>
            <a:ext cx="9392854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700">
                <a:latin typeface="Calibri"/>
                <a:cs typeface="Calibri"/>
              </a:rPr>
              <a:t>You can zip a file or folder &amp; add a password to it with 7zip</a:t>
            </a:r>
          </a:p>
          <a:p>
            <a:pPr marL="342900" indent="-342900">
              <a:buFont typeface="Arial"/>
              <a:buChar char="•"/>
            </a:pPr>
            <a:endParaRPr lang="en-US" sz="270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700">
                <a:latin typeface="Calibri"/>
                <a:cs typeface="Calibri"/>
              </a:rPr>
              <a:t>If you don't have 7zip you can download it in the software center </a:t>
            </a:r>
            <a:endParaRPr lang="en-US" sz="2700">
              <a:latin typeface="Calibri"/>
              <a:ea typeface="Calibri"/>
              <a:cs typeface="Calibri"/>
            </a:endParaRPr>
          </a:p>
          <a:p>
            <a:endParaRPr lang="en-US" sz="270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700">
                <a:latin typeface="Calibri"/>
                <a:cs typeface="Calibri"/>
              </a:rPr>
              <a:t>Right-click on the file/folder and choose 7zip, choose "Add to archive..." And enter a password. </a:t>
            </a:r>
            <a:endParaRPr lang="en-US" sz="2700">
              <a:latin typeface="Trebuchet MS" panose="020B0603020202020204"/>
              <a:cs typeface="Calibri"/>
            </a:endParaRPr>
          </a:p>
          <a:p>
            <a:endParaRPr lang="en-US" sz="270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700">
                <a:latin typeface="Calibri"/>
                <a:cs typeface="Calibri"/>
              </a:rPr>
              <a:t>Don't use your ULCN password! Choose a unique password for every study.</a:t>
            </a:r>
          </a:p>
          <a:p>
            <a:pPr marL="342900" indent="-342900">
              <a:buFont typeface="Arial"/>
              <a:buChar char="•"/>
            </a:pPr>
            <a:endParaRPr lang="en-US" sz="270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700">
                <a:latin typeface="Calibri"/>
                <a:ea typeface="Calibri"/>
                <a:cs typeface="Calibri"/>
              </a:rPr>
              <a:t>Mac users: if 7zip doesn't work, try alternative zip programs</a:t>
            </a:r>
          </a:p>
        </p:txBody>
      </p:sp>
    </p:spTree>
    <p:extLst>
      <p:ext uri="{BB962C8B-B14F-4D97-AF65-F5344CB8AC3E}">
        <p14:creationId xmlns:p14="http://schemas.microsoft.com/office/powerpoint/2010/main" val="386741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857D05E-EF54-1325-F200-92A7A678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66" y="-54933"/>
            <a:ext cx="10563066" cy="696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E5EB170-55A4-BFD6-062B-58D6576C2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35" y="-78699"/>
            <a:ext cx="6890477" cy="68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9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7FFA4-A9AA-CEA8-7CF5-2E1B27BABA70}"/>
              </a:ext>
            </a:extLst>
          </p:cNvPr>
          <p:cNvSpPr txBox="1"/>
          <p:nvPr/>
        </p:nvSpPr>
        <p:spPr>
          <a:xfrm>
            <a:off x="676863" y="610188"/>
            <a:ext cx="869632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400" cap="all">
                <a:solidFill>
                  <a:schemeClr val="accent2"/>
                </a:solidFill>
                <a:latin typeface="Calibri"/>
                <a:cs typeface="Calibri"/>
              </a:rPr>
              <a:t>Can I add an embargo to my data? 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A385A0-7EFF-B281-98A1-32B19396C0F7}"/>
              </a:ext>
            </a:extLst>
          </p:cNvPr>
          <p:cNvSpPr txBox="1">
            <a:spLocks/>
          </p:cNvSpPr>
          <p:nvPr/>
        </p:nvSpPr>
        <p:spPr>
          <a:xfrm>
            <a:off x="613348" y="1988018"/>
            <a:ext cx="910577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en-US" sz="2800" b="1">
                <a:latin typeface="Calibri"/>
                <a:cs typeface="Times New Roman"/>
              </a:rPr>
            </a:br>
            <a:r>
              <a:rPr lang="en-US" sz="2800">
                <a:latin typeface="Calibri"/>
                <a:cs typeface="Calibri"/>
              </a:rPr>
              <a:t>- Yes, you can choose to embargo your publication package for any period of time. 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 sz="2800">
              <a:latin typeface="Calibri"/>
              <a:cs typeface="Calibri"/>
            </a:endParaRPr>
          </a:p>
          <a:p>
            <a:pPr>
              <a:spcBef>
                <a:spcPts val="0"/>
              </a:spcBef>
              <a:buFont typeface="Calibri" charset="2"/>
              <a:buChar char="-"/>
            </a:pPr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The embargo can be added at </a:t>
            </a:r>
            <a:r>
              <a:rPr lang="en-US" sz="2800" i="1">
                <a:solidFill>
                  <a:srgbClr val="000000"/>
                </a:solidFill>
                <a:latin typeface="Calibri"/>
                <a:cs typeface="Calibri"/>
              </a:rPr>
              <a:t>file level</a:t>
            </a:r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, so you can decide whether to set the entire publication package under embargo or just a small part.</a:t>
            </a:r>
            <a:endParaRPr lang="en-US" sz="28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spcBef>
                <a:spcPts val="0"/>
              </a:spcBef>
              <a:buFont typeface="Calibri" charset="2"/>
              <a:buChar char="-"/>
            </a:pPr>
            <a:r>
              <a:rPr lang="en-US" sz="2800">
                <a:solidFill>
                  <a:srgbClr val="000000"/>
                </a:solidFill>
                <a:latin typeface="Calibri"/>
                <a:cs typeface="Calibri"/>
              </a:rPr>
              <a:t>The embargo can be removed or changed at any point by contacting the data stewards </a:t>
            </a:r>
            <a:br>
              <a:rPr lang="en-US" sz="2800" b="1">
                <a:latin typeface="Calibri"/>
                <a:cs typeface="Times New Roman"/>
              </a:rPr>
            </a:br>
            <a:endParaRPr lang="en-US" sz="2800">
              <a:latin typeface="Calibri"/>
              <a:ea typeface="Calibri"/>
              <a:cs typeface="Times New Roman"/>
            </a:endParaRPr>
          </a:p>
          <a:p>
            <a:pPr marL="0" indent="0">
              <a:buFont typeface="Wingdings 3" charset="2"/>
              <a:buNone/>
            </a:pPr>
            <a:endParaRPr lang="nl-NL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491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7FFA4-A9AA-CEA8-7CF5-2E1B27BABA70}"/>
              </a:ext>
            </a:extLst>
          </p:cNvPr>
          <p:cNvSpPr txBox="1"/>
          <p:nvPr/>
        </p:nvSpPr>
        <p:spPr>
          <a:xfrm>
            <a:off x="676863" y="610188"/>
            <a:ext cx="869632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400" cap="all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What</a:t>
            </a:r>
            <a:r>
              <a:rPr lang="en-GB" sz="4400" cap="all">
                <a:solidFill>
                  <a:schemeClr val="accent2"/>
                </a:solidFill>
                <a:latin typeface="Calibri"/>
                <a:cs typeface="Calibri"/>
              </a:rPr>
              <a:t> to do with </a:t>
            </a:r>
            <a:r>
              <a:rPr lang="en-GB" sz="4400" cap="all" err="1">
                <a:solidFill>
                  <a:schemeClr val="accent2"/>
                </a:solidFill>
                <a:latin typeface="Calibri"/>
                <a:cs typeface="Calibri"/>
              </a:rPr>
              <a:t>mri</a:t>
            </a:r>
            <a:r>
              <a:rPr lang="en-GB" sz="4400" cap="all">
                <a:solidFill>
                  <a:schemeClr val="accent2"/>
                </a:solidFill>
                <a:latin typeface="Calibri"/>
                <a:cs typeface="Calibri"/>
              </a:rPr>
              <a:t> data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13C5DE8-E9FD-4794-0D43-11B1D632CE30}"/>
              </a:ext>
            </a:extLst>
          </p:cNvPr>
          <p:cNvSpPr txBox="1"/>
          <p:nvPr/>
        </p:nvSpPr>
        <p:spPr>
          <a:xfrm>
            <a:off x="293204" y="2393504"/>
            <a:ext cx="9871887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200" u="sng">
                <a:solidFill>
                  <a:srgbClr val="54A02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MRI Data Sharing Guide</a:t>
            </a:r>
            <a:r>
              <a:rPr lang="en-GB" sz="3200" u="sng">
                <a:solidFill>
                  <a:schemeClr val="accent2"/>
                </a:solidFill>
                <a:latin typeface="Calibri"/>
                <a:cs typeface="Calibri"/>
              </a:rPr>
              <a:t> </a:t>
            </a:r>
            <a:r>
              <a:rPr lang="en-GB" sz="3200">
                <a:solidFill>
                  <a:srgbClr val="0C2577"/>
                </a:solidFill>
                <a:latin typeface="Calibri"/>
                <a:cs typeface="Calibri"/>
              </a:rPr>
              <a:t>- this flowchart helps you think</a:t>
            </a:r>
            <a:br>
              <a:rPr lang="en-GB" sz="3200">
                <a:latin typeface="Calibri"/>
                <a:cs typeface="Calibri"/>
              </a:rPr>
            </a:br>
            <a:r>
              <a:rPr lang="en-GB" sz="3200">
                <a:solidFill>
                  <a:srgbClr val="0C2577"/>
                </a:solidFill>
                <a:latin typeface="Calibri"/>
                <a:cs typeface="Calibri"/>
              </a:rPr>
              <a:t>about whether, and how, you can share your MRI data.</a:t>
            </a:r>
          </a:p>
          <a:p>
            <a:endParaRPr lang="en-GB" sz="3200">
              <a:solidFill>
                <a:srgbClr val="0C2577"/>
              </a:solidFill>
              <a:latin typeface="Calibri"/>
              <a:cs typeface="Calibri"/>
            </a:endParaRPr>
          </a:p>
          <a:p>
            <a:endParaRPr lang="en-GB" sz="3200">
              <a:solidFill>
                <a:srgbClr val="0C2577"/>
              </a:solidFill>
              <a:latin typeface="Calibri"/>
              <a:cs typeface="Calibri"/>
            </a:endParaRPr>
          </a:p>
          <a:p>
            <a:r>
              <a:rPr lang="en-GB" sz="3200">
                <a:solidFill>
                  <a:srgbClr val="0C2577"/>
                </a:solidFill>
                <a:latin typeface="Calibri"/>
                <a:cs typeface="Calibri"/>
              </a:rPr>
              <a:t>fMRI data are much smaller and form less of a privacy risk. They can be shared in most repositories. </a:t>
            </a:r>
          </a:p>
        </p:txBody>
      </p:sp>
    </p:spTree>
    <p:extLst>
      <p:ext uri="{BB962C8B-B14F-4D97-AF65-F5344CB8AC3E}">
        <p14:creationId xmlns:p14="http://schemas.microsoft.com/office/powerpoint/2010/main" val="214952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7FFA4-A9AA-CEA8-7CF5-2E1B27BABA70}"/>
              </a:ext>
            </a:extLst>
          </p:cNvPr>
          <p:cNvSpPr txBox="1"/>
          <p:nvPr/>
        </p:nvSpPr>
        <p:spPr>
          <a:xfrm>
            <a:off x="676863" y="610188"/>
            <a:ext cx="8696325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4400" cap="all">
                <a:solidFill>
                  <a:schemeClr val="accent2"/>
                </a:solidFill>
                <a:latin typeface="Calibri"/>
                <a:cs typeface="Calibri"/>
              </a:rPr>
              <a:t>What if a funder/journal wants proof of data sharing? </a:t>
            </a:r>
            <a:endParaRPr lang="en-US" sz="4400" cap="all">
              <a:solidFill>
                <a:schemeClr val="accent2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13C5DE8-E9FD-4794-0D43-11B1D632CE30}"/>
              </a:ext>
            </a:extLst>
          </p:cNvPr>
          <p:cNvSpPr txBox="1"/>
          <p:nvPr/>
        </p:nvSpPr>
        <p:spPr>
          <a:xfrm>
            <a:off x="455597" y="2231111"/>
            <a:ext cx="859772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latin typeface="Calibri"/>
                <a:cs typeface="Calibri"/>
              </a:rPr>
              <a:t>You can include the DOI to your publication package in the paper. Ask the data stewards to reserve a DOI for you. </a:t>
            </a:r>
            <a:endParaRPr lang="en-US" err="1">
              <a:latin typeface="Trebuchet MS" panose="020B0603020202020204"/>
              <a:cs typeface="Calibri"/>
            </a:endParaRP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The data stewards can provide a temporary link to the draft version of your publication package, or a screenshot. This </a:t>
            </a:r>
            <a:r>
              <a:rPr lang="en-GB" sz="2400">
                <a:solidFill>
                  <a:srgbClr val="404040"/>
                </a:solidFill>
                <a:latin typeface="Calibri"/>
                <a:cs typeface="Calibri"/>
              </a:rPr>
              <a:t>link expires upon publication of the dataset. </a:t>
            </a:r>
            <a:br>
              <a:rPr lang="en-US" sz="2400">
                <a:latin typeface="Calibri"/>
                <a:cs typeface="Calibri"/>
              </a:rPr>
            </a:br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896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FBC4-581A-F204-D321-36B2CF9B8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405" y="898639"/>
            <a:ext cx="10145000" cy="921205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Overview </a:t>
            </a:r>
            <a:endParaRPr lang="nl-NL">
              <a:solidFill>
                <a:schemeClr val="accent2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0BFE6AD-7217-B4E9-3758-099208EBA79E}"/>
              </a:ext>
            </a:extLst>
          </p:cNvPr>
          <p:cNvSpPr txBox="1">
            <a:spLocks/>
          </p:cNvSpPr>
          <p:nvPr/>
        </p:nvSpPr>
        <p:spPr>
          <a:xfrm>
            <a:off x="1527194" y="2599322"/>
            <a:ext cx="9144000" cy="3330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Publication packages: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Why make them?</a:t>
            </a:r>
            <a:endParaRPr lang="en-US">
              <a:solidFill>
                <a:schemeClr val="tx1"/>
              </a:solidFill>
              <a:latin typeface="Trebuchet MS" panose="020B0603020202020204"/>
              <a:ea typeface="Times New Roman" panose="02020603050405020304" pitchFamily="18" charset="0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When do you need to make them?</a:t>
            </a:r>
            <a:endParaRPr lang="en-US">
              <a:solidFill>
                <a:schemeClr val="tx1"/>
              </a:solidFill>
              <a:latin typeface="Trebuchet MS" panose="020B0603020202020204"/>
              <a:ea typeface="Times New Roman" panose="02020603050405020304" pitchFamily="18" charset="0"/>
              <a:cs typeface="Calibri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Calibri"/>
              </a:rPr>
              <a:t>How do you make them?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Questions</a:t>
            </a:r>
          </a:p>
          <a:p>
            <a:r>
              <a:rPr lang="en-US" sz="2400">
                <a:solidFill>
                  <a:schemeClr val="tx1"/>
                </a:solidFill>
                <a:latin typeface="Calibri"/>
                <a:cs typeface="Calibri"/>
              </a:rPr>
              <a:t>(Bonus material)</a:t>
            </a:r>
          </a:p>
          <a:p>
            <a:endParaRPr lang="nl-NL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701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954-3782-2A1E-FFC1-41D9F7AB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194"/>
          </a:xfrm>
        </p:spPr>
        <p:txBody>
          <a:bodyPr>
            <a:noAutofit/>
          </a:bodyPr>
          <a:lstStyle/>
          <a:p>
            <a:r>
              <a:rPr lang="en-GB" sz="4400" cap="all">
                <a:solidFill>
                  <a:schemeClr val="accent2"/>
                </a:solidFill>
                <a:latin typeface="Calibri"/>
                <a:cs typeface="Calibri"/>
              </a:rPr>
              <a:t>How to find data to reuse </a:t>
            </a:r>
          </a:p>
        </p:txBody>
      </p:sp>
      <p:sp>
        <p:nvSpPr>
          <p:cNvPr id="4" name="Tekstvak 1">
            <a:extLst>
              <a:ext uri="{FF2B5EF4-FFF2-40B4-BE49-F238E27FC236}">
                <a16:creationId xmlns:a16="http://schemas.microsoft.com/office/drawing/2014/main" id="{B802BADE-7772-BDF5-84C5-209E88A15372}"/>
              </a:ext>
            </a:extLst>
          </p:cNvPr>
          <p:cNvSpPr txBox="1"/>
          <p:nvPr/>
        </p:nvSpPr>
        <p:spPr>
          <a:xfrm>
            <a:off x="393491" y="1952530"/>
            <a:ext cx="879453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400" err="1">
                <a:latin typeface="Calibri"/>
                <a:ea typeface="+mn-lt"/>
                <a:cs typeface="+mn-lt"/>
              </a:rPr>
              <a:t>DataverseNL</a:t>
            </a:r>
            <a:r>
              <a:rPr lang="nl-NL" sz="2400">
                <a:latin typeface="Calibri"/>
                <a:ea typeface="+mn-lt"/>
                <a:cs typeface="+mn-lt"/>
              </a:rPr>
              <a:t>: </a:t>
            </a:r>
            <a:r>
              <a:rPr lang="en-US" sz="2400" u="sng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https://dataverse.nl/</a:t>
            </a:r>
            <a:br>
              <a:rPr lang="nl-NL" sz="2400">
                <a:latin typeface="Calibri"/>
                <a:ea typeface="+mn-lt"/>
                <a:cs typeface="+mn-lt"/>
              </a:rPr>
            </a:br>
            <a:br>
              <a:rPr lang="nl-NL" sz="2400">
                <a:latin typeface="Calibri"/>
                <a:ea typeface="+mn-lt"/>
                <a:cs typeface="+mn-lt"/>
              </a:rPr>
            </a:br>
            <a:r>
              <a:rPr lang="nl-NL" sz="2400">
                <a:latin typeface="Calibri"/>
                <a:ea typeface="+mn-lt"/>
                <a:cs typeface="+mn-lt"/>
              </a:rPr>
              <a:t>Google Dataset Search</a:t>
            </a:r>
            <a:r>
              <a:rPr lang="nl-NL" sz="240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lang="nl-NL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lang="en-US" sz="2400" u="sng">
                <a:solidFill>
                  <a:schemeClr val="accent2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https://datasetsearch.research.google.com/</a:t>
            </a:r>
            <a:r>
              <a:rPr lang="en-US" sz="2400">
                <a:solidFill>
                  <a:schemeClr val="accent2"/>
                </a:solidFill>
                <a:latin typeface="Calibri"/>
                <a:cs typeface="Calibri"/>
              </a:rPr>
              <a:t> </a:t>
            </a:r>
            <a:r>
              <a:rPr lang="en-US" sz="2400">
                <a:latin typeface="Calibri"/>
                <a:cs typeface="Calibri"/>
              </a:rPr>
              <a:t> </a:t>
            </a:r>
            <a:r>
              <a:rPr lang="en-US" sz="2400">
                <a:solidFill>
                  <a:schemeClr val="accent2"/>
                </a:solidFill>
                <a:latin typeface="Calibri"/>
                <a:cs typeface="Calibri"/>
              </a:rPr>
              <a:t>or google "dataset search"</a:t>
            </a:r>
          </a:p>
          <a:p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Open Science Framework: </a:t>
            </a:r>
            <a:r>
              <a:rPr lang="en-US" sz="2400">
                <a:solidFill>
                  <a:schemeClr val="accent2"/>
                </a:solidFill>
                <a:latin typeface="Calibr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</a:t>
            </a:r>
            <a:endParaRPr lang="en-US" sz="2400">
              <a:solidFill>
                <a:schemeClr val="accent2"/>
              </a:solidFill>
              <a:latin typeface="Calibri"/>
              <a:ea typeface="+mn-lt"/>
              <a:cs typeface="+mn-lt"/>
            </a:endParaRPr>
          </a:p>
          <a:p>
            <a:endParaRPr lang="en-US" sz="2400">
              <a:latin typeface="Calibri"/>
              <a:ea typeface="+mn-lt"/>
              <a:cs typeface="Calibri"/>
            </a:endParaRPr>
          </a:p>
          <a:p>
            <a:r>
              <a:rPr lang="en-US" sz="2400">
                <a:latin typeface="Calibri"/>
                <a:ea typeface="+mn-lt"/>
                <a:cs typeface="Calibri"/>
              </a:rPr>
              <a:t>Open Neuro:</a:t>
            </a:r>
            <a:r>
              <a:rPr lang="en-US" sz="2400">
                <a:solidFill>
                  <a:schemeClr val="accent2"/>
                </a:solidFill>
                <a:latin typeface="Calibri"/>
                <a:ea typeface="+mn-lt"/>
                <a:cs typeface="Calibri"/>
              </a:rPr>
              <a:t> </a:t>
            </a:r>
            <a:r>
              <a:rPr lang="en-US" sz="2400">
                <a:solidFill>
                  <a:schemeClr val="accent2"/>
                </a:solidFill>
                <a:latin typeface="Calibri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https://openneuro.org/</a:t>
            </a:r>
            <a:endParaRPr lang="en-US" sz="2400">
              <a:solidFill>
                <a:schemeClr val="accent2"/>
              </a:solidFill>
              <a:latin typeface="Calibri"/>
              <a:ea typeface="+mn-lt"/>
              <a:cs typeface="+mn-lt"/>
            </a:endParaRPr>
          </a:p>
          <a:p>
            <a:endParaRPr lang="en-US" sz="240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53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7FFA4-A9AA-CEA8-7CF5-2E1B27BABA70}"/>
              </a:ext>
            </a:extLst>
          </p:cNvPr>
          <p:cNvSpPr txBox="1"/>
          <p:nvPr/>
        </p:nvSpPr>
        <p:spPr>
          <a:xfrm>
            <a:off x="676864" y="610188"/>
            <a:ext cx="289854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cap="all">
                <a:solidFill>
                  <a:schemeClr val="accent2"/>
                </a:solidFill>
                <a:latin typeface="Calibri"/>
                <a:cs typeface="Calibri"/>
              </a:rPr>
              <a:t>What if you have used another repository?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1DECC8C-246E-B67C-AA43-22B4BB6154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0315" y="3276599"/>
            <a:ext cx="3988085" cy="39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6CB67-B8D5-D952-6111-6A2A3C53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289" y="13228"/>
            <a:ext cx="4769808" cy="68315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0293B2-D054-192D-C955-338722D8D79E}"/>
              </a:ext>
            </a:extLst>
          </p:cNvPr>
          <p:cNvSpPr txBox="1"/>
          <p:nvPr/>
        </p:nvSpPr>
        <p:spPr>
          <a:xfrm>
            <a:off x="676864" y="4304872"/>
            <a:ext cx="317594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There are specific README templates for PSY M&amp;S publication packages, see </a:t>
            </a:r>
            <a:r>
              <a:rPr lang="nl-NL">
                <a:hlinkClick r:id="rId3"/>
              </a:rPr>
              <a:t>Open Science - Leiden University (universiteitleiden.nl)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837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B954-3782-2A1E-FFC1-41D9F7AB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119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4400" cap="all">
                <a:solidFill>
                  <a:schemeClr val="accent2"/>
                </a:solidFill>
                <a:ea typeface="+mj-lt"/>
                <a:cs typeface="+mj-lt"/>
              </a:rPr>
              <a:t>How to write better code for reproducible research</a:t>
            </a:r>
            <a:br>
              <a:rPr lang="en-US" sz="4400" cap="all" dirty="0">
                <a:solidFill>
                  <a:schemeClr val="accent2"/>
                </a:solidFill>
                <a:ea typeface="+mj-lt"/>
                <a:cs typeface="+mj-lt"/>
              </a:rPr>
            </a:br>
            <a:endParaRPr lang="en-US" sz="4400" cap="all" dirty="0">
              <a:solidFill>
                <a:schemeClr val="accent2"/>
              </a:solidFill>
              <a:ea typeface="+mj-lt"/>
              <a:cs typeface="+mj-lt"/>
            </a:endParaRPr>
          </a:p>
          <a:p>
            <a:endParaRPr lang="en-GB" sz="4400" cap="all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ekstvak 1">
            <a:extLst>
              <a:ext uri="{FF2B5EF4-FFF2-40B4-BE49-F238E27FC236}">
                <a16:creationId xmlns:a16="http://schemas.microsoft.com/office/drawing/2014/main" id="{B802BADE-7772-BDF5-84C5-209E88A15372}"/>
              </a:ext>
            </a:extLst>
          </p:cNvPr>
          <p:cNvSpPr txBox="1"/>
          <p:nvPr/>
        </p:nvSpPr>
        <p:spPr>
          <a:xfrm>
            <a:off x="393491" y="1952530"/>
            <a:ext cx="879453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solidFill>
                <a:schemeClr val="accent2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b="1" dirty="0">
                <a:solidFill>
                  <a:schemeClr val="accent2"/>
                </a:solidFill>
                <a:ea typeface="+mn-lt"/>
                <a:cs typeface="+mn-lt"/>
              </a:rPr>
              <a:t>  Better coding for reproducible research </a:t>
            </a:r>
            <a:r>
              <a:rPr lang="en-US" sz="3200" dirty="0">
                <a:solidFill>
                  <a:schemeClr val="accent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10.5281/zenodo.13644575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by Philippa Johnson</a:t>
            </a:r>
          </a:p>
        </p:txBody>
      </p:sp>
    </p:spTree>
    <p:extLst>
      <p:ext uri="{BB962C8B-B14F-4D97-AF65-F5344CB8AC3E}">
        <p14:creationId xmlns:p14="http://schemas.microsoft.com/office/powerpoint/2010/main" val="1131472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974200" y="151967"/>
            <a:ext cx="8135640" cy="129139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GB" sz="3600" cap="all" spc="-1">
                <a:solidFill>
                  <a:schemeClr val="accent2"/>
                </a:solidFill>
                <a:latin typeface="Calibri"/>
                <a:cs typeface="Calibri"/>
              </a:rPr>
              <a:t>Read more</a:t>
            </a:r>
            <a:endParaRPr lang="nl-NL">
              <a:solidFill>
                <a:schemeClr val="accent2"/>
              </a:solidFill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431911" y="1709969"/>
            <a:ext cx="8671862" cy="487568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2900" indent="-342900">
              <a:buClr>
                <a:srgbClr val="0C2577"/>
              </a:buClr>
              <a:buFont typeface="Arial"/>
              <a:buChar char="•"/>
            </a:pPr>
            <a:r>
              <a:rPr lang="nl-NL" sz="2400">
                <a:solidFill>
                  <a:schemeClr val="accent2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Science - Leiden University (universiteitleiden.nl)</a:t>
            </a:r>
            <a:r>
              <a:rPr lang="nl-NL" sz="2400">
                <a:solidFill>
                  <a:schemeClr val="accent2"/>
                </a:solidFill>
                <a:latin typeface="Calibri"/>
                <a:cs typeface="Calibri"/>
              </a:rPr>
              <a:t> or </a:t>
            </a:r>
            <a:r>
              <a:rPr lang="nl-NL" sz="2400" err="1">
                <a:solidFill>
                  <a:schemeClr val="accent2"/>
                </a:solidFill>
                <a:latin typeface="Calibri"/>
                <a:cs typeface="Calibri"/>
              </a:rPr>
              <a:t>the</a:t>
            </a:r>
            <a:r>
              <a:rPr lang="nl-NL" sz="2400">
                <a:solidFill>
                  <a:schemeClr val="accent2"/>
                </a:solidFill>
                <a:latin typeface="Calibri"/>
                <a:cs typeface="Calibri"/>
              </a:rPr>
              <a:t> </a:t>
            </a:r>
            <a:r>
              <a:rPr lang="nl-NL" sz="2400">
                <a:solidFill>
                  <a:schemeClr val="accent2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Data Management channel on IPW Teams</a:t>
            </a:r>
            <a:r>
              <a:rPr lang="nl-NL" sz="2400" u="sng">
                <a:solidFill>
                  <a:schemeClr val="accent2"/>
                </a:solidFill>
                <a:latin typeface="Calibri"/>
                <a:cs typeface="Calibri"/>
              </a:rPr>
              <a:t> 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these pages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contains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Leiden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Behavioural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Science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templates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for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DMPs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and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Publication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packages as well as information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about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Open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Science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good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nl-NL" sz="2400" err="1">
                <a:solidFill>
                  <a:srgbClr val="002060"/>
                </a:solidFill>
                <a:latin typeface="Calibri"/>
                <a:cs typeface="Calibri"/>
              </a:rPr>
              <a:t>practices</a:t>
            </a:r>
            <a:r>
              <a:rPr lang="nl-NL" sz="2400">
                <a:solidFill>
                  <a:srgbClr val="002060"/>
                </a:solidFill>
                <a:latin typeface="Calibri"/>
                <a:cs typeface="Calibri"/>
              </a:rPr>
              <a:t>. </a:t>
            </a:r>
            <a:endParaRPr lang="en-GB" sz="2400" u="sng" spc="-1">
              <a:solidFill>
                <a:srgbClr val="002060"/>
              </a:solidFill>
              <a:latin typeface="Calibri"/>
              <a:cs typeface="Calibri"/>
            </a:endParaRPr>
          </a:p>
          <a:p>
            <a:pPr marL="342900" indent="-342900">
              <a:buClr>
                <a:srgbClr val="0C2577"/>
              </a:buClr>
              <a:buFont typeface="Arial"/>
              <a:buChar char="•"/>
            </a:pPr>
            <a:endParaRPr lang="en-GB" sz="2400" u="sng" spc="-1">
              <a:solidFill>
                <a:srgbClr val="99CC00"/>
              </a:solidFill>
              <a:latin typeface="Calibri"/>
              <a:cs typeface="Calibri"/>
              <a:hlinkClick r:id="rId4" invalidUrl="http://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>
              <a:buClr>
                <a:srgbClr val="0C2577"/>
              </a:buClr>
              <a:buFont typeface="Arial"/>
              <a:buChar char="•"/>
            </a:pPr>
            <a:r>
              <a:rPr lang="en-GB" sz="2400" spc="-1">
                <a:ea typeface="+mn-lt"/>
                <a:cs typeface="+mn-lt"/>
                <a:hlinkClick r:id="rId5"/>
              </a:rPr>
              <a:t>Open Science - A Practical Guide for Early-Career Researchers - Universiteit Leiden</a:t>
            </a:r>
            <a:endParaRPr lang="en-GB" sz="2400" spc="-1">
              <a:solidFill>
                <a:srgbClr val="0C2577"/>
              </a:solidFill>
              <a:latin typeface="Calibri"/>
              <a:cs typeface="Calibri"/>
            </a:endParaRPr>
          </a:p>
          <a:p>
            <a:pPr marL="343535" indent="-342900">
              <a:buClr>
                <a:srgbClr val="0C2577"/>
              </a:buClr>
              <a:buFont typeface="Arial"/>
              <a:buChar char="•"/>
            </a:pPr>
            <a:endParaRPr lang="en-US" sz="2400" spc="-1">
              <a:solidFill>
                <a:srgbClr val="0C2577"/>
              </a:solidFill>
              <a:latin typeface="Calibri"/>
              <a:cs typeface="Calibri"/>
            </a:endParaRPr>
          </a:p>
          <a:p>
            <a:pPr marL="343535" indent="-342900">
              <a:buClr>
                <a:srgbClr val="0C2577"/>
              </a:buClr>
              <a:buFont typeface="Arial"/>
              <a:buChar char="•"/>
            </a:pPr>
            <a:r>
              <a:rPr lang="en-GB" sz="2400" spc="-1">
                <a:solidFill>
                  <a:srgbClr val="0C2577"/>
                </a:solidFill>
                <a:latin typeface="Calibri"/>
                <a:cs typeface="Calibri"/>
              </a:rPr>
              <a:t>What is pseudonymous, de-identified or anonymous data? </a:t>
            </a:r>
            <a:br>
              <a:rPr sz="2400">
                <a:latin typeface="Calibri"/>
              </a:rPr>
            </a:br>
            <a:r>
              <a:rPr lang="en-GB" sz="2400" u="sng" spc="-1">
                <a:solidFill>
                  <a:schemeClr val="accent2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Visual Guide to Practical Data De-Identification</a:t>
            </a:r>
            <a:r>
              <a:rPr lang="en-GB" sz="2400" spc="-1">
                <a:solidFill>
                  <a:schemeClr val="accent2"/>
                </a:solidFill>
                <a:latin typeface="Calibri"/>
                <a:cs typeface="Calibri"/>
              </a:rPr>
              <a:t> </a:t>
            </a:r>
            <a:endParaRPr lang="en-US" sz="2400" spc="-1">
              <a:solidFill>
                <a:schemeClr val="accent2"/>
              </a:solidFill>
              <a:latin typeface="Calibri"/>
              <a:cs typeface="Calibri"/>
            </a:endParaRPr>
          </a:p>
          <a:p>
            <a:pPr marL="342900" indent="-342265">
              <a:buClr>
                <a:srgbClr val="0C2577"/>
              </a:buClr>
              <a:buFont typeface="Symbol" charset="2"/>
              <a:buChar char=""/>
              <a:tabLst>
                <a:tab pos="0" algn="l"/>
              </a:tabLst>
            </a:pPr>
            <a:endParaRPr lang="en-GB" sz="1400" u="sng" spc="-1">
              <a:solidFill>
                <a:srgbClr val="54A02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29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6C35-3AF7-BC20-DF47-8828C10C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41" y="272321"/>
            <a:ext cx="9508569" cy="1320800"/>
          </a:xfrm>
        </p:spPr>
        <p:txBody>
          <a:bodyPr>
            <a:normAutofit fontScale="90000"/>
          </a:bodyPr>
          <a:lstStyle/>
          <a:p>
            <a:r>
              <a:rPr lang="en-US" sz="4900" cap="all">
                <a:solidFill>
                  <a:schemeClr val="accent2"/>
                </a:solidFill>
                <a:latin typeface="Calibri"/>
                <a:cs typeface="Calibri"/>
              </a:rPr>
              <a:t>WHY MAKE A PUBLICATION PACKAGE?</a:t>
            </a:r>
            <a:endParaRPr lang="en-US" sz="4900">
              <a:solidFill>
                <a:schemeClr val="accent2"/>
              </a:solidFill>
              <a:latin typeface="Calibri"/>
              <a:cs typeface="Calibri"/>
            </a:endParaRPr>
          </a:p>
          <a:p>
            <a:endParaRPr lang="en-US" sz="540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F013-693D-586B-DF06-FC4E5F1EE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22" y="1598685"/>
            <a:ext cx="9905999" cy="4785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333333"/>
                </a:solidFill>
                <a:latin typeface="Segoe UI"/>
                <a:cs typeface="Segoe UI"/>
                <a:hlinkClick r:id="rId2"/>
              </a:rPr>
              <a:t>National Guidelines &amp; </a:t>
            </a:r>
            <a:r>
              <a:rPr lang="en-US" sz="2800">
                <a:solidFill>
                  <a:srgbClr val="333333"/>
                </a:solidFill>
                <a:latin typeface="Segoe UI"/>
                <a:cs typeface="Segoe UI"/>
                <a:hlinkClick r:id="rId3"/>
              </a:rPr>
              <a:t>Open Science policy</a:t>
            </a:r>
            <a:endParaRPr lang="en-US">
              <a:solidFill>
                <a:srgbClr val="404040"/>
              </a:solidFill>
              <a:latin typeface="Trebuchet MS" panose="020B0603020202020204"/>
              <a:cs typeface="Segoe UI"/>
            </a:endParaRPr>
          </a:p>
          <a:p>
            <a:r>
              <a:rPr lang="en-US" sz="2800">
                <a:solidFill>
                  <a:srgbClr val="333333"/>
                </a:solidFill>
                <a:latin typeface="Segoe UI"/>
                <a:cs typeface="Segoe UI"/>
              </a:rPr>
              <a:t>Funder and journal requirements </a:t>
            </a:r>
            <a:endParaRPr lang="en-US"/>
          </a:p>
          <a:p>
            <a:r>
              <a:rPr lang="en-US" sz="2800">
                <a:solidFill>
                  <a:srgbClr val="333333"/>
                </a:solidFill>
                <a:latin typeface="Segoe UI"/>
                <a:cs typeface="Segoe UI"/>
              </a:rPr>
              <a:t>Prevents data loss</a:t>
            </a:r>
          </a:p>
          <a:p>
            <a:r>
              <a:rPr lang="en-US" sz="2800">
                <a:solidFill>
                  <a:srgbClr val="333333"/>
                </a:solidFill>
                <a:latin typeface="Segoe UI"/>
                <a:cs typeface="Segoe UI"/>
              </a:rPr>
              <a:t>Integrity and transparency  </a:t>
            </a:r>
            <a:endParaRPr lang="en-US" sz="2800"/>
          </a:p>
          <a:p>
            <a:r>
              <a:rPr lang="en-US" sz="2800">
                <a:solidFill>
                  <a:srgbClr val="333333"/>
                </a:solidFill>
                <a:latin typeface="Segoe UI"/>
                <a:cs typeface="Segoe UI"/>
              </a:rPr>
              <a:t>Reproduce results and replicate experiments </a:t>
            </a:r>
            <a:endParaRPr lang="en-US" sz="2800"/>
          </a:p>
          <a:p>
            <a:r>
              <a:rPr lang="en-US" sz="2800">
                <a:solidFill>
                  <a:srgbClr val="333333"/>
                </a:solidFill>
                <a:latin typeface="Segoe UI"/>
                <a:cs typeface="Segoe UI"/>
              </a:rPr>
              <a:t>Reuse data  </a:t>
            </a:r>
            <a:endParaRPr lang="en-US" sz="2800"/>
          </a:p>
          <a:p>
            <a:r>
              <a:rPr lang="en-US" sz="2800">
                <a:solidFill>
                  <a:srgbClr val="333333"/>
                </a:solidFill>
                <a:latin typeface="Segoe UI"/>
                <a:cs typeface="Segoe UI"/>
              </a:rPr>
              <a:t>Reuse code, materials, software </a:t>
            </a:r>
          </a:p>
          <a:p>
            <a:r>
              <a:rPr lang="en-US" sz="2800">
                <a:solidFill>
                  <a:srgbClr val="333333"/>
                </a:solidFill>
                <a:latin typeface="Segoe UI"/>
                <a:cs typeface="Segoe UI"/>
              </a:rPr>
              <a:t>Get more citations when people reuse your data</a:t>
            </a:r>
          </a:p>
          <a:p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7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6B85-4EB4-B628-B9AD-0DB18138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84045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cap="all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When do you need to make a publication package?</a:t>
            </a:r>
            <a:br>
              <a:rPr lang="nl-NL" sz="48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nl-NL" sz="480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5CF1-65BF-E7C6-54DD-863CD384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5343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latin typeface="Calibri"/>
                <a:cs typeface="Calibri"/>
              </a:rPr>
              <a:t>You are the corresponding author (or the first author) and the data are stored on a Leiden University Server</a:t>
            </a:r>
          </a:p>
          <a:p>
            <a:r>
              <a:rPr lang="en-US" sz="2800" dirty="0">
                <a:latin typeface="Calibri"/>
                <a:cs typeface="Calibri"/>
              </a:rPr>
              <a:t>Published empirical studies </a:t>
            </a:r>
            <a:endParaRPr lang="en-US" sz="2800" dirty="0"/>
          </a:p>
          <a:p>
            <a:r>
              <a:rPr lang="en-US" sz="2800" dirty="0">
                <a:latin typeface="Calibri"/>
                <a:cs typeface="Calibri"/>
              </a:rPr>
              <a:t>Empirical studies appearing in (unpublished) PhD thesis chapters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r>
              <a:rPr lang="en-US" sz="2800" dirty="0">
                <a:latin typeface="Calibri"/>
                <a:cs typeface="Calibri"/>
              </a:rPr>
              <a:t>Psychology research master theses </a:t>
            </a:r>
            <a:r>
              <a:rPr lang="en-US" sz="2000" dirty="0">
                <a:latin typeface="Calibri"/>
                <a:cs typeface="Calibri"/>
              </a:rPr>
              <a:t>(just for educational purposes, these packages are not uploaded)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800">
              <a:latin typeface="Calibri"/>
              <a:cs typeface="Calibri"/>
            </a:endParaRPr>
          </a:p>
          <a:p>
            <a:pPr marL="0" indent="0" algn="ctr">
              <a:buNone/>
            </a:pPr>
            <a:r>
              <a:rPr lang="en-US" sz="2800" dirty="0">
                <a:latin typeface="Calibri"/>
                <a:cs typeface="Calibri"/>
              </a:rPr>
              <a:t>          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endParaRPr lang="nl-NL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98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D663-06D8-07AE-ED49-0BC8768F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33946" cy="1320800"/>
          </a:xfrm>
        </p:spPr>
        <p:txBody>
          <a:bodyPr>
            <a:normAutofit fontScale="90000"/>
          </a:bodyPr>
          <a:lstStyle/>
          <a:p>
            <a:r>
              <a:rPr lang="en-US" sz="5400" cap="all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How do you make a publication package?</a:t>
            </a:r>
            <a:endParaRPr lang="nl-NL" sz="5400">
              <a:solidFill>
                <a:schemeClr val="accent2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1275BE-BD36-80E8-D00D-5557E79A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8233" y="2512674"/>
            <a:ext cx="84400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b="1">
                <a:latin typeface="Calibri"/>
                <a:ea typeface="Calibri" panose="020F0502020204030204" pitchFamily="34" charset="0"/>
                <a:cs typeface="Times New Roman"/>
              </a:rPr>
              <a:t>Step 1: </a:t>
            </a:r>
            <a:r>
              <a:rPr lang="en-US" sz="3200">
                <a:latin typeface="Calibri"/>
                <a:ea typeface="Calibri" panose="020F0502020204030204" pitchFamily="34" charset="0"/>
                <a:cs typeface="Times New Roman"/>
                <a:hlinkClick r:id="rId2"/>
              </a:rPr>
              <a:t>Create a publication package</a:t>
            </a:r>
            <a:r>
              <a:rPr lang="en-US" sz="3200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nl-NL" sz="3200"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r>
              <a:rPr lang="en-US" sz="3200" b="1">
                <a:latin typeface="Calibri"/>
                <a:ea typeface="Calibri" panose="020F0502020204030204" pitchFamily="34" charset="0"/>
                <a:cs typeface="Times New Roman"/>
              </a:rPr>
              <a:t>Step 2: </a:t>
            </a:r>
            <a:r>
              <a:rPr lang="en-US" sz="3200">
                <a:latin typeface="Calibri"/>
                <a:ea typeface="Calibri" panose="020F0502020204030204" pitchFamily="34" charset="0"/>
                <a:cs typeface="Times New Roman"/>
                <a:hlinkClick r:id="rId3"/>
              </a:rPr>
              <a:t>Fill in our Formdesk questionnaire</a:t>
            </a:r>
            <a:endParaRPr lang="nl-NL" sz="3200"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r>
              <a:rPr lang="nl-NL" sz="3200" b="1">
                <a:latin typeface="Calibri"/>
                <a:ea typeface="Calibri" panose="020F0502020204030204" pitchFamily="34" charset="0"/>
                <a:cs typeface="Times New Roman"/>
              </a:rPr>
              <a:t>Step 3: </a:t>
            </a:r>
            <a:r>
              <a:rPr lang="en-US" sz="3200">
                <a:latin typeface="Calibri"/>
                <a:ea typeface="Calibri" panose="020F0502020204030204" pitchFamily="34" charset="0"/>
                <a:cs typeface="Calibri"/>
                <a:hlinkClick r:id="rId4"/>
              </a:rPr>
              <a:t>Share your publication package</a:t>
            </a:r>
            <a:r>
              <a:rPr lang="en-US" sz="3200">
                <a:latin typeface="Calibri"/>
                <a:ea typeface="Calibri" panose="020F0502020204030204" pitchFamily="34" charset="0"/>
                <a:cs typeface="Calibri"/>
              </a:rPr>
              <a:t> with the </a:t>
            </a:r>
            <a:r>
              <a:rPr lang="en-US" sz="3200">
                <a:latin typeface="Calibri"/>
                <a:ea typeface="Calibri" panose="020F0502020204030204" pitchFamily="34" charset="0"/>
                <a:cs typeface="Calibri"/>
                <a:hlinkClick r:id="rId5"/>
              </a:rPr>
              <a:t>data stewards</a:t>
            </a:r>
            <a:endParaRPr lang="nl-NL" sz="3200"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endParaRPr lang="nl-NL" sz="2400" b="1"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endParaRPr lang="en-US" sz="2400" b="1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endParaRPr lang="nl-NL" sz="2400">
              <a:latin typeface="Calibri"/>
              <a:cs typeface="Calibri"/>
            </a:endParaRPr>
          </a:p>
          <a:p>
            <a:pPr marL="0" indent="0">
              <a:buNone/>
            </a:pPr>
            <a:endParaRPr lang="nl-NL" sz="2400">
              <a:latin typeface="Calibri"/>
              <a:cs typeface="Calibri"/>
            </a:endParaRPr>
          </a:p>
          <a:p>
            <a:pPr marL="0" indent="0">
              <a:buNone/>
            </a:pPr>
            <a:endParaRPr lang="nl-NL" sz="2400">
              <a:latin typeface="Calibri"/>
              <a:cs typeface="Calibri"/>
            </a:endParaRPr>
          </a:p>
          <a:p>
            <a:pPr marL="0" indent="0">
              <a:buNone/>
            </a:pPr>
            <a:endParaRPr lang="nl-NL" sz="2400">
              <a:latin typeface="Calibri"/>
              <a:cs typeface="Calibri"/>
            </a:endParaRPr>
          </a:p>
          <a:p>
            <a:pPr marL="0" indent="0">
              <a:buNone/>
            </a:pPr>
            <a:endParaRPr lang="nl-NL" sz="2400">
              <a:latin typeface="Calibri"/>
              <a:cs typeface="Calibri"/>
            </a:endParaRPr>
          </a:p>
          <a:p>
            <a:pPr marL="0" indent="0">
              <a:buNone/>
            </a:pPr>
            <a:endParaRPr lang="nl-NL" sz="2400">
              <a:latin typeface="Calibri"/>
              <a:cs typeface="Calibri"/>
            </a:endParaRPr>
          </a:p>
          <a:p>
            <a:pPr marL="0" indent="0">
              <a:buNone/>
            </a:pPr>
            <a:endParaRPr lang="nl-NL" sz="2400">
              <a:latin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C8CD0-19DC-4BC0-789B-A3B7CB66D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776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endParaRPr lang="nl-NL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831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D663-06D8-07AE-ED49-0BC8768F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46372" cy="1320800"/>
          </a:xfrm>
        </p:spPr>
        <p:txBody>
          <a:bodyPr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Step 1: Create a publication package </a:t>
            </a:r>
            <a:endParaRPr lang="nl-NL" sz="4400">
              <a:solidFill>
                <a:schemeClr val="accent2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C363-4A9D-B9FA-675D-BC1412F4F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959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All the materials necessary to</a:t>
            </a:r>
            <a:r>
              <a:rPr lang="en-US" sz="2800" b="1">
                <a:latin typeface="Calibri"/>
                <a:ea typeface="Calibri" panose="020F0502020204030204" pitchFamily="34" charset="0"/>
                <a:cs typeface="Times New Roman"/>
              </a:rPr>
              <a:t>...</a:t>
            </a:r>
            <a:endParaRPr lang="nl-NL" sz="2800" b="1"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2800" b="1" i="1">
                <a:latin typeface="Calibri"/>
                <a:ea typeface="Calibri" panose="020F0502020204030204" pitchFamily="34" charset="0"/>
                <a:cs typeface="Times New Roman"/>
              </a:rPr>
              <a:t>…</a:t>
            </a:r>
            <a:r>
              <a:rPr lang="en-US" sz="2800" b="1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replicate</a:t>
            </a:r>
            <a:r>
              <a:rPr lang="en-US" sz="28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 the study</a:t>
            </a:r>
            <a:endParaRPr lang="en-US" sz="2800" b="1"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2800" b="1" i="1">
                <a:latin typeface="Calibri"/>
                <a:ea typeface="Calibri" panose="020F0502020204030204" pitchFamily="34" charset="0"/>
                <a:cs typeface="Times New Roman"/>
              </a:rPr>
              <a:t>…</a:t>
            </a:r>
            <a:r>
              <a:rPr lang="en-US" sz="2800" b="1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reproduce</a:t>
            </a:r>
            <a:r>
              <a:rPr lang="en-US" sz="28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 the results</a:t>
            </a:r>
            <a:r>
              <a:rPr lang="en-US" sz="2800" b="1">
                <a:latin typeface="Calibri"/>
                <a:ea typeface="Calibri" panose="020F0502020204030204" pitchFamily="34" charset="0"/>
                <a:cs typeface="Times New Roman"/>
              </a:rPr>
              <a:t> </a:t>
            </a:r>
            <a:endParaRPr lang="nl-NL" sz="2800" b="1">
              <a:latin typeface="Calibri"/>
              <a:ea typeface="Calibri" panose="020F0502020204030204" pitchFamily="34" charset="0"/>
              <a:cs typeface="Times New Roman"/>
            </a:endParaRPr>
          </a:p>
          <a:p>
            <a:r>
              <a:rPr lang="en-US" sz="2800" b="1" i="1">
                <a:latin typeface="Calibri"/>
                <a:ea typeface="Calibri" panose="020F0502020204030204" pitchFamily="34" charset="0"/>
                <a:cs typeface="Times New Roman"/>
              </a:rPr>
              <a:t>…</a:t>
            </a:r>
            <a:r>
              <a:rPr lang="en-US" sz="2800" b="1" i="1">
                <a:effectLst/>
                <a:latin typeface="Calibri"/>
                <a:ea typeface="Calibri" panose="020F0502020204030204" pitchFamily="34" charset="0"/>
                <a:cs typeface="Times New Roman"/>
              </a:rPr>
              <a:t>reuse</a:t>
            </a:r>
            <a:r>
              <a:rPr lang="en-US" sz="2800" b="1">
                <a:effectLst/>
                <a:latin typeface="Calibri"/>
                <a:ea typeface="Calibri" panose="020F0502020204030204" pitchFamily="34" charset="0"/>
                <a:cs typeface="Times New Roman"/>
              </a:rPr>
              <a:t> the data</a:t>
            </a:r>
            <a:endParaRPr lang="nl-NL" sz="2800" b="1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indent="0">
              <a:buNone/>
            </a:pPr>
            <a:endParaRPr lang="nl-NL">
              <a:latin typeface="Calibri"/>
              <a:cs typeface="Calibri"/>
            </a:endParaRPr>
          </a:p>
          <a:p>
            <a:pPr marL="0" indent="0">
              <a:buNone/>
            </a:pPr>
            <a:endParaRPr lang="nl-NL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nl-NL" sz="2000" err="1">
                <a:latin typeface="Calibri"/>
                <a:cs typeface="Calibri"/>
              </a:rPr>
              <a:t>Archiving</a:t>
            </a:r>
            <a:r>
              <a:rPr lang="nl-NL" sz="2000">
                <a:latin typeface="Calibri"/>
                <a:cs typeface="Calibri"/>
              </a:rPr>
              <a:t> </a:t>
            </a:r>
            <a:r>
              <a:rPr lang="nl-NL" sz="2000" err="1">
                <a:latin typeface="Calibri"/>
                <a:cs typeface="Calibri"/>
              </a:rPr>
              <a:t>instructions</a:t>
            </a:r>
            <a:r>
              <a:rPr lang="nl-NL" sz="2000">
                <a:latin typeface="Calibri"/>
                <a:cs typeface="Calibri"/>
              </a:rPr>
              <a:t> </a:t>
            </a:r>
            <a:r>
              <a:rPr lang="nl-NL" sz="2000" err="1">
                <a:latin typeface="Calibri"/>
                <a:cs typeface="Calibri"/>
              </a:rPr>
              <a:t>can</a:t>
            </a:r>
            <a:r>
              <a:rPr lang="nl-NL" sz="2000">
                <a:latin typeface="Calibri"/>
                <a:cs typeface="Calibri"/>
              </a:rPr>
              <a:t> </a:t>
            </a:r>
            <a:r>
              <a:rPr lang="nl-NL" sz="2000" err="1">
                <a:latin typeface="Calibri"/>
                <a:cs typeface="Calibri"/>
              </a:rPr>
              <a:t>be</a:t>
            </a:r>
            <a:r>
              <a:rPr lang="nl-NL" sz="2000">
                <a:latin typeface="Calibri"/>
                <a:cs typeface="Calibri"/>
              </a:rPr>
              <a:t> found </a:t>
            </a:r>
            <a:r>
              <a:rPr lang="nl-NL" sz="2000">
                <a:solidFill>
                  <a:schemeClr val="accent2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nl-NL" sz="2000">
                <a:latin typeface="Calibri"/>
                <a:cs typeface="Calibri"/>
              </a:rPr>
              <a:t>!</a:t>
            </a:r>
          </a:p>
          <a:p>
            <a:pPr marL="0" indent="0">
              <a:buNone/>
            </a:pPr>
            <a:r>
              <a:rPr lang="nl-NL" sz="2000">
                <a:latin typeface="Calibri"/>
                <a:cs typeface="Calibri"/>
              </a:rPr>
              <a:t>README template </a:t>
            </a:r>
            <a:r>
              <a:rPr lang="nl-NL" sz="2000" err="1">
                <a:latin typeface="Calibri"/>
                <a:cs typeface="Calibri"/>
              </a:rPr>
              <a:t>can</a:t>
            </a:r>
            <a:r>
              <a:rPr lang="nl-NL" sz="2000">
                <a:latin typeface="Calibri"/>
                <a:cs typeface="Calibri"/>
              </a:rPr>
              <a:t> </a:t>
            </a:r>
            <a:r>
              <a:rPr lang="nl-NL" sz="2000" err="1">
                <a:latin typeface="Calibri"/>
                <a:cs typeface="Calibri"/>
              </a:rPr>
              <a:t>be</a:t>
            </a:r>
            <a:r>
              <a:rPr lang="nl-NL" sz="2000">
                <a:latin typeface="Calibri"/>
                <a:cs typeface="Calibri"/>
              </a:rPr>
              <a:t> found </a:t>
            </a:r>
            <a:r>
              <a:rPr lang="nl-NL" sz="2000">
                <a:solidFill>
                  <a:schemeClr val="accent2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nl-NL" sz="2000">
                <a:latin typeface="Calibri"/>
                <a:cs typeface="Calibri"/>
              </a:rPr>
              <a:t>!</a:t>
            </a:r>
          </a:p>
          <a:p>
            <a:pPr marL="0" indent="0">
              <a:buNone/>
            </a:pPr>
            <a:endParaRPr lang="nl-NL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60C3-6640-0C00-723A-4C4164D4B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173" y="1263126"/>
            <a:ext cx="5417388" cy="55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1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C363-4A9D-B9FA-675D-BC1412F4F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274" y="1675106"/>
            <a:ext cx="10453191" cy="47088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To protect your participants' privacy, don't include:</a:t>
            </a:r>
            <a:endParaRPr lang="en-US" sz="2400">
              <a:latin typeface="Calibri"/>
              <a:cs typeface="Calibri"/>
            </a:endParaRP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Participant's names, email addresses, etc.</a:t>
            </a: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Conversion key (document that links participants to their code)</a:t>
            </a: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Videos or photographs of participants (in most cases)</a:t>
            </a: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In-depth interviews that cannot be de-identified</a:t>
            </a:r>
          </a:p>
          <a:p>
            <a:pPr>
              <a:lnSpc>
                <a:spcPct val="90000"/>
              </a:lnSpc>
              <a:buFont typeface="Wingdings 3"/>
              <a:buChar char=""/>
            </a:pP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Make the data less sensitive:</a:t>
            </a: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Age instead of date of birth, </a:t>
            </a:r>
            <a:r>
              <a:rPr lang="en-US" sz="24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age categories instead of absolute age </a:t>
            </a: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Transcripts instead of video/audio files</a:t>
            </a: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Deface MRI images </a:t>
            </a: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r>
              <a:rPr lang="en-US" sz="240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If possible, remove identifiable variables 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endParaRPr lang="nl-NL" sz="2400">
              <a:solidFill>
                <a:srgbClr val="000000"/>
              </a:solidFill>
              <a:latin typeface="Calibri"/>
              <a:cs typeface="Calibri"/>
            </a:endParaRPr>
          </a:p>
          <a:p>
            <a:pPr marL="1028700" lvl="1">
              <a:lnSpc>
                <a:spcPct val="90000"/>
              </a:lnSpc>
              <a:spcBef>
                <a:spcPts val="500"/>
              </a:spcBef>
              <a:buFont typeface="Wingdings 3"/>
              <a:buChar char=""/>
            </a:pPr>
            <a:endParaRPr lang="nl-NL" sz="240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0" indent="0">
              <a:buNone/>
            </a:pPr>
            <a:endParaRPr lang="en-US" sz="2400">
              <a:latin typeface="Calibri"/>
              <a:ea typeface="+mn-lt"/>
              <a:cs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F1375D-DC26-96A4-C97D-244097983729}"/>
              </a:ext>
            </a:extLst>
          </p:cNvPr>
          <p:cNvSpPr txBox="1">
            <a:spLocks/>
          </p:cNvSpPr>
          <p:nvPr/>
        </p:nvSpPr>
        <p:spPr>
          <a:xfrm>
            <a:off x="745067" y="658519"/>
            <a:ext cx="887148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Step 1: Create a publication package </a:t>
            </a:r>
            <a:endParaRPr lang="nl-NL" sz="4400">
              <a:solidFill>
                <a:schemeClr val="accent2"/>
              </a:solidFill>
              <a:latin typeface="Calibri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291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D663-06D8-07AE-ED49-0BC8768F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046372" cy="1320800"/>
          </a:xfrm>
        </p:spPr>
        <p:txBody>
          <a:bodyPr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Step 1: Create a publication package </a:t>
            </a:r>
            <a:endParaRPr lang="nl-NL" sz="4400">
              <a:solidFill>
                <a:schemeClr val="accent2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C363-4A9D-B9FA-675D-BC1412F4F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05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Calibri"/>
                <a:cs typeface="Times New Roman"/>
              </a:rPr>
              <a:t>Tips:</a:t>
            </a:r>
            <a:br>
              <a:rPr lang="en-US" sz="2800" b="1">
                <a:latin typeface="Calibri"/>
                <a:cs typeface="Times New Roman"/>
              </a:rPr>
            </a:br>
            <a:br>
              <a:rPr lang="en-US" sz="2800" b="1">
                <a:latin typeface="Calibri"/>
                <a:cs typeface="Times New Roman"/>
              </a:rPr>
            </a:br>
            <a:r>
              <a:rPr lang="en-US" sz="2800">
                <a:latin typeface="Calibri"/>
                <a:cs typeface="Times New Roman"/>
              </a:rPr>
              <a:t>- Start making your publication package </a:t>
            </a:r>
            <a:r>
              <a:rPr lang="en-US" sz="2800" i="1">
                <a:latin typeface="Calibri"/>
                <a:cs typeface="Times New Roman"/>
              </a:rPr>
              <a:t>during </a:t>
            </a:r>
            <a:r>
              <a:rPr lang="en-US" sz="2800">
                <a:latin typeface="Calibri"/>
                <a:cs typeface="Times New Roman"/>
              </a:rPr>
              <a:t>your project, not afterwards.</a:t>
            </a:r>
          </a:p>
          <a:p>
            <a:pPr marL="0" indent="0">
              <a:buNone/>
            </a:pPr>
            <a:endParaRPr lang="en-US" sz="2800">
              <a:latin typeface="Calibri"/>
              <a:cs typeface="Times New Roman"/>
            </a:endParaRPr>
          </a:p>
          <a:p>
            <a:pPr marL="0" indent="0">
              <a:buNone/>
            </a:pPr>
            <a:r>
              <a:rPr lang="en-US" sz="2800">
                <a:latin typeface="Calibri"/>
                <a:cs typeface="Times New Roman"/>
              </a:rPr>
              <a:t>- Ask a member of your team to take a look at your package before submitting it. </a:t>
            </a:r>
          </a:p>
          <a:p>
            <a:pPr marL="0" indent="0">
              <a:buNone/>
            </a:pPr>
            <a:endParaRPr lang="nl-NL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99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D663-06D8-07AE-ED49-0BC8768F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34078" cy="1320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Step 2: Fill in our </a:t>
            </a:r>
            <a:r>
              <a:rPr lang="en-US" sz="4400" b="1" err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Formdesk</a:t>
            </a:r>
            <a:r>
              <a:rPr lang="en-US" sz="4400" b="1">
                <a:solidFill>
                  <a:schemeClr val="accent2"/>
                </a:solidFill>
                <a:latin typeface="Calibri"/>
                <a:ea typeface="+mj-lt"/>
                <a:cs typeface="+mj-lt"/>
              </a:rPr>
              <a:t> questionnaire </a:t>
            </a:r>
            <a:endParaRPr lang="nl-NL" sz="4400">
              <a:solidFill>
                <a:schemeClr val="accent2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8C363-4A9D-B9FA-675D-BC1412F4F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4810"/>
            <a:ext cx="9521858" cy="38621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>
                <a:latin typeface="Calibri"/>
                <a:cs typeface="Times New Roman"/>
              </a:rPr>
              <a:t>We need some information about the dataset:</a:t>
            </a:r>
            <a:endParaRPr lang="en-US" sz="2800"/>
          </a:p>
          <a:p>
            <a:pPr>
              <a:buFont typeface="Calibri" charset="2"/>
              <a:buChar char="-"/>
            </a:pPr>
            <a:r>
              <a:rPr lang="en-US" sz="2800">
                <a:latin typeface="Calibri"/>
                <a:cs typeface="Times New Roman"/>
              </a:rPr>
              <a:t>Contact persons</a:t>
            </a:r>
          </a:p>
          <a:p>
            <a:pPr>
              <a:buFont typeface="Calibri" charset="2"/>
              <a:buChar char="-"/>
            </a:pPr>
            <a:r>
              <a:rPr lang="en-US" sz="2800">
                <a:latin typeface="Calibri"/>
                <a:cs typeface="Times New Roman"/>
              </a:rPr>
              <a:t>Keywords</a:t>
            </a:r>
            <a:endParaRPr lang="en-US" sz="2800">
              <a:latin typeface="Trebuchet MS" panose="020B0603020202020204"/>
              <a:cs typeface="Times New Roman"/>
            </a:endParaRPr>
          </a:p>
          <a:p>
            <a:pPr>
              <a:buFont typeface="Calibri" charset="2"/>
              <a:buChar char="-"/>
            </a:pPr>
            <a:r>
              <a:rPr lang="en-US" sz="2800">
                <a:latin typeface="Calibri"/>
                <a:cs typeface="Times New Roman"/>
              </a:rPr>
              <a:t>Which files you want open, upon request, and closed </a:t>
            </a:r>
          </a:p>
          <a:p>
            <a:pPr>
              <a:buFont typeface="Calibri" charset="2"/>
              <a:buChar char="-"/>
            </a:pPr>
            <a:r>
              <a:rPr lang="en-US" sz="2800">
                <a:latin typeface="Calibri"/>
                <a:cs typeface="Times New Roman"/>
              </a:rPr>
              <a:t>Etc.</a:t>
            </a:r>
          </a:p>
          <a:p>
            <a:pPr marL="0" indent="0">
              <a:buNone/>
            </a:pPr>
            <a:endParaRPr lang="en-US" sz="2400">
              <a:latin typeface="Calibri"/>
              <a:cs typeface="Times New Roman"/>
            </a:endParaRPr>
          </a:p>
          <a:p>
            <a:pPr marL="0" indent="0">
              <a:buNone/>
            </a:pPr>
            <a:r>
              <a:rPr lang="en-US" sz="3600">
                <a:latin typeface="Calibri"/>
                <a:cs typeface="Times New Roman"/>
                <a:hlinkClick r:id="rId2"/>
              </a:rPr>
              <a:t>The form can be found here</a:t>
            </a:r>
            <a:r>
              <a:rPr lang="en-US" sz="3600">
                <a:latin typeface="Calibri"/>
                <a:cs typeface="Times New Roman"/>
              </a:rPr>
              <a:t> </a:t>
            </a:r>
          </a:p>
          <a:p>
            <a:pPr marL="0" indent="0">
              <a:buNone/>
            </a:pPr>
            <a:endParaRPr lang="en-US" sz="120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8875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F65C69C6C26449227B71ADE07FFAF" ma:contentTypeVersion="17" ma:contentTypeDescription="Create a new document." ma:contentTypeScope="" ma:versionID="1b9940807ba4ce38c38239c55ed93fb9">
  <xsd:schema xmlns:xsd="http://www.w3.org/2001/XMLSchema" xmlns:xs="http://www.w3.org/2001/XMLSchema" xmlns:p="http://schemas.microsoft.com/office/2006/metadata/properties" xmlns:ns2="cd760409-cf5a-4dde-af98-45a563cf2c4e" xmlns:ns3="eafb1e27-4675-408f-b82d-60073cecff63" targetNamespace="http://schemas.microsoft.com/office/2006/metadata/properties" ma:root="true" ma:fieldsID="c23b146934371a54a90a59da2bcc954c" ns2:_="" ns3:_="">
    <xsd:import namespace="cd760409-cf5a-4dde-af98-45a563cf2c4e"/>
    <xsd:import namespace="eafb1e27-4675-408f-b82d-60073cecff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60409-cf5a-4dde-af98-45a563cf2c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631252e-6fa5-4b2b-9987-d0b6e83c6b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b1e27-4675-408f-b82d-60073cecff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24a1423-cf46-4eb9-95c9-f8c3593a9ee9}" ma:internalName="TaxCatchAll" ma:showField="CatchAllData" ma:web="eafb1e27-4675-408f-b82d-60073cecff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60409-cf5a-4dde-af98-45a563cf2c4e">
      <Terms xmlns="http://schemas.microsoft.com/office/infopath/2007/PartnerControls"/>
    </lcf76f155ced4ddcb4097134ff3c332f>
    <TaxCatchAll xmlns="eafb1e27-4675-408f-b82d-60073cecff6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E70D24-5FD0-4D30-A601-01187A129799}">
  <ds:schemaRefs>
    <ds:schemaRef ds:uri="cd760409-cf5a-4dde-af98-45a563cf2c4e"/>
    <ds:schemaRef ds:uri="eafb1e27-4675-408f-b82d-60073cecff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D78058-53B6-40D8-BB49-EAF9EA630A7F}">
  <ds:schemaRefs>
    <ds:schemaRef ds:uri="cd760409-cf5a-4dde-af98-45a563cf2c4e"/>
    <ds:schemaRef ds:uri="eafb1e27-4675-408f-b82d-60073cecff6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9960E5-0F99-4E2E-938F-ABD813001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Publication Packages How and when to make them</vt:lpstr>
      <vt:lpstr>Overview </vt:lpstr>
      <vt:lpstr>WHY MAKE A PUBLICATION PACKAGE? </vt:lpstr>
      <vt:lpstr>When do you need to make a publication package? </vt:lpstr>
      <vt:lpstr>How do you make a publication package?</vt:lpstr>
      <vt:lpstr>Step 1: Create a publication package </vt:lpstr>
      <vt:lpstr>PowerPoint Presentation</vt:lpstr>
      <vt:lpstr>Step 1: Create a publication package </vt:lpstr>
      <vt:lpstr>Step 2: Fill in our Formdesk questionnaire </vt:lpstr>
      <vt:lpstr>Step 3: Share and inform the data stewards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find data to reuse </vt:lpstr>
      <vt:lpstr>PowerPoint Presentation</vt:lpstr>
      <vt:lpstr>How to write better code for reproducible research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revision>57</cp:revision>
  <dcterms:created xsi:type="dcterms:W3CDTF">2023-07-31T13:17:16Z</dcterms:created>
  <dcterms:modified xsi:type="dcterms:W3CDTF">2024-12-09T10:07:23Z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0x0101005F3F65C69C6C26449227B71ADE07FFAF</vt:lpwstr>
  </property>
  <property fmtid="{D5CDD505-2E9C-101B-9397-08002B2CF9AE}" pid="3" name="MediaServiceImageTags">
    <vt:lpwstr/>
  </property>
</Properties>
</file>