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drawingml.chart+xml" PartName="/ppt/charts/chart3.xml"/>
  <Override ContentType="application/vnd.openxmlformats-officedocument.drawingml.chart+xml" PartName="/ppt/charts/chart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3C9FA2B4-80C8-466E-9EC2-A3F2A670A7F0}">
  <a:tblStyle styleId="{3C9FA2B4-80C8-466E-9EC2-A3F2A670A7F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oleObject" Target="excel%20nm%20copy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openxmlformats.org/officeDocument/2006/relationships/oleObject" Target="excel%20nm%20copy.xlsx" TargetMode="External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nm copy.xlsx]Sheet2!PivotTable1</c:name>
    <c:fmtId val="-1"/>
  </c:pivotSource>
  <c:chart>
    <c:title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Sheet2!$B$4:$B$5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57-9243-84DE-C5FD413821DB}"/>
            </c:ext>
          </c:extLst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57-9243-84DE-C5FD413821DB}"/>
            </c:ext>
          </c:extLst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57-9243-84DE-C5FD413821DB}"/>
            </c:ext>
          </c:extLst>
        </c:ser>
        <c:ser>
          <c:idx val="3"/>
          <c:order val="3"/>
          <c:tx>
            <c:strRef>
              <c:f>Sheet2!$E$4:$E$5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Sheet2!$E$6:$E$16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57-9243-84DE-C5FD413821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nm copy.xlsx]Sheet2!PivotTable1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IN"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en-IN" baseline="0">
                <a:latin typeface="Times New Roman" pitchFamily="18" charset="0"/>
                <a:cs typeface="Times New Roman" pitchFamily="18" charset="0"/>
              </a:rPr>
              <a:t> performance analysis</a:t>
            </a:r>
            <a:endParaRPr lang="en-IN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6.4124890638670148E-2"/>
          <c:y val="9.7222222222222224E-2"/>
        </c:manualLayout>
      </c:layout>
      <c:overlay val="0"/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607174103237096E-2"/>
          <c:y val="0.46332203266258387"/>
          <c:w val="0.90631911636045492"/>
          <c:h val="0.420698089822105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Sheet2!$B$4:$B$5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F0-F246-B0B4-059E2F91FB17}"/>
            </c:ext>
          </c:extLst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F0-F246-B0B4-059E2F91FB17}"/>
            </c:ext>
          </c:extLst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F0-F246-B0B4-059E2F91FB17}"/>
            </c:ext>
          </c:extLst>
        </c:ser>
        <c:ser>
          <c:idx val="3"/>
          <c:order val="3"/>
          <c:tx>
            <c:strRef>
              <c:f>Sheet2!$E$4:$E$5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Sheet2!$E$6:$E$16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F0-F246-B0B4-059E2F91F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491264"/>
        <c:axId val="100492800"/>
      </c:barChart>
      <c:catAx>
        <c:axId val="1004912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00492800"/>
        <c:crosses val="autoZero"/>
        <c:auto val="1"/>
        <c:lblAlgn val="ctr"/>
        <c:lblOffset val="100"/>
        <c:noMultiLvlLbl val="0"/>
      </c:catAx>
      <c:valAx>
        <c:axId val="10049280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1004912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500131233595805"/>
          <c:y val="5.2415062700495806E-2"/>
          <c:w val="0.14515254742093409"/>
          <c:h val="0.2479234054612068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chart" Target="../charts/chart3.xml"/><Relationship Id="rId4" Type="http://schemas.openxmlformats.org/officeDocument/2006/relationships/chart" Target="../charts/chart4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676275" y="2985433"/>
            <a:ext cx="8610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Lubna Mubarak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312216108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B.COM (Accounting and Finance)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Shri Shankarlal Sundarbai Shasun Jain College for Women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4070F-F688-92DA-6856-71A800FD0DBC}"/>
              </a:ext>
            </a:extLst>
          </p:cNvPr>
          <p:cNvSpPr txBox="1"/>
          <p:nvPr/>
        </p:nvSpPr>
        <p:spPr>
          <a:xfrm>
            <a:off x="921544" y="1797844"/>
            <a:ext cx="79128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Modelling Approach:</a:t>
            </a:r>
            <a:br>
              <a:rPr lang="en-IN" dirty="0"/>
            </a:br>
            <a:br>
              <a:rPr lang="en-IN" dirty="0"/>
            </a:br>
            <a:r>
              <a:rPr lang="en-IN" b="1" dirty="0">
                <a:effectLst/>
              </a:rPr>
              <a:t>1.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Descriptive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    - Data cleaning and pre-processing</a:t>
            </a:r>
            <a:br>
              <a:rPr lang="en-IN" dirty="0"/>
            </a:br>
            <a:r>
              <a:rPr lang="en-IN" dirty="0">
                <a:effectLst/>
              </a:rPr>
              <a:t>    - Data visualization (charts, tables, etc.)</a:t>
            </a:r>
            <a:br>
              <a:rPr lang="en-IN" dirty="0"/>
            </a:br>
            <a:r>
              <a:rPr lang="en-IN" dirty="0">
                <a:effectLst/>
              </a:rPr>
              <a:t>    - Summary statistics (means, medians, etc.)</a:t>
            </a:r>
            <a:br>
              <a:rPr lang="en-IN" dirty="0"/>
            </a:br>
            <a:r>
              <a:rPr lang="en-IN" b="1" dirty="0">
                <a:effectLst/>
              </a:rPr>
              <a:t>2.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Inferential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    - Correlation analysis (relationships between variables)</a:t>
            </a:r>
            <a:br>
              <a:rPr lang="en-IN" dirty="0"/>
            </a:br>
            <a:r>
              <a:rPr lang="en-IN" dirty="0">
                <a:effectLst/>
              </a:rPr>
              <a:t>    - Regression analysis (predicting performance ratings)</a:t>
            </a:r>
            <a:br>
              <a:rPr lang="en-IN" dirty="0"/>
            </a:br>
            <a:r>
              <a:rPr lang="en-IN" dirty="0">
                <a:effectLst/>
              </a:rPr>
              <a:t>    - Hypothesis testing (identifying significant differences)</a:t>
            </a:r>
            <a:br>
              <a:rPr lang="en-IN" dirty="0"/>
            </a:br>
            <a:r>
              <a:rPr lang="en-IN" b="1" dirty="0">
                <a:effectLst/>
              </a:rPr>
              <a:t>3</a:t>
            </a:r>
            <a:r>
              <a:rPr lang="en-IN" dirty="0">
                <a:effectLst/>
              </a:rPr>
              <a:t>. </a:t>
            </a:r>
            <a:r>
              <a:rPr lang="en-IN" b="1" dirty="0">
                <a:effectLst/>
              </a:rPr>
              <a:t>Predictive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>
                <a:effectLst/>
              </a:rPr>
              <a:t>    - Machine learning algorithms (e.g., decision trees, clustering)</a:t>
            </a:r>
            <a:br>
              <a:rPr lang="en-IN" dirty="0"/>
            </a:br>
            <a:r>
              <a:rPr lang="en-IN" dirty="0">
                <a:effectLst/>
              </a:rPr>
              <a:t>    - Predictive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(forecasting future performance)</a:t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Prescriptive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Analytics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    - Optimization techniques (identifying best courses of action)</a:t>
            </a:r>
            <a:br>
              <a:rPr lang="en-IN" dirty="0"/>
            </a:br>
            <a:r>
              <a:rPr lang="en-IN" dirty="0">
                <a:effectLst/>
              </a:rPr>
              <a:t>    - Simulation </a:t>
            </a:r>
            <a:r>
              <a:rPr lang="en-IN" dirty="0" err="1">
                <a:effectLst/>
              </a:rPr>
              <a:t>modeling</a:t>
            </a:r>
            <a:r>
              <a:rPr lang="en-IN" dirty="0">
                <a:effectLst/>
              </a:rPr>
              <a:t> (evaluating different scenarios)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 txBox="1"/>
          <p:nvPr>
            <p:ph type="title"/>
          </p:nvPr>
        </p:nvSpPr>
        <p:spPr>
          <a:xfrm>
            <a:off x="755324" y="385448"/>
            <a:ext cx="2847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RESULTS</a:t>
            </a:r>
            <a:endParaRPr/>
          </a:p>
        </p:txBody>
      </p:sp>
      <p:sp>
        <p:nvSpPr>
          <p:cNvPr id="43" name="Google Shape;43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Google Shape;44;p2"/>
          <p:cNvSpPr txBox="1"/>
          <p:nvPr/>
        </p:nvSpPr>
        <p:spPr>
          <a:xfrm flipH="1">
            <a:off x="755451" y="1326118"/>
            <a:ext cx="1187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FORMULA=IFS(Z8&gt;=5,"VERY HIGH",Z8&gt;=4,"HIGH",Z8&gt;=3,"MED",TRUE,"LOW")</a:t>
            </a:r>
            <a:endParaRPr/>
          </a:p>
        </p:txBody>
      </p:sp>
      <p:graphicFrame>
        <p:nvGraphicFramePr>
          <p:cNvPr id="45" name="Google Shape;45;p2"/>
          <p:cNvGraphicFramePr/>
          <p:nvPr/>
        </p:nvGraphicFramePr>
        <p:xfrm>
          <a:off x="6186325" y="4714300"/>
          <a:ext cx="2846932" cy="1812375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46" name="Google Shape;46;p2"/>
          <p:cNvGraphicFramePr/>
          <p:nvPr/>
        </p:nvGraphicFramePr>
        <p:xfrm>
          <a:off x="6556675" y="2225826"/>
          <a:ext cx="3385175" cy="2488521"/>
        </p:xfrm>
        <a:graphic>
          <a:graphicData uri="http://schemas.openxmlformats.org/drawingml/2006/chart">
            <c:chart r:id="rId4"/>
          </a:graphicData>
        </a:graphic>
      </p:graphicFrame>
      <p:graphicFrame>
        <p:nvGraphicFramePr>
          <p:cNvPr id="47" name="Google Shape;47;p2"/>
          <p:cNvGraphicFramePr/>
          <p:nvPr/>
        </p:nvGraphicFramePr>
        <p:xfrm>
          <a:off x="817562" y="16602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{3C9FA2B4-80C8-466E-9EC2-A3F2A670A7F0}</a:tableStyleId>
              </a:tblPr>
              <a:tblGrid>
                <a:gridCol w="1478550"/>
                <a:gridCol w="1306300"/>
                <a:gridCol w="416300"/>
                <a:gridCol w="416300"/>
                <a:gridCol w="846950"/>
                <a:gridCol w="904350"/>
              </a:tblGrid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GenderCode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(All)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EmployeeType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(All)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Count of FirstName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Column Labels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Row Labels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HIGH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LOW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MED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VERY HIGH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Grand Total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BPC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34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85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CCDR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47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65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145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EW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21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41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78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154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MSC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39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92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157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NEL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21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41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77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154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PL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29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33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69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143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PYZ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26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41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75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157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SVG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26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43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82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167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TNS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21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45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71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150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WBL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25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34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84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13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156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Grand Total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220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398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778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137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rPr lang="en-IN" sz="1100" u="none" cap="none" strike="noStrike"/>
                        <a:t>1533</a:t>
                      </a:r>
                      <a:endParaRPr b="1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  <a:tr h="28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 sz="1400" u="none" cap="none" strike="noStrike"/>
                      </a:pPr>
                      <a:r>
                        <a:t/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75" marB="45725" marR="5075" marL="50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/>
          <p:nvPr>
            <p:ph type="title"/>
          </p:nvPr>
        </p:nvSpPr>
        <p:spPr>
          <a:xfrm>
            <a:off x="464357" y="492853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464344" y="1720840"/>
            <a:ext cx="86826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 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employee performance analysis using Excel has provided valuable insights into the organization's talent landscape. By leveraging data analytics and visualization, we have: 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Identified top performers and underperforming employees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Uncovered departmental and demographic trends influencing performance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Developed targeted recommendations for talent development and improvement</a:t>
            </a: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32807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C3F1C-C178-513A-530A-AC828B1292B9}"/>
              </a:ext>
            </a:extLst>
          </p:cNvPr>
          <p:cNvSpPr txBox="1"/>
          <p:nvPr/>
        </p:nvSpPr>
        <p:spPr>
          <a:xfrm flipH="1">
            <a:off x="676272" y="2520553"/>
            <a:ext cx="7015165" cy="376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A33DC-6ED0-8248-7D19-40BF1B79E99A}"/>
              </a:ext>
            </a:extLst>
          </p:cNvPr>
          <p:cNvSpPr txBox="1"/>
          <p:nvPr/>
        </p:nvSpPr>
        <p:spPr>
          <a:xfrm>
            <a:off x="1379458" y="2520553"/>
            <a:ext cx="5636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>
                <a:effectLst/>
              </a:rPr>
              <a:t>As an HR Analyst, you have been tasked with evaluating the performance of employees in a large organization. You have access to a dataset containing employee information, including:</a:t>
            </a:r>
            <a:r>
              <a:rPr lang="en-IN"/>
              <a:t> </a:t>
            </a:r>
            <a:br>
              <a:rPr lang="en-IN"/>
            </a:br>
            <a:br>
              <a:rPr lang="en-IN"/>
            </a:br>
            <a:r>
              <a:rPr lang="en-IN">
                <a:effectLst/>
              </a:rPr>
              <a:t>- Employee ID</a:t>
            </a:r>
            <a:br>
              <a:rPr lang="en-IN"/>
            </a:br>
            <a:r>
              <a:rPr lang="en-IN">
                <a:effectLst/>
              </a:rPr>
              <a:t>- Name</a:t>
            </a:r>
            <a:br>
              <a:rPr lang="en-IN"/>
            </a:br>
            <a:r>
              <a:rPr lang="en-IN">
                <a:effectLst/>
              </a:rPr>
              <a:t>- Department</a:t>
            </a:r>
            <a:br>
              <a:rPr lang="en-IN"/>
            </a:br>
            <a:r>
              <a:rPr lang="en-IN">
                <a:effectLst/>
              </a:rPr>
              <a:t>- Job Title</a:t>
            </a:r>
            <a:br>
              <a:rPr lang="en-IN"/>
            </a:br>
            <a:r>
              <a:rPr lang="en-IN">
                <a:effectLst/>
              </a:rPr>
              <a:t>- Performance ratings (1-5) for the past 3 years</a:t>
            </a:r>
            <a:br>
              <a:rPr lang="en-IN"/>
            </a:br>
            <a:r>
              <a:rPr lang="en-IN">
                <a:effectLst/>
              </a:rPr>
              <a:t>- Salary</a:t>
            </a:r>
            <a:br>
              <a:rPr lang="en-IN"/>
            </a:br>
            <a:r>
              <a:rPr lang="en-IN">
                <a:effectLst/>
              </a:rPr>
              <a:t>- Years of service</a:t>
            </a:r>
            <a:br>
              <a:rPr lang="en-IN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68B22-9B43-51D6-4E7F-094CD03280A2}"/>
              </a:ext>
            </a:extLst>
          </p:cNvPr>
          <p:cNvSpPr txBox="1"/>
          <p:nvPr/>
        </p:nvSpPr>
        <p:spPr>
          <a:xfrm flipH="1">
            <a:off x="928687" y="2520552"/>
            <a:ext cx="5348287" cy="368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8E281-0158-B8F5-64DB-C1662FFDCEF7}"/>
              </a:ext>
            </a:extLst>
          </p:cNvPr>
          <p:cNvSpPr txBox="1"/>
          <p:nvPr/>
        </p:nvSpPr>
        <p:spPr>
          <a:xfrm flipH="1">
            <a:off x="1081087" y="2672952"/>
            <a:ext cx="5348287" cy="3682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C34A8-036B-D103-F35A-0EB5C87FB860}"/>
              </a:ext>
            </a:extLst>
          </p:cNvPr>
          <p:cNvSpPr txBox="1"/>
          <p:nvPr/>
        </p:nvSpPr>
        <p:spPr>
          <a:xfrm flipH="1">
            <a:off x="1233487" y="2825352"/>
            <a:ext cx="5348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sz="2400" dirty="0"/>
          </a:p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EF15FE-7E73-AD61-E94F-709E65F5DC31}"/>
              </a:ext>
            </a:extLst>
          </p:cNvPr>
          <p:cNvSpPr txBox="1"/>
          <p:nvPr/>
        </p:nvSpPr>
        <p:spPr>
          <a:xfrm>
            <a:off x="1169193" y="225623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BF5A02-C406-7F32-4092-D5330C182A3D}"/>
              </a:ext>
            </a:extLst>
          </p:cNvPr>
          <p:cNvSpPr txBox="1"/>
          <p:nvPr/>
        </p:nvSpPr>
        <p:spPr>
          <a:xfrm>
            <a:off x="1321592" y="2408632"/>
            <a:ext cx="6846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  <a:p>
            <a:pPr algn="l"/>
            <a:r>
              <a:rPr lang="en-IN" dirty="0">
                <a:effectLst/>
              </a:rPr>
              <a:t>1. Identify top-performing employees across departments</a:t>
            </a:r>
            <a:br>
              <a:rPr lang="en-IN" dirty="0"/>
            </a:br>
            <a:r>
              <a:rPr lang="en-IN" dirty="0">
                <a:effectLst/>
              </a:rPr>
              <a:t>2. Determine the relationship between performance ratings and salary</a:t>
            </a:r>
            <a:br>
              <a:rPr lang="en-IN" dirty="0"/>
            </a:br>
            <a:r>
              <a:rPr lang="en-IN" dirty="0">
                <a:effectLst/>
              </a:rPr>
              <a:t>3. Examine the impact of years of service on performance ratings</a:t>
            </a:r>
            <a:br>
              <a:rPr lang="en-IN" dirty="0"/>
            </a:br>
            <a:r>
              <a:rPr lang="en-IN" dirty="0">
                <a:effectLst/>
              </a:rPr>
              <a:t>4. Develop a dashboard to visualize key performance metrics</a:t>
            </a:r>
            <a:br>
              <a:rPr lang="en-IN" dirty="0"/>
            </a:br>
            <a:r>
              <a:rPr lang="en-IN" dirty="0">
                <a:effectLst/>
              </a:rPr>
              <a:t>5. Provide recommendations for talent development and retention strategies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3383C-4F3D-FF42-9F5A-39E7ADD61B5D}"/>
              </a:ext>
            </a:extLst>
          </p:cNvPr>
          <p:cNvSpPr txBox="1"/>
          <p:nvPr/>
        </p:nvSpPr>
        <p:spPr>
          <a:xfrm>
            <a:off x="734853" y="2019300"/>
            <a:ext cx="7539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 </a:t>
            </a:r>
            <a:r>
              <a:rPr lang="en-IN" b="1" dirty="0"/>
              <a:t>HR Managers</a:t>
            </a:r>
            <a:r>
              <a:rPr lang="en-IN" dirty="0"/>
              <a:t>: Responsible for talent development, performance management, and employee engagement.
2. </a:t>
            </a:r>
            <a:r>
              <a:rPr lang="en-IN" b="1" dirty="0"/>
              <a:t>Department Heads: </a:t>
            </a:r>
            <a:r>
              <a:rPr lang="en-IN" dirty="0"/>
              <a:t>Leaders of various departments who need to understand their team’s performance and identify areas for improvement.
3. </a:t>
            </a:r>
            <a:r>
              <a:rPr lang="en-IN" b="1" dirty="0"/>
              <a:t>Senior Management</a:t>
            </a:r>
            <a:r>
              <a:rPr lang="en-IN" dirty="0"/>
              <a:t>: Executives who require insights to inform strategic decisions on talent development, resource allocation, and performance improvement initiatives.
4. </a:t>
            </a:r>
            <a:r>
              <a:rPr lang="en-IN" b="1" dirty="0"/>
              <a:t>Team Leads:</a:t>
            </a:r>
            <a:r>
              <a:rPr lang="en-IN" dirty="0"/>
              <a:t> Supervisors who need to understand their team members’ strengths and weaknesses to provide targeted coaching and development opportunities.
5. </a:t>
            </a:r>
            <a:r>
              <a:rPr lang="en-IN" b="1" dirty="0"/>
              <a:t>Employees</a:t>
            </a:r>
            <a:r>
              <a:rPr lang="en-IN" dirty="0"/>
              <a:t>: Individuals who want to understand their own performance, set goals, and track progress.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AE63F-4BEA-1A7E-F4B7-43B6DF8AF844}"/>
              </a:ext>
            </a:extLst>
          </p:cNvPr>
          <p:cNvSpPr txBox="1"/>
          <p:nvPr/>
        </p:nvSpPr>
        <p:spPr>
          <a:xfrm>
            <a:off x="3045024" y="2413337"/>
            <a:ext cx="610195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 </a:t>
            </a:r>
            <a:r>
              <a:rPr lang="en-IN" sz="2000" b="1" dirty="0"/>
              <a:t>S</a:t>
            </a:r>
            <a:r>
              <a:rPr lang="en-IN" sz="2000" b="1" dirty="0">
                <a:effectLst/>
              </a:rPr>
              <a:t>olution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r>
              <a:rPr lang="en-IN" dirty="0">
                <a:effectLst/>
              </a:rPr>
              <a:t>- Comprehensive Excel-based employee performance analysis and visualization tool</a:t>
            </a:r>
            <a:br>
              <a:rPr lang="en-IN" dirty="0"/>
            </a:br>
            <a:r>
              <a:rPr lang="en-IN" dirty="0">
                <a:effectLst/>
              </a:rPr>
              <a:t>- Automated data cleaning, processing, and analysis</a:t>
            </a:r>
            <a:br>
              <a:rPr lang="en-IN" dirty="0"/>
            </a:br>
            <a:r>
              <a:rPr lang="en-IN" dirty="0">
                <a:effectLst/>
              </a:rPr>
              <a:t>- Interactive dashboard with customizable charts, tables, and filters.</a:t>
            </a:r>
            <a:br>
              <a:rPr lang="en-IN" dirty="0"/>
            </a:br>
            <a:r>
              <a:rPr lang="en-IN" sz="2000" dirty="0"/>
              <a:t> </a:t>
            </a:r>
            <a:r>
              <a:rPr lang="en-IN" sz="2000" b="1" dirty="0"/>
              <a:t> Value Propositions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>
                <a:effectLst/>
              </a:rPr>
              <a:t>- Data-driven insights: Make informed decisions about talent development, performance management, and resource allocation</a:t>
            </a:r>
            <a:br>
              <a:rPr lang="en-IN" dirty="0"/>
            </a:br>
            <a:r>
              <a:rPr lang="en-IN" dirty="0">
                <a:effectLst/>
              </a:rPr>
              <a:t>- Improved performance management: Identify areas for improvement, set targeted goals, and track progress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7BC8C-804A-0E98-AAC2-53549816EE05}"/>
              </a:ext>
            </a:extLst>
          </p:cNvPr>
          <p:cNvSpPr txBox="1"/>
          <p:nvPr/>
        </p:nvSpPr>
        <p:spPr>
          <a:xfrm>
            <a:off x="755332" y="1476374"/>
            <a:ext cx="92697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Description</a:t>
            </a:r>
            <a:r>
              <a:rPr lang="en-IN" dirty="0">
                <a:effectLst/>
              </a:rPr>
              <a:t>: This dataset contains employee performance data for a large organization, including:</a:t>
            </a:r>
            <a:r>
              <a:rPr lang="en-IN" dirty="0"/>
              <a:t> 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1. </a:t>
            </a:r>
            <a:r>
              <a:rPr lang="en-IN" b="1" dirty="0">
                <a:effectLst/>
              </a:rPr>
              <a:t>Employee ID</a:t>
            </a:r>
            <a:r>
              <a:rPr lang="en-IN" dirty="0">
                <a:effectLst/>
              </a:rPr>
              <a:t> (Unique identifier for each employee)</a:t>
            </a:r>
            <a:br>
              <a:rPr lang="en-IN" dirty="0"/>
            </a:br>
            <a:r>
              <a:rPr lang="en-IN" dirty="0">
                <a:effectLst/>
              </a:rPr>
              <a:t>2. </a:t>
            </a:r>
            <a:r>
              <a:rPr lang="en-IN" b="1" dirty="0">
                <a:effectLst/>
              </a:rPr>
              <a:t>Name</a:t>
            </a:r>
            <a:r>
              <a:rPr lang="en-IN" dirty="0">
                <a:effectLst/>
              </a:rPr>
              <a:t> (Employee name)</a:t>
            </a:r>
            <a:br>
              <a:rPr lang="en-IN" dirty="0"/>
            </a:br>
            <a:r>
              <a:rPr lang="en-IN" dirty="0">
                <a:effectLst/>
              </a:rPr>
              <a:t>3. </a:t>
            </a:r>
            <a:r>
              <a:rPr lang="en-IN" b="1" dirty="0">
                <a:effectLst/>
              </a:rPr>
              <a:t>Department</a:t>
            </a:r>
            <a:r>
              <a:rPr lang="en-IN" dirty="0"/>
              <a:t> </a:t>
            </a:r>
            <a:r>
              <a:rPr lang="en-IN" dirty="0">
                <a:effectLst/>
              </a:rPr>
              <a:t>(Department or team the employee belongs to)</a:t>
            </a:r>
            <a:br>
              <a:rPr lang="en-IN" dirty="0"/>
            </a:br>
            <a:r>
              <a:rPr lang="en-IN" dirty="0">
                <a:effectLst/>
              </a:rPr>
              <a:t>4. </a:t>
            </a:r>
            <a:r>
              <a:rPr lang="en-IN" b="1" dirty="0">
                <a:effectLst/>
              </a:rPr>
              <a:t>Job Title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(Employee's job title)</a:t>
            </a:r>
            <a:br>
              <a:rPr lang="en-IN" dirty="0"/>
            </a:br>
            <a:r>
              <a:rPr lang="en-IN" dirty="0">
                <a:effectLst/>
              </a:rPr>
              <a:t>5. </a:t>
            </a:r>
            <a:r>
              <a:rPr lang="en-IN" b="1" dirty="0">
                <a:effectLst/>
              </a:rPr>
              <a:t>Performance Rating</a:t>
            </a:r>
            <a:r>
              <a:rPr lang="en-IN" b="1" dirty="0"/>
              <a:t> </a:t>
            </a:r>
            <a:r>
              <a:rPr lang="en-IN" dirty="0">
                <a:effectLst/>
              </a:rPr>
              <a:t>(Annual performance rating, 1-5)</a:t>
            </a:r>
            <a:br>
              <a:rPr lang="en-IN" dirty="0"/>
            </a:br>
            <a:r>
              <a:rPr lang="en-IN" dirty="0">
                <a:effectLst/>
              </a:rPr>
              <a:t>6. </a:t>
            </a:r>
            <a:r>
              <a:rPr lang="en-IN" b="1" dirty="0">
                <a:effectLst/>
              </a:rPr>
              <a:t>Salary</a:t>
            </a:r>
            <a:r>
              <a:rPr lang="en-IN" dirty="0">
                <a:effectLst/>
              </a:rPr>
              <a:t> (Annual salary)</a:t>
            </a:r>
            <a:br>
              <a:rPr lang="en-IN" dirty="0"/>
            </a:br>
            <a:r>
              <a:rPr lang="en-IN" dirty="0">
                <a:effectLst/>
              </a:rPr>
              <a:t>7. </a:t>
            </a:r>
            <a:r>
              <a:rPr lang="en-IN" b="1" dirty="0">
                <a:effectLst/>
              </a:rPr>
              <a:t>Years of Service</a:t>
            </a:r>
            <a:r>
              <a:rPr lang="en-IN" dirty="0">
                <a:effectLst/>
              </a:rPr>
              <a:t> (Number of years with the organization)</a:t>
            </a:r>
            <a:br>
              <a:rPr lang="en-IN" dirty="0"/>
            </a:br>
            <a:r>
              <a:rPr lang="en-IN" dirty="0">
                <a:effectLst/>
              </a:rPr>
              <a:t>8. </a:t>
            </a:r>
            <a:r>
              <a:rPr lang="en-IN" b="1" dirty="0">
                <a:effectLst/>
              </a:rPr>
              <a:t>Age</a:t>
            </a:r>
            <a:r>
              <a:rPr lang="en-IN" dirty="0"/>
              <a:t> </a:t>
            </a:r>
            <a:r>
              <a:rPr lang="en-IN" dirty="0">
                <a:effectLst/>
              </a:rPr>
              <a:t>(Employee age)</a:t>
            </a:r>
            <a:br>
              <a:rPr lang="en-IN" dirty="0"/>
            </a:br>
            <a:r>
              <a:rPr lang="en-IN" dirty="0">
                <a:effectLst/>
              </a:rPr>
              <a:t>9. </a:t>
            </a:r>
            <a:r>
              <a:rPr lang="en-IN" b="1" dirty="0">
                <a:effectLst/>
              </a:rPr>
              <a:t>Gender</a:t>
            </a:r>
            <a:r>
              <a:rPr lang="en-IN" dirty="0">
                <a:effectLst/>
              </a:rPr>
              <a:t> (Employee gender)</a:t>
            </a:r>
            <a:br>
              <a:rPr lang="en-IN" dirty="0"/>
            </a:br>
            <a:r>
              <a:rPr lang="en-IN" dirty="0">
                <a:effectLst/>
              </a:rPr>
              <a:t>10. </a:t>
            </a:r>
            <a:r>
              <a:rPr lang="en-IN" b="1" dirty="0">
                <a:effectLst/>
              </a:rPr>
              <a:t>Education Level</a:t>
            </a:r>
            <a:r>
              <a:rPr lang="en-IN" dirty="0">
                <a:effectLst/>
              </a:rPr>
              <a:t> (Highest level of education completed)</a:t>
            </a:r>
            <a:br>
              <a:rPr lang="en-IN" dirty="0"/>
            </a:br>
            <a:r>
              <a:rPr lang="en-IN" dirty="0">
                <a:effectLst/>
              </a:rPr>
              <a:t>11. </a:t>
            </a:r>
            <a:r>
              <a:rPr lang="en-IN" b="1" dirty="0">
                <a:effectLst/>
              </a:rPr>
              <a:t>Training Hours</a:t>
            </a:r>
            <a:r>
              <a:rPr lang="en-IN" dirty="0"/>
              <a:t> </a:t>
            </a:r>
            <a:r>
              <a:rPr lang="en-IN" dirty="0">
                <a:effectLst/>
              </a:rPr>
              <a:t>(Number of training hours completed in the past year)</a:t>
            </a:r>
            <a:br>
              <a:rPr lang="en-IN" dirty="0"/>
            </a:br>
            <a:r>
              <a:rPr lang="en-IN" dirty="0">
                <a:effectLst/>
              </a:rPr>
              <a:t>12. </a:t>
            </a:r>
            <a:r>
              <a:rPr lang="en-IN" b="1" dirty="0">
                <a:effectLst/>
              </a:rPr>
              <a:t>Absenteeism</a:t>
            </a:r>
            <a:r>
              <a:rPr lang="en-IN" dirty="0">
                <a:effectLst/>
              </a:rPr>
              <a:t> (Number of absences in the past year)</a:t>
            </a:r>
            <a:br>
              <a:rPr lang="en-IN" dirty="0"/>
            </a:br>
            <a:r>
              <a:rPr lang="en-IN" dirty="0">
                <a:effectLst/>
              </a:rPr>
              <a:t>13. </a:t>
            </a:r>
            <a:r>
              <a:rPr lang="en-IN" b="1" dirty="0">
                <a:effectLst/>
              </a:rPr>
              <a:t>Sales Performance </a:t>
            </a:r>
            <a:r>
              <a:rPr lang="en-IN" dirty="0">
                <a:effectLst/>
              </a:rPr>
              <a:t>(Sales revenue generated, for sales roles only)</a:t>
            </a:r>
            <a:br>
              <a:rPr lang="en-IN" dirty="0"/>
            </a:br>
            <a:r>
              <a:rPr lang="en-IN" dirty="0">
                <a:effectLst/>
              </a:rPr>
              <a:t>14. </a:t>
            </a:r>
            <a:r>
              <a:rPr lang="en-IN" b="1" dirty="0">
                <a:effectLst/>
              </a:rPr>
              <a:t>Customer Satisfaction</a:t>
            </a:r>
            <a:r>
              <a:rPr lang="en-IN" dirty="0">
                <a:effectLst/>
              </a:rPr>
              <a:t> (Average customer satisfaction rating, for customer-facing roles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9D0CBB-A689-C06F-2097-53793BB1E25C}"/>
              </a:ext>
            </a:extLst>
          </p:cNvPr>
          <p:cNvSpPr txBox="1"/>
          <p:nvPr/>
        </p:nvSpPr>
        <p:spPr>
          <a:xfrm>
            <a:off x="2743201" y="1672023"/>
            <a:ext cx="661035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</a:rPr>
              <a:t>The</a:t>
            </a:r>
            <a:r>
              <a:rPr lang="en-IN" dirty="0">
                <a:effectLst/>
              </a:rPr>
              <a:t> "</a:t>
            </a:r>
            <a:r>
              <a:rPr lang="en-IN" b="1" dirty="0">
                <a:effectLst/>
              </a:rPr>
              <a:t>Wow</a:t>
            </a:r>
            <a:r>
              <a:rPr lang="en-IN" dirty="0">
                <a:effectLst/>
              </a:rPr>
              <a:t>" </a:t>
            </a:r>
            <a:r>
              <a:rPr lang="en-IN" b="1" dirty="0">
                <a:effectLst/>
              </a:rPr>
              <a:t>Factor</a:t>
            </a:r>
            <a:r>
              <a:rPr lang="en-IN" dirty="0">
                <a:effectLst/>
              </a:rPr>
              <a:t>:</a:t>
            </a:r>
            <a:br>
              <a:rPr lang="en-IN" dirty="0"/>
            </a:br>
            <a:br>
              <a:rPr lang="en-IN" dirty="0"/>
            </a:br>
            <a:r>
              <a:rPr lang="en-IN" dirty="0">
                <a:effectLst/>
              </a:rPr>
              <a:t>Predictive Analytics and Personalized Development Plans</a:t>
            </a:r>
          </a:p>
          <a:p>
            <a:br>
              <a:rPr lang="en-IN" dirty="0"/>
            </a:br>
            <a:r>
              <a:rPr lang="en-IN" dirty="0">
                <a:effectLst/>
              </a:rPr>
              <a:t>Our solution goes beyond traditional employee performance analysis by incorporating predictive analytics and machine learning algorithms to:</a:t>
            </a:r>
            <a:r>
              <a:rPr lang="en-IN" dirty="0"/>
              <a:t> </a:t>
            </a:r>
            <a:br>
              <a:rPr lang="en-IN" dirty="0"/>
            </a:br>
            <a:r>
              <a:rPr lang="en-IN" b="1" dirty="0">
                <a:effectLst/>
              </a:rPr>
              <a:t>1. Forecast future performance: </a:t>
            </a:r>
            <a:r>
              <a:rPr lang="en-IN" dirty="0">
                <a:effectLst/>
              </a:rPr>
              <a:t>Identify high-potential employees and predict future performance based on historical data and trends.</a:t>
            </a:r>
            <a:br>
              <a:rPr lang="en-IN" dirty="0"/>
            </a:br>
            <a:r>
              <a:rPr lang="en-IN" b="1" dirty="0">
                <a:effectLst/>
              </a:rPr>
              <a:t>2. Detect early warning signs: </a:t>
            </a:r>
            <a:r>
              <a:rPr lang="en-IN" dirty="0">
                <a:effectLst/>
              </a:rPr>
              <a:t>Flag employees at risk of underperforming or leaving the organization, enabling proactive interventions.</a:t>
            </a:r>
            <a:br>
              <a:rPr lang="en-IN" dirty="0"/>
            </a:br>
            <a:r>
              <a:rPr lang="en-IN" b="1" dirty="0">
                <a:effectLst/>
              </a:rPr>
              <a:t>3. Personalized development plans: </a:t>
            </a:r>
            <a:r>
              <a:rPr lang="en-IN" dirty="0">
                <a:effectLst/>
              </a:rPr>
              <a:t>Generate tailored development recommendations for each employee, aligning with their strengths, weaknesses, and career goals.</a:t>
            </a:r>
            <a:br>
              <a:rPr lang="en-IN" dirty="0"/>
            </a:br>
            <a:r>
              <a:rPr lang="en-IN" b="1" dirty="0">
                <a:effectLst/>
              </a:rPr>
              <a:t>4.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Automated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coaching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insights:</a:t>
            </a:r>
            <a:r>
              <a:rPr lang="en-IN" dirty="0">
                <a:effectLst/>
              </a:rPr>
              <a:t> Provide managers with data-driven coaching suggestions to improve employee performance and address skill gaps.</a:t>
            </a:r>
            <a:br>
              <a:rPr lang="en-IN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