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2"/>
  </p:notesMasterIdLst>
  <p:sldIdLst>
    <p:sldId id="266" r:id="rId5"/>
    <p:sldId id="275" r:id="rId6"/>
    <p:sldId id="267" r:id="rId7"/>
    <p:sldId id="268" r:id="rId8"/>
    <p:sldId id="274" r:id="rId9"/>
    <p:sldId id="269" r:id="rId10"/>
    <p:sldId id="273" r:id="rId11"/>
    <p:sldId id="271" r:id="rId12"/>
    <p:sldId id="270" r:id="rId13"/>
    <p:sldId id="272" r:id="rId14"/>
    <p:sldId id="276" r:id="rId15"/>
    <p:sldId id="277" r:id="rId16"/>
    <p:sldId id="278" r:id="rId17"/>
    <p:sldId id="279" r:id="rId18"/>
    <p:sldId id="280" r:id="rId19"/>
    <p:sldId id="281" r:id="rId20"/>
    <p:sldId id="283" r:id="rId21"/>
    <p:sldId id="284" r:id="rId22"/>
    <p:sldId id="285" r:id="rId23"/>
    <p:sldId id="286" r:id="rId24"/>
    <p:sldId id="287" r:id="rId25"/>
    <p:sldId id="288" r:id="rId26"/>
    <p:sldId id="289" r:id="rId27"/>
    <p:sldId id="290" r:id="rId28"/>
    <p:sldId id="291" r:id="rId29"/>
    <p:sldId id="293" r:id="rId30"/>
    <p:sldId id="29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03" d="100"/>
          <a:sy n="103" d="100"/>
        </p:scale>
        <p:origin x="13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29:29.624"/>
    </inkml:context>
    <inkml:brush xml:id="br0">
      <inkml:brushProperty name="width" value="0.05" units="cm"/>
      <inkml:brushProperty name="height" value="0.05" units="cm"/>
      <inkml:brushProperty name="color" value="#FFC114"/>
    </inkml:brush>
  </inkml:definitions>
  <inkml:trace contextRef="#ctx0" brushRef="#br0">207 84 24575,'60'1'0,"-20"1"0,0-3 0,0-1 0,76-14 0,-57 4 0,-25 5 0,44-15 0,-58 15 0,1 2 0,1 0 0,-1 1 0,40-1 0,92 7 0,-59 1 0,-81-2 0,1 1 0,-1 0 0,1 1 0,-1 0 0,0 2 0,19 8 0,35 9 0,6-1 0,-48-13 0,1-1 0,-1-1 0,36 4 0,47 3 0,-64-6 0,61 1 0,-91-6 0,0-1 0,0 2 0,0-1 0,0 2 0,-1 0 0,0 1 0,1 0 0,-2 1 0,1 0 0,-1 1 0,0 1 0,0 0 0,-1 0 0,0 1 0,12 13 0,-11-11 0,0 2 0,-1 0 0,-1 0 0,0 0 0,-1 2 0,0-1 0,-1 1 0,-1 0 0,-1 0 0,0 1 0,0 0 0,4 26 0,-10-36 0,0 1 0,0-1 0,0 1 0,-1-1 0,0 1 0,0-1 0,-1 0 0,0 0 0,0 0 0,0 0 0,-1 0 0,0 0 0,0 0 0,0-1 0,-1 1 0,0-1 0,-8 9 0,-8 7 0,-2-1 0,-39 30 0,48-40 0,-9 7 0,-1-1 0,0 0 0,-1-2 0,-1-1 0,0 0 0,-1-2 0,0-1 0,-1-1 0,0-2 0,-1 0 0,1-2 0,-1-1 0,-41 1 0,-24-5 0,-188-4 0,257 1 0,1-2 0,-1-1 0,1-1 0,0 0 0,0-2 0,-34-19 0,-24-8 0,39 23 0,0 2 0,-1 1 0,-1 3 0,-83-4 0,84 8 0,25 1 0,-1-1 0,0 0 0,0-1 0,1-1 0,0-1 0,0-1 0,1 0 0,-1-1 0,2-1 0,-1-1 0,-28-22 0,-72-62 0,94 70 0,2 0 0,-27-40 0,43 57 0,0 0 0,0 0 0,1-1 0,1 1 0,-1-1 0,1 0 0,0 0 0,1 0 0,0-1 0,1 1 0,-1-1 0,1 1 0,1-1 0,0-13 0,2 16 0,-1 1 0,1 0 0,0 0 0,1-1 0,-1 2 0,1-1 0,0 0 0,0 0 0,0 1 0,1 0 0,0 0 0,-1 0 0,1 0 0,1 0 0,6-4 0,9-5 0,0 0 0,30-12 0,-27 14 0,-2 1-1365,-3 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02.256"/>
    </inkml:context>
    <inkml:brush xml:id="br0">
      <inkml:brushProperty name="width" value="0.05" units="cm"/>
      <inkml:brushProperty name="height" value="0.05" units="cm"/>
      <inkml:brushProperty name="color" value="#FFC11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06.445"/>
    </inkml:context>
    <inkml:brush xml:id="br0">
      <inkml:brushProperty name="width" value="0.05" units="cm"/>
      <inkml:brushProperty name="height" value="0.05" units="cm"/>
      <inkml:brushProperty name="color" value="#FFC114"/>
    </inkml:brush>
  </inkml:definitions>
  <inkml:trace contextRef="#ctx0" brushRef="#br0">74 1 24575,'-4'4'0,"-11"6"0,-12 2 0,0-2-8191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06.836"/>
    </inkml:context>
    <inkml:brush xml:id="br0">
      <inkml:brushProperty name="width" value="0.05" units="cm"/>
      <inkml:brushProperty name="height" value="0.05" units="cm"/>
      <inkml:brushProperty name="color" value="#FFC11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13.649"/>
    </inkml:context>
    <inkml:brush xml:id="br0">
      <inkml:brushProperty name="width" value="0.05" units="cm"/>
      <inkml:brushProperty name="height" value="0.05" units="cm"/>
      <inkml:brushProperty name="color" value="#FFC114"/>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14.899"/>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4T05:30:15.899"/>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9D22D-CC5B-42FE-9A7D-F61A91B0378F}"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4664F-03DC-439E-AD58-8DC4585D4E4E}" type="slidenum">
              <a:rPr lang="en-US" smtClean="0"/>
              <a:t>‹#›</a:t>
            </a:fld>
            <a:endParaRPr lang="en-US"/>
          </a:p>
        </p:txBody>
      </p:sp>
    </p:spTree>
    <p:extLst>
      <p:ext uri="{BB962C8B-B14F-4D97-AF65-F5344CB8AC3E}">
        <p14:creationId xmlns:p14="http://schemas.microsoft.com/office/powerpoint/2010/main" val="5141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37D0BF-2496-490D-B3B3-769E9034D4B8}" type="datetime1">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16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736E2-6385-46BA-944A-C803561E23E2}" type="datetime1">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86447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5736E2-6385-46BA-944A-C803561E23E2}" type="datetime1">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6444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456F58-DF2A-4DD9-993C-3D330BA0BFB5}" type="datetime1">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4737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1F4D92-45C3-4F6C-9A29-4E7B61886C01}" type="datetime1">
              <a:rPr lang="en-US" smtClean="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32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1FC61-A406-4784-ADD6-1997440B0A3B}" type="datetime1">
              <a:rPr lang="en-US" smtClean="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57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4312F0-25FE-4EB1-AA7D-75A9224D9948}" type="datetime1">
              <a:rPr lang="en-US" smtClean="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230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40D94-B833-43E3-A456-147EA930CCF6}" type="datetime1">
              <a:rPr lang="en-US" smtClean="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752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5F3ECC-8500-416E-963B-667C537827E3}" type="datetime1">
              <a:rPr lang="en-US" smtClean="0"/>
              <a:t>4/22/2022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848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933D37E-741A-45A4-9DFD-874E0A5FC31A}" type="datetime1">
              <a:rPr lang="en-US" smtClean="0"/>
              <a:t>4/22/2022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41207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514E0A-D0EF-433E-ADDE-9D080543FCD7}" type="datetime1">
              <a:rPr lang="en-US" smtClean="0"/>
              <a:t>4/22/2022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87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5736E2-6385-46BA-944A-C803561E23E2}" type="datetime1">
              <a:rPr lang="en-US" smtClean="0"/>
              <a:t>4/22/2022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3452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customXml" Target="../ink/ink7.xml"/><Relationship Id="rId4" Type="http://schemas.openxmlformats.org/officeDocument/2006/relationships/customXml" Target="../ink/ink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rouplens.org/datasets/movielens/25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286501" y="829734"/>
            <a:ext cx="5715000" cy="1473199"/>
          </a:xfrm>
        </p:spPr>
        <p:txBody>
          <a:bodyPr>
            <a:normAutofit/>
          </a:bodyPr>
          <a:lstStyle/>
          <a:p>
            <a:r>
              <a:rPr lang="en-US" sz="2800" dirty="0">
                <a:solidFill>
                  <a:schemeClr val="accent4">
                    <a:lumMod val="50000"/>
                  </a:schemeClr>
                </a:solidFill>
                <a:latin typeface="Algerian" panose="04020705040A02060702" pitchFamily="82" charset="0"/>
              </a:rPr>
              <a:t>MOVIE RECOMMENDATION SYSTEM</a:t>
            </a:r>
            <a:br>
              <a:rPr lang="en-US" sz="2800" dirty="0">
                <a:solidFill>
                  <a:schemeClr val="accent4">
                    <a:lumMod val="50000"/>
                  </a:schemeClr>
                </a:solidFill>
                <a:latin typeface="Algerian" panose="04020705040A02060702" pitchFamily="82" charset="0"/>
              </a:rPr>
            </a:br>
            <a:r>
              <a:rPr lang="en-US" sz="2800" dirty="0">
                <a:solidFill>
                  <a:schemeClr val="accent4">
                    <a:lumMod val="50000"/>
                  </a:schemeClr>
                </a:solidFill>
                <a:latin typeface="Algerian" panose="04020705040A02060702" pitchFamily="82" charset="0"/>
              </a:rPr>
              <a:t>             </a:t>
            </a:r>
            <a:r>
              <a:rPr lang="en-US" sz="1600" dirty="0">
                <a:solidFill>
                  <a:schemeClr val="accent4">
                    <a:lumMod val="50000"/>
                  </a:schemeClr>
                </a:solidFill>
                <a:latin typeface="Algerian" panose="04020705040A02060702" pitchFamily="82" charset="0"/>
              </a:rPr>
              <a:t>DATA SCIENCE Capstone Project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5703442"/>
            <a:ext cx="4829101" cy="790491"/>
          </a:xfrm>
        </p:spPr>
        <p:txBody>
          <a:bodyPr>
            <a:normAutofit/>
          </a:bodyPr>
          <a:lstStyle/>
          <a:p>
            <a:r>
              <a:rPr lang="en-US" sz="1000" b="1" dirty="0">
                <a:latin typeface="Arial Narrow" panose="020B0606020202030204" pitchFamily="34" charset="0"/>
              </a:rPr>
              <a:t>By,</a:t>
            </a:r>
          </a:p>
          <a:p>
            <a:r>
              <a:rPr lang="en-US" sz="1000" b="1" dirty="0" err="1">
                <a:latin typeface="Arial Narrow" panose="020B0606020202030204" pitchFamily="34" charset="0"/>
              </a:rPr>
              <a:t>LubNa</a:t>
            </a:r>
            <a:r>
              <a:rPr lang="en-US" sz="1000" b="1" dirty="0">
                <a:latin typeface="Arial Narrow" panose="020B0606020202030204" pitchFamily="34" charset="0"/>
              </a:rPr>
              <a:t> RAHMAN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pic>
        <p:nvPicPr>
          <p:cNvPr id="5" name="Picture 4">
            <a:extLst>
              <a:ext uri="{FF2B5EF4-FFF2-40B4-BE49-F238E27FC236}">
                <a16:creationId xmlns:a16="http://schemas.microsoft.com/office/drawing/2014/main" id="{20D1D018-6AB9-45B0-A847-4A81178BE23F}"/>
              </a:ext>
            </a:extLst>
          </p:cNvPr>
          <p:cNvPicPr>
            <a:picLocks noChangeAspect="1"/>
          </p:cNvPicPr>
          <p:nvPr/>
        </p:nvPicPr>
        <p:blipFill>
          <a:blip r:embed="rId3"/>
          <a:stretch>
            <a:fillRect/>
          </a:stretch>
        </p:blipFill>
        <p:spPr>
          <a:xfrm>
            <a:off x="7665342" y="3044778"/>
            <a:ext cx="2381582" cy="666843"/>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3E76-FF49-4E59-A2D4-BB16B8F9B006}"/>
              </a:ext>
            </a:extLst>
          </p:cNvPr>
          <p:cNvSpPr>
            <a:spLocks noGrp="1"/>
          </p:cNvSpPr>
          <p:nvPr>
            <p:ph type="title"/>
          </p:nvPr>
        </p:nvSpPr>
        <p:spPr/>
        <p:txBody>
          <a:bodyPr>
            <a:normAutofit/>
          </a:bodyPr>
          <a:lstStyle/>
          <a:p>
            <a:r>
              <a:rPr lang="en-US" sz="3200" dirty="0">
                <a:latin typeface="Algerian" panose="04020705040A02060702" pitchFamily="82" charset="0"/>
              </a:rPr>
              <a:t>DATA WRANGLING</a:t>
            </a:r>
          </a:p>
        </p:txBody>
      </p:sp>
      <p:sp>
        <p:nvSpPr>
          <p:cNvPr id="3" name="Content Placeholder 2">
            <a:extLst>
              <a:ext uri="{FF2B5EF4-FFF2-40B4-BE49-F238E27FC236}">
                <a16:creationId xmlns:a16="http://schemas.microsoft.com/office/drawing/2014/main" id="{31303398-E42C-4912-971B-FD9D282A6496}"/>
              </a:ext>
            </a:extLst>
          </p:cNvPr>
          <p:cNvSpPr>
            <a:spLocks noGrp="1"/>
          </p:cNvSpPr>
          <p:nvPr>
            <p:ph idx="1"/>
          </p:nvPr>
        </p:nvSpPr>
        <p:spPr>
          <a:xfrm>
            <a:off x="1097280" y="1845733"/>
            <a:ext cx="9213048" cy="4387115"/>
          </a:xfrm>
        </p:spPr>
        <p:txBody>
          <a:bodyPr/>
          <a:lstStyle/>
          <a:p>
            <a:pPr algn="l">
              <a:buFont typeface="Wingdings" panose="05000000000000000000" pitchFamily="2" charset="2"/>
              <a:buChar char="q"/>
            </a:pPr>
            <a:r>
              <a:rPr lang="en-US" b="0" i="0" dirty="0">
                <a:solidFill>
                  <a:srgbClr val="000000"/>
                </a:solidFill>
                <a:effectLst/>
                <a:latin typeface="Helvetica Neue"/>
              </a:rPr>
              <a:t>The dataset was clean and had no missing values. </a:t>
            </a:r>
          </a:p>
          <a:p>
            <a:pPr algn="l">
              <a:buFont typeface="Wingdings" panose="05000000000000000000" pitchFamily="2" charset="2"/>
              <a:buChar char="q"/>
            </a:pPr>
            <a:r>
              <a:rPr lang="en-US" b="0" i="0" dirty="0">
                <a:solidFill>
                  <a:srgbClr val="000000"/>
                </a:solidFill>
                <a:effectLst/>
                <a:latin typeface="Helvetica Neue"/>
              </a:rPr>
              <a:t>The '</a:t>
            </a:r>
            <a:r>
              <a:rPr lang="en-US" b="0" i="0" dirty="0" err="1">
                <a:solidFill>
                  <a:srgbClr val="000000"/>
                </a:solidFill>
                <a:effectLst/>
                <a:latin typeface="Helvetica Neue"/>
              </a:rPr>
              <a:t>ratings'dataset</a:t>
            </a:r>
            <a:r>
              <a:rPr lang="en-US" b="0" i="0" dirty="0">
                <a:solidFill>
                  <a:srgbClr val="000000"/>
                </a:solidFill>
                <a:effectLst/>
                <a:latin typeface="Helvetica Neue"/>
              </a:rPr>
              <a:t> has 25,000,095 rows and 4 columns, and</a:t>
            </a:r>
          </a:p>
          <a:p>
            <a:pPr algn="l">
              <a:buFont typeface="Wingdings" panose="05000000000000000000" pitchFamily="2" charset="2"/>
              <a:buChar char="q"/>
            </a:pPr>
            <a:r>
              <a:rPr lang="en-US" dirty="0">
                <a:solidFill>
                  <a:srgbClr val="000000"/>
                </a:solidFill>
                <a:latin typeface="Helvetica Neue"/>
              </a:rPr>
              <a:t>T</a:t>
            </a:r>
            <a:r>
              <a:rPr lang="en-US" b="0" i="0" dirty="0">
                <a:solidFill>
                  <a:srgbClr val="000000"/>
                </a:solidFill>
                <a:effectLst/>
                <a:latin typeface="Helvetica Neue"/>
              </a:rPr>
              <a:t>he '</a:t>
            </a:r>
            <a:r>
              <a:rPr lang="en-US" b="0" i="0" dirty="0" err="1">
                <a:solidFill>
                  <a:srgbClr val="000000"/>
                </a:solidFill>
                <a:effectLst/>
                <a:latin typeface="Helvetica Neue"/>
              </a:rPr>
              <a:t>movies'dataset</a:t>
            </a:r>
            <a:r>
              <a:rPr lang="en-US" b="0" i="0" dirty="0">
                <a:solidFill>
                  <a:srgbClr val="000000"/>
                </a:solidFill>
                <a:effectLst/>
                <a:latin typeface="Helvetica Neue"/>
              </a:rPr>
              <a:t> has 62,423 rows and 3 columns.</a:t>
            </a:r>
          </a:p>
          <a:p>
            <a:pPr algn="l">
              <a:buFont typeface="Wingdings" panose="05000000000000000000" pitchFamily="2" charset="2"/>
              <a:buChar char="q"/>
            </a:pPr>
            <a:r>
              <a:rPr lang="en-US" dirty="0">
                <a:solidFill>
                  <a:srgbClr val="000000"/>
                </a:solidFill>
                <a:latin typeface="Helvetica Neue"/>
              </a:rPr>
              <a:t>The</a:t>
            </a:r>
            <a:r>
              <a:rPr lang="en-US" b="0" i="0" dirty="0">
                <a:solidFill>
                  <a:srgbClr val="000000"/>
                </a:solidFill>
                <a:effectLst/>
                <a:latin typeface="Helvetica Neue"/>
              </a:rPr>
              <a:t> 'genres’ column was separated from the movies dataset and merged with the ratings dataset for better data </a:t>
            </a:r>
            <a:r>
              <a:rPr lang="en-US" dirty="0">
                <a:solidFill>
                  <a:srgbClr val="000000"/>
                </a:solidFill>
                <a:latin typeface="Helvetica Neue"/>
              </a:rPr>
              <a:t>e</a:t>
            </a:r>
            <a:r>
              <a:rPr lang="en-US" b="0" i="0" dirty="0">
                <a:solidFill>
                  <a:srgbClr val="000000"/>
                </a:solidFill>
                <a:effectLst/>
                <a:latin typeface="Helvetica Neue"/>
              </a:rPr>
              <a:t>xploration.</a:t>
            </a:r>
          </a:p>
          <a:p>
            <a:pPr algn="l">
              <a:buFont typeface="Wingdings" panose="05000000000000000000" pitchFamily="2" charset="2"/>
              <a:buChar char="q"/>
            </a:pPr>
            <a:r>
              <a:rPr lang="en-US" dirty="0">
                <a:solidFill>
                  <a:srgbClr val="000000"/>
                </a:solidFill>
                <a:latin typeface="Helvetica Neue"/>
              </a:rPr>
              <a:t>T</a:t>
            </a:r>
            <a:r>
              <a:rPr lang="en-US" b="0" i="0" dirty="0">
                <a:solidFill>
                  <a:srgbClr val="000000"/>
                </a:solidFill>
                <a:effectLst/>
                <a:latin typeface="Helvetica Neue"/>
              </a:rPr>
              <a:t>he ‘year’ part was removed from the 'title' column and,</a:t>
            </a:r>
          </a:p>
          <a:p>
            <a:pPr algn="l">
              <a:buFont typeface="Wingdings" panose="05000000000000000000" pitchFamily="2" charset="2"/>
              <a:buChar char="q"/>
            </a:pPr>
            <a:r>
              <a:rPr lang="en-US" b="0" i="0" dirty="0">
                <a:solidFill>
                  <a:srgbClr val="000000"/>
                </a:solidFill>
                <a:effectLst/>
                <a:latin typeface="Helvetica Neue"/>
              </a:rPr>
              <a:t> 'year' and 'Decade’ were made as separate columns.</a:t>
            </a:r>
          </a:p>
          <a:p>
            <a:endParaRPr lang="en-US" dirty="0"/>
          </a:p>
        </p:txBody>
      </p:sp>
      <p:sp>
        <p:nvSpPr>
          <p:cNvPr id="4" name="Slide Number Placeholder 3">
            <a:extLst>
              <a:ext uri="{FF2B5EF4-FFF2-40B4-BE49-F238E27FC236}">
                <a16:creationId xmlns:a16="http://schemas.microsoft.com/office/drawing/2014/main" id="{19DF2C4D-0C01-4F15-B8F0-337F03AC0B7F}"/>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5158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FC28-85A9-4D2E-B81E-25FC8ADE5E13}"/>
              </a:ext>
            </a:extLst>
          </p:cNvPr>
          <p:cNvSpPr>
            <a:spLocks noGrp="1"/>
          </p:cNvSpPr>
          <p:nvPr>
            <p:ph type="title"/>
          </p:nvPr>
        </p:nvSpPr>
        <p:spPr/>
        <p:txBody>
          <a:bodyPr>
            <a:normAutofit/>
          </a:bodyPr>
          <a:lstStyle/>
          <a:p>
            <a:r>
              <a:rPr lang="en-US" sz="2800" dirty="0">
                <a:latin typeface="Algerian" panose="04020705040A02060702" pitchFamily="82" charset="0"/>
              </a:rPr>
              <a:t>RATINGS AND MOVIES DATASET</a:t>
            </a:r>
          </a:p>
        </p:txBody>
      </p:sp>
      <p:pic>
        <p:nvPicPr>
          <p:cNvPr id="6" name="Content Placeholder 5">
            <a:extLst>
              <a:ext uri="{FF2B5EF4-FFF2-40B4-BE49-F238E27FC236}">
                <a16:creationId xmlns:a16="http://schemas.microsoft.com/office/drawing/2014/main" id="{8B2E8CD9-E651-42D6-9B9B-7F7546EB9D83}"/>
              </a:ext>
            </a:extLst>
          </p:cNvPr>
          <p:cNvPicPr>
            <a:picLocks noGrp="1" noChangeAspect="1"/>
          </p:cNvPicPr>
          <p:nvPr>
            <p:ph idx="1"/>
          </p:nvPr>
        </p:nvPicPr>
        <p:blipFill>
          <a:blip r:embed="rId2"/>
          <a:stretch>
            <a:fillRect/>
          </a:stretch>
        </p:blipFill>
        <p:spPr>
          <a:xfrm>
            <a:off x="1360237" y="3325282"/>
            <a:ext cx="2657469" cy="1713498"/>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a:extLst>
              <a:ext uri="{FF2B5EF4-FFF2-40B4-BE49-F238E27FC236}">
                <a16:creationId xmlns:a16="http://schemas.microsoft.com/office/drawing/2014/main" id="{2CD35049-0210-4AAD-880B-19FA8B23A08F}"/>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7" name="Picture 6">
            <a:extLst>
              <a:ext uri="{FF2B5EF4-FFF2-40B4-BE49-F238E27FC236}">
                <a16:creationId xmlns:a16="http://schemas.microsoft.com/office/drawing/2014/main" id="{913BF83F-1D37-4A23-B06B-6AD5476BEFE6}"/>
              </a:ext>
            </a:extLst>
          </p:cNvPr>
          <p:cNvPicPr>
            <a:picLocks noChangeAspect="1"/>
          </p:cNvPicPr>
          <p:nvPr/>
        </p:nvPicPr>
        <p:blipFill>
          <a:blip r:embed="rId3"/>
          <a:stretch>
            <a:fillRect/>
          </a:stretch>
        </p:blipFill>
        <p:spPr>
          <a:xfrm>
            <a:off x="1364025" y="2107163"/>
            <a:ext cx="2657469" cy="1218119"/>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D6F2E565-AC37-4E17-B01F-941B1CB523F8}"/>
              </a:ext>
            </a:extLst>
          </p:cNvPr>
          <p:cNvPicPr>
            <a:picLocks noChangeAspect="1"/>
          </p:cNvPicPr>
          <p:nvPr/>
        </p:nvPicPr>
        <p:blipFill>
          <a:blip r:embed="rId4"/>
          <a:stretch>
            <a:fillRect/>
          </a:stretch>
        </p:blipFill>
        <p:spPr>
          <a:xfrm>
            <a:off x="4286822" y="2107163"/>
            <a:ext cx="4437300" cy="1218119"/>
          </a:xfrm>
          <a:prstGeom prst="rect">
            <a:avLst/>
          </a:prstGeom>
          <a:ln w="889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FCE3D464-5F17-4970-A558-57EEFFD8A12A}"/>
              </a:ext>
            </a:extLst>
          </p:cNvPr>
          <p:cNvPicPr>
            <a:picLocks noChangeAspect="1"/>
          </p:cNvPicPr>
          <p:nvPr/>
        </p:nvPicPr>
        <p:blipFill>
          <a:blip r:embed="rId5"/>
          <a:stretch>
            <a:fillRect/>
          </a:stretch>
        </p:blipFill>
        <p:spPr>
          <a:xfrm>
            <a:off x="4286822" y="3484304"/>
            <a:ext cx="4437300" cy="15544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349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CBB3-2707-459A-82B8-634E3F6BA739}"/>
              </a:ext>
            </a:extLst>
          </p:cNvPr>
          <p:cNvSpPr>
            <a:spLocks noGrp="1"/>
          </p:cNvSpPr>
          <p:nvPr>
            <p:ph type="title"/>
          </p:nvPr>
        </p:nvSpPr>
        <p:spPr>
          <a:xfrm>
            <a:off x="1097280" y="286604"/>
            <a:ext cx="10058400" cy="1322864"/>
          </a:xfrm>
        </p:spPr>
        <p:txBody>
          <a:bodyPr>
            <a:normAutofit/>
          </a:bodyPr>
          <a:lstStyle/>
          <a:p>
            <a:r>
              <a:rPr lang="en-US" sz="2800" dirty="0">
                <a:latin typeface="Algerian" panose="04020705040A02060702" pitchFamily="82" charset="0"/>
              </a:rPr>
              <a:t>EXPLORATORY DATA ANALYSIS</a:t>
            </a:r>
          </a:p>
        </p:txBody>
      </p:sp>
      <p:sp>
        <p:nvSpPr>
          <p:cNvPr id="3" name="Content Placeholder 2">
            <a:extLst>
              <a:ext uri="{FF2B5EF4-FFF2-40B4-BE49-F238E27FC236}">
                <a16:creationId xmlns:a16="http://schemas.microsoft.com/office/drawing/2014/main" id="{C1EFA78A-450A-4E4F-9AA8-BFD61DAB2B74}"/>
              </a:ext>
            </a:extLst>
          </p:cNvPr>
          <p:cNvSpPr>
            <a:spLocks noGrp="1"/>
          </p:cNvSpPr>
          <p:nvPr>
            <p:ph idx="1"/>
          </p:nvPr>
        </p:nvSpPr>
        <p:spPr>
          <a:xfrm>
            <a:off x="1097280" y="1845734"/>
            <a:ext cx="10058400" cy="4377784"/>
          </a:xfrm>
        </p:spPr>
        <p:txBody>
          <a:bodyPr/>
          <a:lstStyle/>
          <a:p>
            <a:pPr algn="l">
              <a:buFont typeface="+mj-lt"/>
              <a:buAutoNum type="arabicPeriod"/>
            </a:pPr>
            <a:r>
              <a:rPr lang="en-US" sz="1600" b="0" i="0" dirty="0">
                <a:solidFill>
                  <a:srgbClr val="000000"/>
                </a:solidFill>
                <a:effectLst/>
                <a:latin typeface="Arial" panose="020B0604020202020204" pitchFamily="34" charset="0"/>
                <a:cs typeface="Arial" panose="020B0604020202020204" pitchFamily="34" charset="0"/>
              </a:rPr>
              <a:t>Total number of movies per each Genre: </a:t>
            </a:r>
            <a:r>
              <a:rPr lang="en-US" sz="1600" b="1" i="1" dirty="0">
                <a:solidFill>
                  <a:srgbClr val="000000"/>
                </a:solidFill>
                <a:effectLst/>
                <a:latin typeface="Arial" panose="020B0604020202020204" pitchFamily="34" charset="0"/>
                <a:cs typeface="Arial" panose="020B0604020202020204" pitchFamily="34" charset="0"/>
              </a:rPr>
              <a:t>Drama and Comedy</a:t>
            </a:r>
            <a:r>
              <a:rPr lang="en-US" sz="1600" b="0" i="0" dirty="0">
                <a:solidFill>
                  <a:srgbClr val="000000"/>
                </a:solidFill>
                <a:effectLst/>
                <a:latin typeface="Arial" panose="020B0604020202020204" pitchFamily="34" charset="0"/>
                <a:cs typeface="Arial" panose="020B0604020202020204" pitchFamily="34" charset="0"/>
              </a:rPr>
              <a:t> have the most production followed by </a:t>
            </a:r>
            <a:r>
              <a:rPr lang="en-US" sz="1600" b="1" i="1" dirty="0">
                <a:solidFill>
                  <a:srgbClr val="000000"/>
                </a:solidFill>
                <a:effectLst/>
                <a:latin typeface="Arial" panose="020B0604020202020204" pitchFamily="34" charset="0"/>
                <a:cs typeface="Arial" panose="020B0604020202020204" pitchFamily="34" charset="0"/>
              </a:rPr>
              <a:t>Thriller, Romance and Action</a:t>
            </a:r>
            <a:r>
              <a:rPr lang="en-US" sz="1600" b="0" i="0" dirty="0">
                <a:solidFill>
                  <a:srgbClr val="000000"/>
                </a:solidFill>
                <a:effectLst/>
                <a:latin typeface="Arial" panose="020B0604020202020204" pitchFamily="34" charset="0"/>
                <a:cs typeface="Arial" panose="020B0604020202020204" pitchFamily="34" charset="0"/>
              </a:rPr>
              <a:t>.</a:t>
            </a:r>
          </a:p>
          <a:p>
            <a:endParaRPr lang="en-US" dirty="0"/>
          </a:p>
        </p:txBody>
      </p:sp>
      <p:sp>
        <p:nvSpPr>
          <p:cNvPr id="4" name="Slide Number Placeholder 3">
            <a:extLst>
              <a:ext uri="{FF2B5EF4-FFF2-40B4-BE49-F238E27FC236}">
                <a16:creationId xmlns:a16="http://schemas.microsoft.com/office/drawing/2014/main" id="{4326AAA4-6FBC-45AF-A7FE-A9DD8686392D}"/>
              </a:ext>
            </a:extLst>
          </p:cNvPr>
          <p:cNvSpPr>
            <a:spLocks noGrp="1"/>
          </p:cNvSpPr>
          <p:nvPr>
            <p:ph type="sldNum" sz="quarter" idx="12"/>
          </p:nvPr>
        </p:nvSpPr>
        <p:spPr/>
        <p:txBody>
          <a:bodyPr/>
          <a:lstStyle/>
          <a:p>
            <a:fld id="{3A98EE3D-8CD1-4C3F-BD1C-C98C9596463C}" type="slidenum">
              <a:rPr lang="en-US" smtClean="0"/>
              <a:t>12</a:t>
            </a:fld>
            <a:endParaRPr lang="en-US" dirty="0"/>
          </a:p>
        </p:txBody>
      </p:sp>
      <p:pic>
        <p:nvPicPr>
          <p:cNvPr id="6" name="Picture 5">
            <a:extLst>
              <a:ext uri="{FF2B5EF4-FFF2-40B4-BE49-F238E27FC236}">
                <a16:creationId xmlns:a16="http://schemas.microsoft.com/office/drawing/2014/main" id="{37C3B928-9768-4D12-8E81-662746330F53}"/>
              </a:ext>
            </a:extLst>
          </p:cNvPr>
          <p:cNvPicPr>
            <a:picLocks noChangeAspect="1"/>
          </p:cNvPicPr>
          <p:nvPr/>
        </p:nvPicPr>
        <p:blipFill>
          <a:blip r:embed="rId2"/>
          <a:stretch>
            <a:fillRect/>
          </a:stretch>
        </p:blipFill>
        <p:spPr>
          <a:xfrm>
            <a:off x="3688296" y="2291598"/>
            <a:ext cx="4815408" cy="3931920"/>
          </a:xfrm>
          <a:prstGeom prst="rect">
            <a:avLst/>
          </a:prstGeom>
        </p:spPr>
      </p:pic>
    </p:spTree>
    <p:extLst>
      <p:ext uri="{BB962C8B-B14F-4D97-AF65-F5344CB8AC3E}">
        <p14:creationId xmlns:p14="http://schemas.microsoft.com/office/powerpoint/2010/main" val="139757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F447-22FB-4E8D-A46C-2357960F21B7}"/>
              </a:ext>
            </a:extLst>
          </p:cNvPr>
          <p:cNvSpPr>
            <a:spLocks noGrp="1"/>
          </p:cNvSpPr>
          <p:nvPr>
            <p:ph type="title"/>
          </p:nvPr>
        </p:nvSpPr>
        <p:spPr/>
        <p:txBody>
          <a:bodyPr>
            <a:normAutofit/>
          </a:bodyPr>
          <a:lstStyle/>
          <a:p>
            <a:r>
              <a:rPr lang="en-US" sz="2800" dirty="0">
                <a:latin typeface="Algerian" panose="04020705040A02060702" pitchFamily="82" charset="0"/>
              </a:rPr>
              <a:t>EXPLORATORY DATA ANALYSIS</a:t>
            </a:r>
            <a:endParaRPr lang="en-US" sz="2800" dirty="0"/>
          </a:p>
        </p:txBody>
      </p:sp>
      <p:sp>
        <p:nvSpPr>
          <p:cNvPr id="3" name="Content Placeholder 2">
            <a:extLst>
              <a:ext uri="{FF2B5EF4-FFF2-40B4-BE49-F238E27FC236}">
                <a16:creationId xmlns:a16="http://schemas.microsoft.com/office/drawing/2014/main" id="{AA4D0A55-95F8-4FE6-9FBE-9C138CD2E109}"/>
              </a:ext>
            </a:extLst>
          </p:cNvPr>
          <p:cNvSpPr>
            <a:spLocks noGrp="1"/>
          </p:cNvSpPr>
          <p:nvPr>
            <p:ph idx="1"/>
          </p:nvPr>
        </p:nvSpPr>
        <p:spPr>
          <a:xfrm>
            <a:off x="1097280" y="1845734"/>
            <a:ext cx="10192761" cy="4023360"/>
          </a:xfrm>
        </p:spPr>
        <p:txBody>
          <a:bodyPr/>
          <a:lstStyle/>
          <a:p>
            <a:pPr marL="0" indent="0" algn="l">
              <a:buNone/>
            </a:pPr>
            <a:r>
              <a:rPr lang="en-US" sz="1600" b="0" i="0" dirty="0">
                <a:solidFill>
                  <a:srgbClr val="000000"/>
                </a:solidFill>
                <a:effectLst/>
                <a:latin typeface="Arial" panose="020B0604020202020204" pitchFamily="34" charset="0"/>
                <a:cs typeface="Arial" panose="020B0604020202020204" pitchFamily="34" charset="0"/>
              </a:rPr>
              <a:t>Total number of movies in each decade: The plot shows an increasing trend with most of the production being in the </a:t>
            </a:r>
            <a:r>
              <a:rPr lang="en-US" sz="1600" b="1" i="0" dirty="0">
                <a:solidFill>
                  <a:srgbClr val="000000"/>
                </a:solidFill>
                <a:effectLst/>
                <a:latin typeface="Arial" panose="020B0604020202020204" pitchFamily="34" charset="0"/>
                <a:cs typeface="Arial" panose="020B0604020202020204" pitchFamily="34" charset="0"/>
              </a:rPr>
              <a:t>2010</a:t>
            </a:r>
            <a:r>
              <a:rPr lang="en-US" sz="1600" b="0" i="0" dirty="0">
                <a:solidFill>
                  <a:srgbClr val="000000"/>
                </a:solidFill>
                <a:effectLst/>
                <a:latin typeface="Arial" panose="020B0604020202020204" pitchFamily="34" charset="0"/>
                <a:cs typeface="Arial" panose="020B0604020202020204" pitchFamily="34" charset="0"/>
              </a:rPr>
              <a:t> decade.</a:t>
            </a:r>
          </a:p>
          <a:p>
            <a:endParaRPr lang="en-US" dirty="0"/>
          </a:p>
        </p:txBody>
      </p:sp>
      <p:sp>
        <p:nvSpPr>
          <p:cNvPr id="4" name="Slide Number Placeholder 3">
            <a:extLst>
              <a:ext uri="{FF2B5EF4-FFF2-40B4-BE49-F238E27FC236}">
                <a16:creationId xmlns:a16="http://schemas.microsoft.com/office/drawing/2014/main" id="{95128612-BD46-4F03-9482-13A8FDF2BCAB}"/>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6" name="Picture 5">
            <a:extLst>
              <a:ext uri="{FF2B5EF4-FFF2-40B4-BE49-F238E27FC236}">
                <a16:creationId xmlns:a16="http://schemas.microsoft.com/office/drawing/2014/main" id="{F028BE9D-CDD2-4CEA-B5C2-8AA011C2671E}"/>
              </a:ext>
            </a:extLst>
          </p:cNvPr>
          <p:cNvPicPr>
            <a:picLocks noChangeAspect="1"/>
          </p:cNvPicPr>
          <p:nvPr/>
        </p:nvPicPr>
        <p:blipFill>
          <a:blip r:embed="rId2"/>
          <a:stretch>
            <a:fillRect/>
          </a:stretch>
        </p:blipFill>
        <p:spPr>
          <a:xfrm>
            <a:off x="3943577" y="2153226"/>
            <a:ext cx="4304845" cy="3931920"/>
          </a:xfrm>
          <a:prstGeom prst="rect">
            <a:avLst/>
          </a:prstGeom>
        </p:spPr>
      </p:pic>
    </p:spTree>
    <p:extLst>
      <p:ext uri="{BB962C8B-B14F-4D97-AF65-F5344CB8AC3E}">
        <p14:creationId xmlns:p14="http://schemas.microsoft.com/office/powerpoint/2010/main" val="238921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5ACD-9919-4C37-B799-F815F4AC4EDE}"/>
              </a:ext>
            </a:extLst>
          </p:cNvPr>
          <p:cNvSpPr>
            <a:spLocks noGrp="1"/>
          </p:cNvSpPr>
          <p:nvPr>
            <p:ph type="title"/>
          </p:nvPr>
        </p:nvSpPr>
        <p:spPr/>
        <p:txBody>
          <a:bodyPr/>
          <a:lstStyle/>
          <a:p>
            <a:r>
              <a:rPr lang="en-US" sz="2800" dirty="0">
                <a:latin typeface="Algerian" panose="04020705040A02060702" pitchFamily="82" charset="0"/>
              </a:rPr>
              <a:t>Top ten movies </a:t>
            </a:r>
          </a:p>
        </p:txBody>
      </p:sp>
      <p:sp>
        <p:nvSpPr>
          <p:cNvPr id="3" name="Content Placeholder 2">
            <a:extLst>
              <a:ext uri="{FF2B5EF4-FFF2-40B4-BE49-F238E27FC236}">
                <a16:creationId xmlns:a16="http://schemas.microsoft.com/office/drawing/2014/main" id="{AD6F0472-5848-4FC6-9EE4-51E504B71815}"/>
              </a:ext>
            </a:extLst>
          </p:cNvPr>
          <p:cNvSpPr>
            <a:spLocks noGrp="1"/>
          </p:cNvSpPr>
          <p:nvPr>
            <p:ph idx="1"/>
          </p:nvPr>
        </p:nvSpPr>
        <p:spPr/>
        <p:txBody>
          <a:bodyPr/>
          <a:lstStyle/>
          <a:p>
            <a:pPr marL="0" indent="0">
              <a:buNone/>
            </a:pPr>
            <a:r>
              <a:rPr lang="en-US" sz="1600" dirty="0">
                <a:latin typeface="Arial" panose="020B0604020202020204" pitchFamily="34" charset="0"/>
                <a:cs typeface="Arial" panose="020B0604020202020204" pitchFamily="34" charset="0"/>
              </a:rPr>
              <a:t>The top 10 movies with highest ratings are: </a:t>
            </a:r>
            <a:r>
              <a:rPr lang="en-US" sz="1600" b="1" i="1" dirty="0">
                <a:solidFill>
                  <a:srgbClr val="000000"/>
                </a:solidFill>
                <a:effectLst/>
                <a:latin typeface="Arial" panose="020B0604020202020204" pitchFamily="34" charset="0"/>
                <a:cs typeface="Arial" panose="020B0604020202020204" pitchFamily="34" charset="0"/>
              </a:rPr>
              <a:t>Forrest Gump, Shawshank Redemption and Pulp Fiction .   </a:t>
            </a:r>
            <a:endParaRPr lang="en-US" dirty="0"/>
          </a:p>
        </p:txBody>
      </p:sp>
      <p:sp>
        <p:nvSpPr>
          <p:cNvPr id="4" name="Slide Number Placeholder 3">
            <a:extLst>
              <a:ext uri="{FF2B5EF4-FFF2-40B4-BE49-F238E27FC236}">
                <a16:creationId xmlns:a16="http://schemas.microsoft.com/office/drawing/2014/main" id="{DEE2D77C-D8B7-437B-BA38-199FAF9D2319}"/>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6" name="Picture 5">
            <a:extLst>
              <a:ext uri="{FF2B5EF4-FFF2-40B4-BE49-F238E27FC236}">
                <a16:creationId xmlns:a16="http://schemas.microsoft.com/office/drawing/2014/main" id="{22137C8F-6FA9-44CB-A5C9-238506ED27EE}"/>
              </a:ext>
            </a:extLst>
          </p:cNvPr>
          <p:cNvPicPr>
            <a:picLocks noChangeAspect="1"/>
          </p:cNvPicPr>
          <p:nvPr/>
        </p:nvPicPr>
        <p:blipFill>
          <a:blip r:embed="rId2"/>
          <a:stretch>
            <a:fillRect/>
          </a:stretch>
        </p:blipFill>
        <p:spPr>
          <a:xfrm>
            <a:off x="4144932" y="2323960"/>
            <a:ext cx="4168644" cy="3840480"/>
          </a:xfrm>
          <a:prstGeom prst="rect">
            <a:avLst/>
          </a:prstGeom>
        </p:spPr>
      </p:pic>
    </p:spTree>
    <p:extLst>
      <p:ext uri="{BB962C8B-B14F-4D97-AF65-F5344CB8AC3E}">
        <p14:creationId xmlns:p14="http://schemas.microsoft.com/office/powerpoint/2010/main" val="12506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E0B4-6D21-4BB9-B0B4-02A9F667031B}"/>
              </a:ext>
            </a:extLst>
          </p:cNvPr>
          <p:cNvSpPr>
            <a:spLocks noGrp="1"/>
          </p:cNvSpPr>
          <p:nvPr>
            <p:ph type="title"/>
          </p:nvPr>
        </p:nvSpPr>
        <p:spPr/>
        <p:txBody>
          <a:bodyPr>
            <a:normAutofit/>
          </a:bodyPr>
          <a:lstStyle/>
          <a:p>
            <a:r>
              <a:rPr lang="en-US" sz="2800" dirty="0">
                <a:latin typeface="Algerian" panose="04020705040A02060702" pitchFamily="82" charset="0"/>
              </a:rPr>
              <a:t>Rating Vs Decade</a:t>
            </a:r>
          </a:p>
        </p:txBody>
      </p:sp>
      <p:sp>
        <p:nvSpPr>
          <p:cNvPr id="4" name="Slide Number Placeholder 3">
            <a:extLst>
              <a:ext uri="{FF2B5EF4-FFF2-40B4-BE49-F238E27FC236}">
                <a16:creationId xmlns:a16="http://schemas.microsoft.com/office/drawing/2014/main" id="{F5C796FA-AD99-4B1A-B2BA-EBAA280A5FBE}"/>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8" name="Content Placeholder 7">
            <a:extLst>
              <a:ext uri="{FF2B5EF4-FFF2-40B4-BE49-F238E27FC236}">
                <a16:creationId xmlns:a16="http://schemas.microsoft.com/office/drawing/2014/main" id="{53B32D65-5AC8-4FEA-9E21-0942F20341C7}"/>
              </a:ext>
            </a:extLst>
          </p:cNvPr>
          <p:cNvSpPr>
            <a:spLocks noGrp="1"/>
          </p:cNvSpPr>
          <p:nvPr>
            <p:ph idx="1"/>
          </p:nvPr>
        </p:nvSpPr>
        <p:spPr/>
        <p:txBody>
          <a:bodyPr/>
          <a:lstStyle/>
          <a:p>
            <a:r>
              <a:rPr lang="en-US" dirty="0"/>
              <a:t>The boxplot below shows that the movies of the decade spanning from 1920 to 1970 have the highest ratings.</a:t>
            </a:r>
          </a:p>
          <a:p>
            <a:endParaRPr lang="en-US" dirty="0"/>
          </a:p>
        </p:txBody>
      </p:sp>
      <p:pic>
        <p:nvPicPr>
          <p:cNvPr id="10" name="Picture 9">
            <a:extLst>
              <a:ext uri="{FF2B5EF4-FFF2-40B4-BE49-F238E27FC236}">
                <a16:creationId xmlns:a16="http://schemas.microsoft.com/office/drawing/2014/main" id="{E17A35A6-5717-49FB-B9C2-A920E7C419FC}"/>
              </a:ext>
            </a:extLst>
          </p:cNvPr>
          <p:cNvPicPr>
            <a:picLocks noChangeAspect="1"/>
          </p:cNvPicPr>
          <p:nvPr/>
        </p:nvPicPr>
        <p:blipFill>
          <a:blip r:embed="rId2"/>
          <a:stretch>
            <a:fillRect/>
          </a:stretch>
        </p:blipFill>
        <p:spPr>
          <a:xfrm>
            <a:off x="4109760" y="2535484"/>
            <a:ext cx="4259799" cy="3249495"/>
          </a:xfrm>
          <a:prstGeom prst="rect">
            <a:avLst/>
          </a:prstGeom>
        </p:spPr>
      </p:pic>
    </p:spTree>
    <p:extLst>
      <p:ext uri="{BB962C8B-B14F-4D97-AF65-F5344CB8AC3E}">
        <p14:creationId xmlns:p14="http://schemas.microsoft.com/office/powerpoint/2010/main" val="69017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F0E3-5321-41BC-931C-2C398A799FEE}"/>
              </a:ext>
            </a:extLst>
          </p:cNvPr>
          <p:cNvSpPr>
            <a:spLocks noGrp="1"/>
          </p:cNvSpPr>
          <p:nvPr>
            <p:ph type="title"/>
          </p:nvPr>
        </p:nvSpPr>
        <p:spPr/>
        <p:txBody>
          <a:bodyPr>
            <a:normAutofit/>
          </a:bodyPr>
          <a:lstStyle/>
          <a:p>
            <a:r>
              <a:rPr lang="en-US" sz="2800" dirty="0">
                <a:latin typeface="Algerian" panose="04020705040A02060702" pitchFamily="82" charset="0"/>
              </a:rPr>
              <a:t>Rating Vs GENREs</a:t>
            </a:r>
            <a:endParaRPr lang="en-US" sz="2800" dirty="0"/>
          </a:p>
        </p:txBody>
      </p:sp>
      <p:sp>
        <p:nvSpPr>
          <p:cNvPr id="3" name="Content Placeholder 2">
            <a:extLst>
              <a:ext uri="{FF2B5EF4-FFF2-40B4-BE49-F238E27FC236}">
                <a16:creationId xmlns:a16="http://schemas.microsoft.com/office/drawing/2014/main" id="{0565B111-53D9-4999-82D1-4F23A05A275F}"/>
              </a:ext>
            </a:extLst>
          </p:cNvPr>
          <p:cNvSpPr>
            <a:spLocks noGrp="1"/>
          </p:cNvSpPr>
          <p:nvPr>
            <p:ph idx="1"/>
          </p:nvPr>
        </p:nvSpPr>
        <p:spPr/>
        <p:txBody>
          <a:bodyPr/>
          <a:lstStyle/>
          <a:p>
            <a:r>
              <a:rPr lang="en-US" dirty="0"/>
              <a:t>The boxplot shows that </a:t>
            </a:r>
            <a:r>
              <a:rPr lang="en-US" b="1" i="1" dirty="0"/>
              <a:t>Drama</a:t>
            </a:r>
            <a:r>
              <a:rPr lang="en-US" dirty="0"/>
              <a:t>, </a:t>
            </a:r>
            <a:r>
              <a:rPr lang="en-US" b="1" i="1" dirty="0"/>
              <a:t>Crime</a:t>
            </a:r>
            <a:r>
              <a:rPr lang="en-US" dirty="0"/>
              <a:t>, </a:t>
            </a:r>
            <a:r>
              <a:rPr lang="en-US" b="1" i="1" dirty="0"/>
              <a:t>War</a:t>
            </a:r>
            <a:r>
              <a:rPr lang="en-US" dirty="0"/>
              <a:t>, </a:t>
            </a:r>
            <a:r>
              <a:rPr lang="en-US" b="1" i="1" dirty="0"/>
              <a:t>Mystery</a:t>
            </a:r>
            <a:r>
              <a:rPr lang="en-US" dirty="0"/>
              <a:t> are some of the most highly rated genres while </a:t>
            </a:r>
            <a:r>
              <a:rPr lang="en-US" b="1" i="1" dirty="0"/>
              <a:t>Horror</a:t>
            </a:r>
            <a:r>
              <a:rPr lang="en-US" dirty="0"/>
              <a:t> is the least favorite.</a:t>
            </a:r>
          </a:p>
          <a:p>
            <a:endParaRPr lang="en-US" dirty="0"/>
          </a:p>
          <a:p>
            <a:endParaRPr lang="en-US" dirty="0"/>
          </a:p>
        </p:txBody>
      </p:sp>
      <p:sp>
        <p:nvSpPr>
          <p:cNvPr id="4" name="Slide Number Placeholder 3">
            <a:extLst>
              <a:ext uri="{FF2B5EF4-FFF2-40B4-BE49-F238E27FC236}">
                <a16:creationId xmlns:a16="http://schemas.microsoft.com/office/drawing/2014/main" id="{89CBD08E-FE54-4486-B6B3-A9851BF89D56}"/>
              </a:ext>
            </a:extLst>
          </p:cNvPr>
          <p:cNvSpPr>
            <a:spLocks noGrp="1"/>
          </p:cNvSpPr>
          <p:nvPr>
            <p:ph type="sldNum" sz="quarter" idx="12"/>
          </p:nvPr>
        </p:nvSpPr>
        <p:spPr/>
        <p:txBody>
          <a:bodyPr/>
          <a:lstStyle/>
          <a:p>
            <a:fld id="{3A98EE3D-8CD1-4C3F-BD1C-C98C9596463C}" type="slidenum">
              <a:rPr lang="en-US" smtClean="0"/>
              <a:t>16</a:t>
            </a:fld>
            <a:endParaRPr lang="en-US" dirty="0"/>
          </a:p>
        </p:txBody>
      </p:sp>
      <p:pic>
        <p:nvPicPr>
          <p:cNvPr id="6" name="Picture 5">
            <a:extLst>
              <a:ext uri="{FF2B5EF4-FFF2-40B4-BE49-F238E27FC236}">
                <a16:creationId xmlns:a16="http://schemas.microsoft.com/office/drawing/2014/main" id="{377BED5E-09FC-4647-A45E-496DA3562547}"/>
              </a:ext>
            </a:extLst>
          </p:cNvPr>
          <p:cNvPicPr>
            <a:picLocks noChangeAspect="1"/>
          </p:cNvPicPr>
          <p:nvPr/>
        </p:nvPicPr>
        <p:blipFill>
          <a:blip r:embed="rId2"/>
          <a:stretch>
            <a:fillRect/>
          </a:stretch>
        </p:blipFill>
        <p:spPr>
          <a:xfrm>
            <a:off x="3992443" y="2515826"/>
            <a:ext cx="4207113" cy="3353268"/>
          </a:xfrm>
          <a:prstGeom prst="rect">
            <a:avLst/>
          </a:prstGeom>
        </p:spPr>
      </p:pic>
    </p:spTree>
    <p:extLst>
      <p:ext uri="{BB962C8B-B14F-4D97-AF65-F5344CB8AC3E}">
        <p14:creationId xmlns:p14="http://schemas.microsoft.com/office/powerpoint/2010/main" val="425653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17D7-206D-4833-B7D2-FA95130BE5CB}"/>
              </a:ext>
            </a:extLst>
          </p:cNvPr>
          <p:cNvSpPr>
            <a:spLocks noGrp="1"/>
          </p:cNvSpPr>
          <p:nvPr>
            <p:ph type="title"/>
          </p:nvPr>
        </p:nvSpPr>
        <p:spPr/>
        <p:txBody>
          <a:bodyPr>
            <a:normAutofit/>
          </a:bodyPr>
          <a:lstStyle/>
          <a:p>
            <a:r>
              <a:rPr lang="en-US" sz="2800" dirty="0">
                <a:latin typeface="Algerian" panose="04020705040A02060702" pitchFamily="82" charset="0"/>
              </a:rPr>
              <a:t>WORD CLOUD</a:t>
            </a:r>
          </a:p>
        </p:txBody>
      </p:sp>
      <p:sp>
        <p:nvSpPr>
          <p:cNvPr id="3" name="Content Placeholder 2">
            <a:extLst>
              <a:ext uri="{FF2B5EF4-FFF2-40B4-BE49-F238E27FC236}">
                <a16:creationId xmlns:a16="http://schemas.microsoft.com/office/drawing/2014/main" id="{B07651CC-8D62-4210-8CB1-091B3519582E}"/>
              </a:ext>
            </a:extLst>
          </p:cNvPr>
          <p:cNvSpPr>
            <a:spLocks noGrp="1"/>
          </p:cNvSpPr>
          <p:nvPr>
            <p:ph idx="1"/>
          </p:nvPr>
        </p:nvSpPr>
        <p:spPr>
          <a:xfrm>
            <a:off x="1097280" y="1845734"/>
            <a:ext cx="10058400" cy="4377784"/>
          </a:xfrm>
        </p:spPr>
        <p:txBody>
          <a:bodyPr/>
          <a:lstStyle/>
          <a:p>
            <a:r>
              <a:rPr lang="en-US" sz="1600" dirty="0">
                <a:latin typeface="Arial" panose="020B0604020202020204" pitchFamily="34" charset="0"/>
                <a:cs typeface="Arial" panose="020B0604020202020204" pitchFamily="34" charset="0"/>
              </a:rPr>
              <a:t>The word cloud </a:t>
            </a:r>
            <a:r>
              <a:rPr lang="en-US" sz="1600" b="0" i="0" dirty="0">
                <a:solidFill>
                  <a:srgbClr val="000000"/>
                </a:solidFill>
                <a:effectLst/>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for movie ‘Titles’ : The most common word used in movie titles is </a:t>
            </a:r>
            <a:r>
              <a:rPr lang="en-US" sz="1600" b="1" i="1" dirty="0">
                <a:latin typeface="Arial" panose="020B0604020202020204" pitchFamily="34" charset="0"/>
                <a:cs typeface="Arial" panose="020B0604020202020204" pitchFamily="34" charset="0"/>
              </a:rPr>
              <a:t>"Love”.</a:t>
            </a:r>
          </a:p>
          <a:p>
            <a:endParaRPr lang="en-US" dirty="0"/>
          </a:p>
        </p:txBody>
      </p:sp>
      <p:sp>
        <p:nvSpPr>
          <p:cNvPr id="4" name="Slide Number Placeholder 3">
            <a:extLst>
              <a:ext uri="{FF2B5EF4-FFF2-40B4-BE49-F238E27FC236}">
                <a16:creationId xmlns:a16="http://schemas.microsoft.com/office/drawing/2014/main" id="{CFF04560-126A-4BB0-9C4F-EDC167A8B2B4}"/>
              </a:ext>
            </a:extLst>
          </p:cNvPr>
          <p:cNvSpPr>
            <a:spLocks noGrp="1"/>
          </p:cNvSpPr>
          <p:nvPr>
            <p:ph type="sldNum" sz="quarter" idx="12"/>
          </p:nvPr>
        </p:nvSpPr>
        <p:spPr/>
        <p:txBody>
          <a:bodyPr/>
          <a:lstStyle/>
          <a:p>
            <a:fld id="{3A98EE3D-8CD1-4C3F-BD1C-C98C9596463C}" type="slidenum">
              <a:rPr lang="en-US" smtClean="0"/>
              <a:t>17</a:t>
            </a:fld>
            <a:endParaRPr lang="en-US" dirty="0"/>
          </a:p>
        </p:txBody>
      </p:sp>
      <p:pic>
        <p:nvPicPr>
          <p:cNvPr id="6" name="Picture 5">
            <a:extLst>
              <a:ext uri="{FF2B5EF4-FFF2-40B4-BE49-F238E27FC236}">
                <a16:creationId xmlns:a16="http://schemas.microsoft.com/office/drawing/2014/main" id="{C7F56F48-72D3-455A-BF7C-0EE50EC70538}"/>
              </a:ext>
            </a:extLst>
          </p:cNvPr>
          <p:cNvPicPr>
            <a:picLocks noChangeAspect="1"/>
          </p:cNvPicPr>
          <p:nvPr/>
        </p:nvPicPr>
        <p:blipFill>
          <a:blip r:embed="rId2"/>
          <a:stretch>
            <a:fillRect/>
          </a:stretch>
        </p:blipFill>
        <p:spPr>
          <a:xfrm>
            <a:off x="2545744" y="2385611"/>
            <a:ext cx="7100511"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615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58FF-EED1-4BD2-8544-4E960F8E14EC}"/>
              </a:ext>
            </a:extLst>
          </p:cNvPr>
          <p:cNvSpPr>
            <a:spLocks noGrp="1"/>
          </p:cNvSpPr>
          <p:nvPr>
            <p:ph type="title"/>
          </p:nvPr>
        </p:nvSpPr>
        <p:spPr/>
        <p:txBody>
          <a:bodyPr>
            <a:normAutofit/>
          </a:bodyPr>
          <a:lstStyle/>
          <a:p>
            <a:r>
              <a:rPr lang="en-US" sz="2800" dirty="0">
                <a:latin typeface="Algerian" panose="04020705040A02060702" pitchFamily="82" charset="0"/>
              </a:rPr>
              <a:t>MODELING</a:t>
            </a:r>
          </a:p>
        </p:txBody>
      </p:sp>
      <p:sp>
        <p:nvSpPr>
          <p:cNvPr id="3" name="Content Placeholder 2">
            <a:extLst>
              <a:ext uri="{FF2B5EF4-FFF2-40B4-BE49-F238E27FC236}">
                <a16:creationId xmlns:a16="http://schemas.microsoft.com/office/drawing/2014/main" id="{890A4505-9CC2-4121-98B7-B35B42F85B15}"/>
              </a:ext>
            </a:extLst>
          </p:cNvPr>
          <p:cNvSpPr>
            <a:spLocks noGrp="1"/>
          </p:cNvSpPr>
          <p:nvPr>
            <p:ph idx="1"/>
          </p:nvPr>
        </p:nvSpPr>
        <p:spPr>
          <a:xfrm>
            <a:off x="1097280" y="1845734"/>
            <a:ext cx="10454018" cy="3274907"/>
          </a:xfrm>
        </p:spPr>
        <p:txBody>
          <a:bodyPr/>
          <a:lstStyle/>
          <a:p>
            <a:r>
              <a:rPr lang="en-US" sz="1600" dirty="0">
                <a:latin typeface="Arial" panose="020B0604020202020204" pitchFamily="34" charset="0"/>
                <a:cs typeface="Arial" panose="020B0604020202020204" pitchFamily="34" charset="0"/>
              </a:rPr>
              <a:t>1</a:t>
            </a:r>
            <a:r>
              <a:rPr lang="en-US" dirty="0"/>
              <a:t>. </a:t>
            </a:r>
            <a:r>
              <a:rPr lang="en-US" sz="1600" u="sng" dirty="0">
                <a:latin typeface="Arial" panose="020B0604020202020204" pitchFamily="34" charset="0"/>
                <a:cs typeface="Arial" panose="020B0604020202020204" pitchFamily="34" charset="0"/>
              </a:rPr>
              <a:t>Simple Recommender: </a:t>
            </a:r>
            <a:r>
              <a:rPr lang="en-US" sz="1600" dirty="0">
                <a:latin typeface="Arial" panose="020B0604020202020204" pitchFamily="34" charset="0"/>
                <a:cs typeface="Arial" panose="020B0604020202020204" pitchFamily="34" charset="0"/>
              </a:rPr>
              <a:t>It generalizes the recommendations to users based on movie popularity, ratings and genre. Hence, popular and highly acclaimed movies will have higher probability of being liked by the audience.</a:t>
            </a:r>
          </a:p>
          <a:p>
            <a:r>
              <a:rPr lang="en-US" sz="1600" dirty="0">
                <a:latin typeface="Arial" panose="020B0604020202020204" pitchFamily="34" charset="0"/>
                <a:cs typeface="Arial" panose="020B0604020202020204" pitchFamily="34" charset="0"/>
              </a:rPr>
              <a:t>2. </a:t>
            </a:r>
            <a:r>
              <a:rPr lang="en-US" sz="1600" u="sng" dirty="0">
                <a:latin typeface="Arial" panose="020B0604020202020204" pitchFamily="34" charset="0"/>
                <a:cs typeface="Arial" panose="020B0604020202020204" pitchFamily="34" charset="0"/>
              </a:rPr>
              <a:t>IMDb weighted rating formula</a:t>
            </a:r>
            <a:r>
              <a:rPr lang="en-US" sz="1600" dirty="0">
                <a:latin typeface="Arial" panose="020B0604020202020204" pitchFamily="34" charset="0"/>
                <a:cs typeface="Arial" panose="020B0604020202020204" pitchFamily="34" charset="0"/>
              </a:rPr>
              <a:t>: </a:t>
            </a:r>
            <a:r>
              <a:rPr lang="en-US" sz="1600" b="0" i="0" dirty="0">
                <a:solidFill>
                  <a:srgbClr val="000000"/>
                </a:solidFill>
                <a:effectLst/>
                <a:latin typeface="Arial" panose="020B0604020202020204" pitchFamily="34" charset="0"/>
                <a:cs typeface="Arial" panose="020B0604020202020204" pitchFamily="34" charset="0"/>
              </a:rPr>
              <a:t>It publishes weighted vote averages rather than just raw data averages. In other words, although we accept and consider all votes received by users, not all votes have the same impact (or 'weight') on the final rating.</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3. </a:t>
            </a:r>
            <a:r>
              <a:rPr lang="en-US" sz="1600" u="sng" dirty="0">
                <a:latin typeface="Arial" panose="020B0604020202020204" pitchFamily="34" charset="0"/>
                <a:cs typeface="Arial" panose="020B0604020202020204" pitchFamily="34" charset="0"/>
              </a:rPr>
              <a:t>Content based filtering</a:t>
            </a:r>
            <a:r>
              <a:rPr lang="en-US" sz="1600" dirty="0">
                <a:latin typeface="Arial" panose="020B0604020202020204" pitchFamily="34" charset="0"/>
                <a:cs typeface="Arial" panose="020B0604020202020204" pitchFamily="34" charset="0"/>
              </a:rPr>
              <a:t>: It uses item features to recommend other items similar to what the user likes, based on their previous actions or explicit feedback. </a:t>
            </a:r>
          </a:p>
          <a:p>
            <a:r>
              <a:rPr lang="en-US" sz="1600" dirty="0">
                <a:latin typeface="Arial" panose="020B0604020202020204" pitchFamily="34" charset="0"/>
                <a:cs typeface="Arial" panose="020B0604020202020204" pitchFamily="34" charset="0"/>
              </a:rPr>
              <a:t>4. </a:t>
            </a:r>
            <a:r>
              <a:rPr lang="en-US" sz="1600" u="sng" dirty="0">
                <a:latin typeface="Arial" panose="020B0604020202020204" pitchFamily="34" charset="0"/>
                <a:cs typeface="Arial" panose="020B0604020202020204" pitchFamily="34" charset="0"/>
              </a:rPr>
              <a:t>Collaborative Filtering</a:t>
            </a:r>
            <a:r>
              <a:rPr lang="en-US" sz="1600" dirty="0">
                <a:latin typeface="Arial" panose="020B0604020202020204" pitchFamily="34" charset="0"/>
                <a:cs typeface="Arial" panose="020B0604020202020204" pitchFamily="34" charset="0"/>
              </a:rPr>
              <a:t>: It uses algorithms to filter data from user reviews to make personalized recommendations for users with similar preferences. For this project </a:t>
            </a:r>
            <a:r>
              <a:rPr lang="en-US" sz="1600" b="1" i="1" dirty="0">
                <a:latin typeface="Arial" panose="020B0604020202020204" pitchFamily="34" charset="0"/>
                <a:cs typeface="Arial" panose="020B0604020202020204" pitchFamily="34" charset="0"/>
              </a:rPr>
              <a:t>Matrix Factorization </a:t>
            </a:r>
            <a:r>
              <a:rPr lang="en-US" sz="1600" dirty="0">
                <a:latin typeface="Arial" panose="020B0604020202020204" pitchFamily="34" charset="0"/>
                <a:cs typeface="Arial" panose="020B0604020202020204" pitchFamily="34" charset="0"/>
              </a:rPr>
              <a:t>based collaborative filtering algorithms have been used.</a:t>
            </a:r>
          </a:p>
          <a:p>
            <a:r>
              <a:rPr lang="en-US" sz="1600" dirty="0">
                <a:latin typeface="Arial" panose="020B0604020202020204" pitchFamily="34" charset="0"/>
                <a:cs typeface="Arial" panose="020B0604020202020204" pitchFamily="34" charset="0"/>
              </a:rPr>
              <a:t>     </a:t>
            </a:r>
          </a:p>
        </p:txBody>
      </p:sp>
      <p:sp>
        <p:nvSpPr>
          <p:cNvPr id="4" name="Slide Number Placeholder 3">
            <a:extLst>
              <a:ext uri="{FF2B5EF4-FFF2-40B4-BE49-F238E27FC236}">
                <a16:creationId xmlns:a16="http://schemas.microsoft.com/office/drawing/2014/main" id="{6ED83752-F202-4D4A-9C02-11E9FB9227EA}"/>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39626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2C5-16F0-4716-85CF-21C270EF4E30}"/>
              </a:ext>
            </a:extLst>
          </p:cNvPr>
          <p:cNvSpPr>
            <a:spLocks noGrp="1"/>
          </p:cNvSpPr>
          <p:nvPr>
            <p:ph type="title"/>
          </p:nvPr>
        </p:nvSpPr>
        <p:spPr/>
        <p:txBody>
          <a:bodyPr>
            <a:normAutofit/>
          </a:bodyPr>
          <a:lstStyle/>
          <a:p>
            <a:r>
              <a:rPr lang="en-US" sz="2800" dirty="0">
                <a:latin typeface="Algerian" panose="04020705040A02060702" pitchFamily="82" charset="0"/>
              </a:rPr>
              <a:t>MATRIX FACTORIZATION </a:t>
            </a:r>
          </a:p>
        </p:txBody>
      </p:sp>
      <p:sp>
        <p:nvSpPr>
          <p:cNvPr id="3" name="Content Placeholder 2">
            <a:extLst>
              <a:ext uri="{FF2B5EF4-FFF2-40B4-BE49-F238E27FC236}">
                <a16:creationId xmlns:a16="http://schemas.microsoft.com/office/drawing/2014/main" id="{AFBF0455-E9B6-437A-AA42-CE5B09810203}"/>
              </a:ext>
            </a:extLst>
          </p:cNvPr>
          <p:cNvSpPr>
            <a:spLocks noGrp="1"/>
          </p:cNvSpPr>
          <p:nvPr>
            <p:ph idx="1"/>
          </p:nvPr>
        </p:nvSpPr>
        <p:spPr>
          <a:xfrm>
            <a:off x="1097280" y="1845734"/>
            <a:ext cx="10058400" cy="2698274"/>
          </a:xfrm>
        </p:spPr>
        <p:txBody>
          <a:bodyPr>
            <a:normAutofit/>
          </a:bodyPr>
          <a:lstStyle/>
          <a:p>
            <a:r>
              <a:rPr lang="en-US" sz="1600" dirty="0">
                <a:latin typeface="Arial" panose="020B0604020202020204" pitchFamily="34" charset="0"/>
                <a:cs typeface="Arial" panose="020B0604020202020204" pitchFamily="34" charset="0"/>
              </a:rPr>
              <a:t>The different matrix factorization based algorithms used in this project are: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Singular Value Decomposition(SVD)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SVD++</a:t>
            </a:r>
          </a:p>
          <a:p>
            <a:pPr>
              <a:buFont typeface="Wingdings" panose="05000000000000000000" pitchFamily="2" charset="2"/>
              <a:buChar char="q"/>
            </a:pPr>
            <a:r>
              <a:rPr lang="en-US" sz="1600" dirty="0" err="1">
                <a:latin typeface="Arial" panose="020B0604020202020204" pitchFamily="34" charset="0"/>
                <a:cs typeface="Arial" panose="020B0604020202020204" pitchFamily="34" charset="0"/>
              </a:rPr>
              <a:t>LightFM</a:t>
            </a:r>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Alternative Least Square (ALS) collaborative Filtering</a:t>
            </a:r>
          </a:p>
        </p:txBody>
      </p:sp>
      <p:sp>
        <p:nvSpPr>
          <p:cNvPr id="4" name="Slide Number Placeholder 3">
            <a:extLst>
              <a:ext uri="{FF2B5EF4-FFF2-40B4-BE49-F238E27FC236}">
                <a16:creationId xmlns:a16="http://schemas.microsoft.com/office/drawing/2014/main" id="{088753AD-5986-41DF-8774-1638484516DE}"/>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25297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1A22E-FE60-4978-9602-FF42AF45E9EF}"/>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4" name="Picture 3">
            <a:extLst>
              <a:ext uri="{FF2B5EF4-FFF2-40B4-BE49-F238E27FC236}">
                <a16:creationId xmlns:a16="http://schemas.microsoft.com/office/drawing/2014/main" id="{CD76C2F7-779F-4E5A-ABCB-B2A9C8989E01}"/>
              </a:ext>
            </a:extLst>
          </p:cNvPr>
          <p:cNvPicPr>
            <a:picLocks noChangeAspect="1"/>
          </p:cNvPicPr>
          <p:nvPr/>
        </p:nvPicPr>
        <p:blipFill>
          <a:blip r:embed="rId2"/>
          <a:stretch>
            <a:fillRect/>
          </a:stretch>
        </p:blipFill>
        <p:spPr>
          <a:xfrm>
            <a:off x="2115052" y="1051560"/>
            <a:ext cx="8046720" cy="480553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34945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8C7B-6748-4813-AECC-D309664DB8DF}"/>
              </a:ext>
            </a:extLst>
          </p:cNvPr>
          <p:cNvSpPr>
            <a:spLocks noGrp="1"/>
          </p:cNvSpPr>
          <p:nvPr>
            <p:ph type="title"/>
          </p:nvPr>
        </p:nvSpPr>
        <p:spPr/>
        <p:txBody>
          <a:bodyPr>
            <a:normAutofit/>
          </a:bodyPr>
          <a:lstStyle/>
          <a:p>
            <a:r>
              <a:rPr lang="en-US" sz="2800" dirty="0">
                <a:latin typeface="Algerian" panose="04020705040A02060702" pitchFamily="82" charset="0"/>
              </a:rPr>
              <a:t>Singular VALUE DECOMPOSITION(SVD)</a:t>
            </a:r>
          </a:p>
        </p:txBody>
      </p:sp>
      <p:sp>
        <p:nvSpPr>
          <p:cNvPr id="3" name="Content Placeholder 2">
            <a:extLst>
              <a:ext uri="{FF2B5EF4-FFF2-40B4-BE49-F238E27FC236}">
                <a16:creationId xmlns:a16="http://schemas.microsoft.com/office/drawing/2014/main" id="{5D7D3FA2-5AEE-43DF-8E03-5E7A9F4FB761}"/>
              </a:ext>
            </a:extLst>
          </p:cNvPr>
          <p:cNvSpPr>
            <a:spLocks noGrp="1"/>
          </p:cNvSpPr>
          <p:nvPr>
            <p:ph idx="1"/>
          </p:nvPr>
        </p:nvSpPr>
        <p:spPr>
          <a:xfrm>
            <a:off x="1097280" y="1845734"/>
            <a:ext cx="9884851" cy="4023360"/>
          </a:xfrm>
        </p:spPr>
        <p:txBody>
          <a:bodyPr/>
          <a:lstStyle/>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SVD is a matrix factorization technique that is used to reduce the number of features of a dataset by reducing the space dimensions from N to K, where K&lt; N.</a:t>
            </a:r>
          </a:p>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For the recommendation systems, we will focus on the matrix factorization keeping the same dimensionality. It is done on the user-item ratings matrix. </a:t>
            </a:r>
          </a:p>
          <a:p>
            <a:pPr>
              <a:buFont typeface="Wingdings" panose="05000000000000000000" pitchFamily="2" charset="2"/>
              <a:buChar char="q"/>
            </a:pPr>
            <a:r>
              <a:rPr lang="en-US" sz="1600" b="1" i="1" dirty="0">
                <a:solidFill>
                  <a:srgbClr val="000000"/>
                </a:solidFill>
                <a:effectLst/>
                <a:latin typeface="Arial" panose="020B0604020202020204" pitchFamily="34" charset="0"/>
                <a:cs typeface="Arial" panose="020B0604020202020204" pitchFamily="34" charset="0"/>
              </a:rPr>
              <a:t>Surprise library</a:t>
            </a:r>
            <a:r>
              <a:rPr lang="en-US" sz="1600" b="0" i="1" dirty="0">
                <a:solidFill>
                  <a:srgbClr val="000000"/>
                </a:solidFill>
                <a:effectLst/>
                <a:latin typeface="Arial" panose="020B0604020202020204" pitchFamily="34" charset="0"/>
                <a:cs typeface="Arial" panose="020B0604020202020204" pitchFamily="34" charset="0"/>
              </a:rPr>
              <a:t> </a:t>
            </a:r>
            <a:r>
              <a:rPr lang="en-US" sz="1600" b="0" i="0" dirty="0">
                <a:solidFill>
                  <a:srgbClr val="000000"/>
                </a:solidFill>
                <a:effectLst/>
                <a:latin typeface="Arial" panose="020B0604020202020204" pitchFamily="34" charset="0"/>
                <a:cs typeface="Arial" panose="020B0604020202020204" pitchFamily="34" charset="0"/>
              </a:rPr>
              <a:t>was used which consists of several powerful algorithms like SVD, NMF(Non-negative Matrix Factorization). KNN(K- Nearest Neighbor) and Co-Clustering, to minimize the RMSE(Root Mean Square Error) and give accurate recommendations</a:t>
            </a:r>
            <a:r>
              <a:rPr lang="en-US" b="0" i="0" dirty="0">
                <a:solidFill>
                  <a:srgbClr val="000000"/>
                </a:solidFill>
                <a:effectLst/>
                <a:latin typeface="Helvetica Neue"/>
              </a:rPr>
              <a:t>.</a:t>
            </a:r>
            <a:endParaRPr lang="en-US" dirty="0"/>
          </a:p>
        </p:txBody>
      </p:sp>
      <p:sp>
        <p:nvSpPr>
          <p:cNvPr id="4" name="Slide Number Placeholder 3">
            <a:extLst>
              <a:ext uri="{FF2B5EF4-FFF2-40B4-BE49-F238E27FC236}">
                <a16:creationId xmlns:a16="http://schemas.microsoft.com/office/drawing/2014/main" id="{D048D678-1E5A-4457-9A9B-D06D320063ED}"/>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501331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25C1-818A-4E84-8CAA-E3989961AA73}"/>
              </a:ext>
            </a:extLst>
          </p:cNvPr>
          <p:cNvSpPr>
            <a:spLocks noGrp="1"/>
          </p:cNvSpPr>
          <p:nvPr>
            <p:ph type="title"/>
          </p:nvPr>
        </p:nvSpPr>
        <p:spPr/>
        <p:txBody>
          <a:bodyPr>
            <a:normAutofit/>
          </a:bodyPr>
          <a:lstStyle/>
          <a:p>
            <a:r>
              <a:rPr lang="en-US" sz="2800" dirty="0">
                <a:latin typeface="Algerian" panose="04020705040A02060702" pitchFamily="82" charset="0"/>
              </a:rPr>
              <a:t>SVD: Observations</a:t>
            </a:r>
          </a:p>
        </p:txBody>
      </p:sp>
      <p:pic>
        <p:nvPicPr>
          <p:cNvPr id="6" name="Content Placeholder 5">
            <a:extLst>
              <a:ext uri="{FF2B5EF4-FFF2-40B4-BE49-F238E27FC236}">
                <a16:creationId xmlns:a16="http://schemas.microsoft.com/office/drawing/2014/main" id="{8E3A0004-CE10-4151-A98F-A10D06F38B8C}"/>
              </a:ext>
            </a:extLst>
          </p:cNvPr>
          <p:cNvPicPr>
            <a:picLocks noGrp="1" noChangeAspect="1"/>
          </p:cNvPicPr>
          <p:nvPr>
            <p:ph idx="1"/>
          </p:nvPr>
        </p:nvPicPr>
        <p:blipFill>
          <a:blip r:embed="rId2"/>
          <a:stretch>
            <a:fillRect/>
          </a:stretch>
        </p:blipFill>
        <p:spPr>
          <a:xfrm>
            <a:off x="2339764" y="2140208"/>
            <a:ext cx="7573432" cy="1419423"/>
          </a:xfrm>
        </p:spPr>
      </p:pic>
      <p:sp>
        <p:nvSpPr>
          <p:cNvPr id="4" name="Slide Number Placeholder 3">
            <a:extLst>
              <a:ext uri="{FF2B5EF4-FFF2-40B4-BE49-F238E27FC236}">
                <a16:creationId xmlns:a16="http://schemas.microsoft.com/office/drawing/2014/main" id="{DBBB4FAA-76BC-43F9-8698-7A3D37840529}"/>
              </a:ext>
            </a:extLst>
          </p:cNvPr>
          <p:cNvSpPr>
            <a:spLocks noGrp="1"/>
          </p:cNvSpPr>
          <p:nvPr>
            <p:ph type="sldNum" sz="quarter" idx="12"/>
          </p:nvPr>
        </p:nvSpPr>
        <p:spPr/>
        <p:txBody>
          <a:bodyPr/>
          <a:lstStyle/>
          <a:p>
            <a:fld id="{3A98EE3D-8CD1-4C3F-BD1C-C98C9596463C}" type="slidenum">
              <a:rPr lang="en-US" smtClean="0"/>
              <a:t>21</a:t>
            </a:fld>
            <a:endParaRPr lang="en-US" dirty="0"/>
          </a:p>
        </p:txBody>
      </p:sp>
      <p:pic>
        <p:nvPicPr>
          <p:cNvPr id="8" name="Picture 7">
            <a:extLst>
              <a:ext uri="{FF2B5EF4-FFF2-40B4-BE49-F238E27FC236}">
                <a16:creationId xmlns:a16="http://schemas.microsoft.com/office/drawing/2014/main" id="{2AFF44FA-F33C-45D7-9549-1E93D98000DE}"/>
              </a:ext>
            </a:extLst>
          </p:cNvPr>
          <p:cNvPicPr>
            <a:picLocks noChangeAspect="1"/>
          </p:cNvPicPr>
          <p:nvPr/>
        </p:nvPicPr>
        <p:blipFill>
          <a:blip r:embed="rId3"/>
          <a:stretch>
            <a:fillRect/>
          </a:stretch>
        </p:blipFill>
        <p:spPr>
          <a:xfrm>
            <a:off x="4320072" y="3839810"/>
            <a:ext cx="4310743" cy="1790950"/>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AF090DE8-9D82-4351-882F-AD371EB998DF}"/>
                  </a:ext>
                </a:extLst>
              </p14:cNvPr>
              <p14:cNvContentPartPr/>
              <p14:nvPr/>
            </p14:nvContentPartPr>
            <p14:xfrm>
              <a:off x="8584516" y="3207446"/>
              <a:ext cx="736200" cy="292680"/>
            </p14:xfrm>
          </p:contentPart>
        </mc:Choice>
        <mc:Fallback>
          <p:pic>
            <p:nvPicPr>
              <p:cNvPr id="12" name="Ink 11">
                <a:extLst>
                  <a:ext uri="{FF2B5EF4-FFF2-40B4-BE49-F238E27FC236}">
                    <a16:creationId xmlns:a16="http://schemas.microsoft.com/office/drawing/2014/main" id="{AF090DE8-9D82-4351-882F-AD371EB998DF}"/>
                  </a:ext>
                </a:extLst>
              </p:cNvPr>
              <p:cNvPicPr/>
              <p:nvPr/>
            </p:nvPicPr>
            <p:blipFill>
              <a:blip r:embed="rId5"/>
              <a:stretch>
                <a:fillRect/>
              </a:stretch>
            </p:blipFill>
            <p:spPr>
              <a:xfrm>
                <a:off x="8575876" y="3198806"/>
                <a:ext cx="7538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13DEB1A4-6B97-4E22-94FF-2D04C6E8BC7F}"/>
                  </a:ext>
                </a:extLst>
              </p14:cNvPr>
              <p14:cNvContentPartPr/>
              <p14:nvPr/>
            </p14:nvContentPartPr>
            <p14:xfrm>
              <a:off x="5355676" y="4646366"/>
              <a:ext cx="360" cy="360"/>
            </p14:xfrm>
          </p:contentPart>
        </mc:Choice>
        <mc:Fallback>
          <p:pic>
            <p:nvPicPr>
              <p:cNvPr id="16" name="Ink 15">
                <a:extLst>
                  <a:ext uri="{FF2B5EF4-FFF2-40B4-BE49-F238E27FC236}">
                    <a16:creationId xmlns:a16="http://schemas.microsoft.com/office/drawing/2014/main" id="{13DEB1A4-6B97-4E22-94FF-2D04C6E8BC7F}"/>
                  </a:ext>
                </a:extLst>
              </p:cNvPr>
              <p:cNvPicPr/>
              <p:nvPr/>
            </p:nvPicPr>
            <p:blipFill>
              <a:blip r:embed="rId7"/>
              <a:stretch>
                <a:fillRect/>
              </a:stretch>
            </p:blipFill>
            <p:spPr>
              <a:xfrm>
                <a:off x="5347036" y="463772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C29B468E-A3BB-4BF6-A141-C86B20CDB1E4}"/>
                  </a:ext>
                </a:extLst>
              </p14:cNvPr>
              <p14:cNvContentPartPr/>
              <p14:nvPr/>
            </p14:nvContentPartPr>
            <p14:xfrm>
              <a:off x="6532876" y="4133366"/>
              <a:ext cx="26640" cy="13320"/>
            </p14:xfrm>
          </p:contentPart>
        </mc:Choice>
        <mc:Fallback>
          <p:pic>
            <p:nvPicPr>
              <p:cNvPr id="19" name="Ink 18">
                <a:extLst>
                  <a:ext uri="{FF2B5EF4-FFF2-40B4-BE49-F238E27FC236}">
                    <a16:creationId xmlns:a16="http://schemas.microsoft.com/office/drawing/2014/main" id="{C29B468E-A3BB-4BF6-A141-C86B20CDB1E4}"/>
                  </a:ext>
                </a:extLst>
              </p:cNvPr>
              <p:cNvPicPr/>
              <p:nvPr/>
            </p:nvPicPr>
            <p:blipFill>
              <a:blip r:embed="rId9"/>
              <a:stretch>
                <a:fillRect/>
              </a:stretch>
            </p:blipFill>
            <p:spPr>
              <a:xfrm>
                <a:off x="6524236" y="4124726"/>
                <a:ext cx="442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298FE471-A90C-4C26-A8EC-6D654B309BCE}"/>
                  </a:ext>
                </a:extLst>
              </p14:cNvPr>
              <p14:cNvContentPartPr/>
              <p14:nvPr/>
            </p14:nvContentPartPr>
            <p14:xfrm>
              <a:off x="6214276" y="4525046"/>
              <a:ext cx="360" cy="360"/>
            </p14:xfrm>
          </p:contentPart>
        </mc:Choice>
        <mc:Fallback>
          <p:pic>
            <p:nvPicPr>
              <p:cNvPr id="20" name="Ink 19">
                <a:extLst>
                  <a:ext uri="{FF2B5EF4-FFF2-40B4-BE49-F238E27FC236}">
                    <a16:creationId xmlns:a16="http://schemas.microsoft.com/office/drawing/2014/main" id="{298FE471-A90C-4C26-A8EC-6D654B309BCE}"/>
                  </a:ext>
                </a:extLst>
              </p:cNvPr>
              <p:cNvPicPr/>
              <p:nvPr/>
            </p:nvPicPr>
            <p:blipFill>
              <a:blip r:embed="rId7"/>
              <a:stretch>
                <a:fillRect/>
              </a:stretch>
            </p:blipFill>
            <p:spPr>
              <a:xfrm>
                <a:off x="6205276" y="4516406"/>
                <a:ext cx="18000" cy="18000"/>
              </a:xfrm>
              <a:prstGeom prst="rect">
                <a:avLst/>
              </a:prstGeom>
            </p:spPr>
          </p:pic>
        </mc:Fallback>
      </mc:AlternateContent>
    </p:spTree>
    <p:extLst>
      <p:ext uri="{BB962C8B-B14F-4D97-AF65-F5344CB8AC3E}">
        <p14:creationId xmlns:p14="http://schemas.microsoft.com/office/powerpoint/2010/main" val="3137728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6CDF-528A-43A8-B8AA-C7B72726BBCC}"/>
              </a:ext>
            </a:extLst>
          </p:cNvPr>
          <p:cNvSpPr>
            <a:spLocks noGrp="1"/>
          </p:cNvSpPr>
          <p:nvPr>
            <p:ph type="title"/>
          </p:nvPr>
        </p:nvSpPr>
        <p:spPr/>
        <p:txBody>
          <a:bodyPr>
            <a:normAutofit/>
          </a:bodyPr>
          <a:lstStyle/>
          <a:p>
            <a:r>
              <a:rPr lang="en-US" sz="2800" dirty="0">
                <a:latin typeface="Algerian" panose="04020705040A02060702" pitchFamily="82" charset="0"/>
              </a:rPr>
              <a:t>SVD++</a:t>
            </a:r>
          </a:p>
        </p:txBody>
      </p:sp>
      <p:sp>
        <p:nvSpPr>
          <p:cNvPr id="3" name="Content Placeholder 2">
            <a:extLst>
              <a:ext uri="{FF2B5EF4-FFF2-40B4-BE49-F238E27FC236}">
                <a16:creationId xmlns:a16="http://schemas.microsoft.com/office/drawing/2014/main" id="{6E429CA6-D368-46A3-8148-266C72985CF9}"/>
              </a:ext>
            </a:extLst>
          </p:cNvPr>
          <p:cNvSpPr>
            <a:spLocks noGrp="1"/>
          </p:cNvSpPr>
          <p:nvPr>
            <p:ph idx="1"/>
          </p:nvPr>
        </p:nvSpPr>
        <p:spPr/>
        <p:txBody>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As the results from the SVD model did not improve even after hyperparameter tuning, we tried the model </a:t>
            </a:r>
            <a:r>
              <a:rPr lang="en-US" sz="1600" b="1" i="1" dirty="0">
                <a:latin typeface="Arial" panose="020B0604020202020204" pitchFamily="34" charset="0"/>
                <a:cs typeface="Arial" panose="020B0604020202020204" pitchFamily="34" charset="0"/>
              </a:rPr>
              <a:t>SVD++.</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SVD++ algorithm is an extension of SVD that takes into account the implicit ratings. In other words, it as an optimized SVD algorithm to enhance the accuracy of prediction by generating implicit feedback.</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However, SVD++ also did not give us any good results. The RMSE for this algorithm was still found to be around 0.65.</a:t>
            </a:r>
          </a:p>
        </p:txBody>
      </p:sp>
      <p:sp>
        <p:nvSpPr>
          <p:cNvPr id="4" name="Slide Number Placeholder 3">
            <a:extLst>
              <a:ext uri="{FF2B5EF4-FFF2-40B4-BE49-F238E27FC236}">
                <a16:creationId xmlns:a16="http://schemas.microsoft.com/office/drawing/2014/main" id="{A9AC4398-081D-47AA-AA01-DC1945DC1E94}"/>
              </a:ext>
            </a:extLst>
          </p:cNvPr>
          <p:cNvSpPr>
            <a:spLocks noGrp="1"/>
          </p:cNvSpPr>
          <p:nvPr>
            <p:ph type="sldNum" sz="quarter" idx="12"/>
          </p:nvPr>
        </p:nvSpPr>
        <p:spPr/>
        <p:txBody>
          <a:bodyPr/>
          <a:lstStyle/>
          <a:p>
            <a:fld id="{3A98EE3D-8CD1-4C3F-BD1C-C98C9596463C}" type="slidenum">
              <a:rPr lang="en-US" smtClean="0"/>
              <a:t>22</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362F519-E7FD-4790-8923-2C4912E96B79}"/>
                  </a:ext>
                </a:extLst>
              </p14:cNvPr>
              <p14:cNvContentPartPr/>
              <p14:nvPr/>
            </p14:nvContentPartPr>
            <p14:xfrm>
              <a:off x="3442996" y="1474046"/>
              <a:ext cx="360" cy="360"/>
            </p14:xfrm>
          </p:contentPart>
        </mc:Choice>
        <mc:Fallback>
          <p:pic>
            <p:nvPicPr>
              <p:cNvPr id="5" name="Ink 4">
                <a:extLst>
                  <a:ext uri="{FF2B5EF4-FFF2-40B4-BE49-F238E27FC236}">
                    <a16:creationId xmlns:a16="http://schemas.microsoft.com/office/drawing/2014/main" id="{0362F519-E7FD-4790-8923-2C4912E96B79}"/>
                  </a:ext>
                </a:extLst>
              </p:cNvPr>
              <p:cNvPicPr/>
              <p:nvPr/>
            </p:nvPicPr>
            <p:blipFill>
              <a:blip r:embed="rId3"/>
              <a:stretch>
                <a:fillRect/>
              </a:stretch>
            </p:blipFill>
            <p:spPr>
              <a:xfrm>
                <a:off x="3433996" y="146504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266FFB1-FC5F-43E7-B04B-555CE5B4075A}"/>
                  </a:ext>
                </a:extLst>
              </p14:cNvPr>
              <p14:cNvContentPartPr/>
              <p14:nvPr/>
            </p14:nvContentPartPr>
            <p14:xfrm>
              <a:off x="4189276" y="1483406"/>
              <a:ext cx="360" cy="360"/>
            </p14:xfrm>
          </p:contentPart>
        </mc:Choice>
        <mc:Fallback>
          <p:pic>
            <p:nvPicPr>
              <p:cNvPr id="6" name="Ink 5">
                <a:extLst>
                  <a:ext uri="{FF2B5EF4-FFF2-40B4-BE49-F238E27FC236}">
                    <a16:creationId xmlns:a16="http://schemas.microsoft.com/office/drawing/2014/main" id="{A266FFB1-FC5F-43E7-B04B-555CE5B4075A}"/>
                  </a:ext>
                </a:extLst>
              </p:cNvPr>
              <p:cNvPicPr/>
              <p:nvPr/>
            </p:nvPicPr>
            <p:blipFill>
              <a:blip r:embed="rId3"/>
              <a:stretch>
                <a:fillRect/>
              </a:stretch>
            </p:blipFill>
            <p:spPr>
              <a:xfrm>
                <a:off x="4180276" y="1474766"/>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8D7F6F75-163E-4736-B882-32265EEF391C}"/>
                  </a:ext>
                </a:extLst>
              </p14:cNvPr>
              <p14:cNvContentPartPr/>
              <p14:nvPr/>
            </p14:nvContentPartPr>
            <p14:xfrm>
              <a:off x="5094316" y="1352726"/>
              <a:ext cx="360" cy="360"/>
            </p14:xfrm>
          </p:contentPart>
        </mc:Choice>
        <mc:Fallback>
          <p:pic>
            <p:nvPicPr>
              <p:cNvPr id="7" name="Ink 6">
                <a:extLst>
                  <a:ext uri="{FF2B5EF4-FFF2-40B4-BE49-F238E27FC236}">
                    <a16:creationId xmlns:a16="http://schemas.microsoft.com/office/drawing/2014/main" id="{8D7F6F75-163E-4736-B882-32265EEF391C}"/>
                  </a:ext>
                </a:extLst>
              </p:cNvPr>
              <p:cNvPicPr/>
              <p:nvPr/>
            </p:nvPicPr>
            <p:blipFill>
              <a:blip r:embed="rId3"/>
              <a:stretch>
                <a:fillRect/>
              </a:stretch>
            </p:blipFill>
            <p:spPr>
              <a:xfrm>
                <a:off x="5085676" y="1344086"/>
                <a:ext cx="18000" cy="18000"/>
              </a:xfrm>
              <a:prstGeom prst="rect">
                <a:avLst/>
              </a:prstGeom>
            </p:spPr>
          </p:pic>
        </mc:Fallback>
      </mc:AlternateContent>
    </p:spTree>
    <p:extLst>
      <p:ext uri="{BB962C8B-B14F-4D97-AF65-F5344CB8AC3E}">
        <p14:creationId xmlns:p14="http://schemas.microsoft.com/office/powerpoint/2010/main" val="3847289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3D69-73A0-4EAB-839E-9B468EF74D59}"/>
              </a:ext>
            </a:extLst>
          </p:cNvPr>
          <p:cNvSpPr>
            <a:spLocks noGrp="1"/>
          </p:cNvSpPr>
          <p:nvPr>
            <p:ph type="title"/>
          </p:nvPr>
        </p:nvSpPr>
        <p:spPr/>
        <p:txBody>
          <a:bodyPr>
            <a:normAutofit/>
          </a:bodyPr>
          <a:lstStyle/>
          <a:p>
            <a:r>
              <a:rPr lang="en-US" sz="2800" dirty="0">
                <a:latin typeface="Algerian" panose="04020705040A02060702" pitchFamily="82" charset="0"/>
              </a:rPr>
              <a:t>LIGHTFM </a:t>
            </a:r>
            <a:r>
              <a:rPr lang="en-US" sz="2800" dirty="0" err="1">
                <a:latin typeface="Algerian" panose="04020705040A02060702" pitchFamily="82" charset="0"/>
              </a:rPr>
              <a:t>mODEL</a:t>
            </a:r>
            <a:endParaRPr lang="en-US"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83C26FAF-6113-4AEA-A68A-EE4CBA61A3CE}"/>
              </a:ext>
            </a:extLst>
          </p:cNvPr>
          <p:cNvSpPr>
            <a:spLocks noGrp="1"/>
          </p:cNvSpPr>
          <p:nvPr>
            <p:ph idx="1"/>
          </p:nvPr>
        </p:nvSpPr>
        <p:spPr>
          <a:xfrm>
            <a:off x="1066800" y="1845734"/>
            <a:ext cx="10058400" cy="4023360"/>
          </a:xfrm>
        </p:spPr>
        <p:txBody>
          <a:bodyPr/>
          <a:lstStyle/>
          <a:p>
            <a:pPr algn="l">
              <a:buFont typeface="Wingdings" panose="05000000000000000000" pitchFamily="2" charset="2"/>
              <a:buChar char="q"/>
            </a:pPr>
            <a:r>
              <a:rPr lang="en-US" sz="1600" b="0" i="0" dirty="0" err="1">
                <a:solidFill>
                  <a:srgbClr val="000000"/>
                </a:solidFill>
                <a:effectLst/>
                <a:latin typeface="Arial" panose="020B0604020202020204" pitchFamily="34" charset="0"/>
                <a:cs typeface="Arial" panose="020B0604020202020204" pitchFamily="34" charset="0"/>
              </a:rPr>
              <a:t>LightFM</a:t>
            </a:r>
            <a:r>
              <a:rPr lang="en-US" sz="1600" b="0" i="0" dirty="0">
                <a:solidFill>
                  <a:srgbClr val="000000"/>
                </a:solidFill>
                <a:effectLst/>
                <a:latin typeface="Arial" panose="020B0604020202020204" pitchFamily="34" charset="0"/>
                <a:cs typeface="Arial" panose="020B0604020202020204" pitchFamily="34" charset="0"/>
              </a:rPr>
              <a:t> is a Python implementation of a number of popular recommendation algorithms for both implicit and explicit feedback.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It is a hybrid matrix </a:t>
            </a:r>
            <a:r>
              <a:rPr lang="en-US" sz="1600" b="0" i="0" dirty="0" err="1">
                <a:solidFill>
                  <a:srgbClr val="000000"/>
                </a:solidFill>
                <a:effectLst/>
                <a:latin typeface="Arial" panose="020B0604020202020204" pitchFamily="34" charset="0"/>
                <a:cs typeface="Arial" panose="020B0604020202020204" pitchFamily="34" charset="0"/>
              </a:rPr>
              <a:t>factorisation</a:t>
            </a:r>
            <a:r>
              <a:rPr lang="en-US" sz="1600" b="0" i="0" dirty="0">
                <a:solidFill>
                  <a:srgbClr val="000000"/>
                </a:solidFill>
                <a:effectLst/>
                <a:latin typeface="Arial" panose="020B0604020202020204" pitchFamily="34" charset="0"/>
                <a:cs typeface="Arial" panose="020B0604020202020204" pitchFamily="34" charset="0"/>
              </a:rPr>
              <a:t> model representing users and items as linear combinations of their content features' latent factors.</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It also makes it possible to incorporate both item and user metadata into the traditional matrix factorization algorithms.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It represents each user and item as the sum of the latent representations of their features, thus allowing recommendations to </a:t>
            </a:r>
            <a:r>
              <a:rPr lang="en-US" sz="1600" b="0" i="0" dirty="0" err="1">
                <a:solidFill>
                  <a:srgbClr val="000000"/>
                </a:solidFill>
                <a:effectLst/>
                <a:latin typeface="Arial" panose="020B0604020202020204" pitchFamily="34" charset="0"/>
                <a:cs typeface="Arial" panose="020B0604020202020204" pitchFamily="34" charset="0"/>
              </a:rPr>
              <a:t>generalise</a:t>
            </a:r>
            <a:r>
              <a:rPr lang="en-US" sz="1600" b="0" i="0" dirty="0">
                <a:solidFill>
                  <a:srgbClr val="000000"/>
                </a:solidFill>
                <a:effectLst/>
                <a:latin typeface="Arial" panose="020B0604020202020204" pitchFamily="34" charset="0"/>
                <a:cs typeface="Arial" panose="020B0604020202020204" pitchFamily="34" charset="0"/>
              </a:rPr>
              <a:t> to new items (via item features) and to new users (via user features).</a:t>
            </a:r>
          </a:p>
          <a:p>
            <a:pPr algn="l" rtl="0">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The </a:t>
            </a:r>
            <a:r>
              <a:rPr lang="en-US" sz="1600" dirty="0" err="1">
                <a:solidFill>
                  <a:srgbClr val="000000"/>
                </a:solidFill>
                <a:latin typeface="Arial" panose="020B0604020202020204" pitchFamily="34" charset="0"/>
                <a:cs typeface="Arial" panose="020B0604020202020204" pitchFamily="34" charset="0"/>
              </a:rPr>
              <a:t>LightFM</a:t>
            </a:r>
            <a:r>
              <a:rPr lang="en-US" sz="1600" dirty="0">
                <a:solidFill>
                  <a:srgbClr val="000000"/>
                </a:solidFill>
                <a:latin typeface="Arial" panose="020B0604020202020204" pitchFamily="34" charset="0"/>
                <a:cs typeface="Arial" panose="020B0604020202020204" pitchFamily="34" charset="0"/>
              </a:rPr>
              <a:t> model gave us the precision at K score of around 0.053 and an AUC score of 0.91, which is quite good. To further improve the model, we tried Hyperparameter Tuning.</a:t>
            </a:r>
          </a:p>
          <a:p>
            <a:pPr algn="l" rtl="0">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Hyperparameter Tuning, improves the model performance by roughly around 3%. Hence, this model is considered a good recommender system for this dataset.</a:t>
            </a:r>
          </a:p>
          <a:p>
            <a:pPr algn="l"/>
            <a:endParaRPr lang="en-US" sz="1600" b="0" i="0" dirty="0">
              <a:solidFill>
                <a:srgbClr val="000000"/>
              </a:solidFill>
              <a:effectLst/>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408B1204-C069-4BE6-BDE0-B31AE2665F69}"/>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1757625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0A54-0624-4390-88C9-16BC54906AC9}"/>
              </a:ext>
            </a:extLst>
          </p:cNvPr>
          <p:cNvSpPr>
            <a:spLocks noGrp="1"/>
          </p:cNvSpPr>
          <p:nvPr>
            <p:ph type="title"/>
          </p:nvPr>
        </p:nvSpPr>
        <p:spPr/>
        <p:txBody>
          <a:bodyPr>
            <a:normAutofit/>
          </a:bodyPr>
          <a:lstStyle/>
          <a:p>
            <a:r>
              <a:rPr lang="en-US" sz="2800" dirty="0">
                <a:latin typeface="Algerian" panose="04020705040A02060702" pitchFamily="82" charset="0"/>
              </a:rPr>
              <a:t>Alternating Least Square(ALS)</a:t>
            </a:r>
          </a:p>
        </p:txBody>
      </p:sp>
      <p:sp>
        <p:nvSpPr>
          <p:cNvPr id="3" name="Content Placeholder 2">
            <a:extLst>
              <a:ext uri="{FF2B5EF4-FFF2-40B4-BE49-F238E27FC236}">
                <a16:creationId xmlns:a16="http://schemas.microsoft.com/office/drawing/2014/main" id="{FC2CE7B4-FC29-430C-8E1B-18D5C962A52C}"/>
              </a:ext>
            </a:extLst>
          </p:cNvPr>
          <p:cNvSpPr>
            <a:spLocks noGrp="1"/>
          </p:cNvSpPr>
          <p:nvPr>
            <p:ph idx="1"/>
          </p:nvPr>
        </p:nvSpPr>
        <p:spPr/>
        <p:txBody>
          <a:bodyPr/>
          <a:lstStyle/>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ALS is also a matrix factorization algorithm, which factorizes a given matrix R into two factors U and V such that R≈UTV.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The unknown row dimension is given as a parameter to the algorithm and is called latent factors.</a:t>
            </a:r>
          </a:p>
          <a:p>
            <a:pPr algn="l">
              <a:buFont typeface="Wingdings" panose="05000000000000000000" pitchFamily="2" charset="2"/>
              <a:buChar char="q"/>
            </a:pPr>
            <a:r>
              <a:rPr lang="en-US" sz="1600" b="0" i="0" dirty="0" err="1">
                <a:solidFill>
                  <a:srgbClr val="000000"/>
                </a:solidFill>
                <a:effectLst/>
                <a:latin typeface="Arial" panose="020B0604020202020204" pitchFamily="34" charset="0"/>
                <a:cs typeface="Arial" panose="020B0604020202020204" pitchFamily="34" charset="0"/>
              </a:rPr>
              <a:t>AlS</a:t>
            </a:r>
            <a:r>
              <a:rPr lang="en-US" sz="1600" b="0" i="0" dirty="0">
                <a:solidFill>
                  <a:srgbClr val="000000"/>
                </a:solidFill>
                <a:effectLst/>
                <a:latin typeface="Arial" panose="020B0604020202020204" pitchFamily="34" charset="0"/>
                <a:cs typeface="Arial" panose="020B0604020202020204" pitchFamily="34" charset="0"/>
              </a:rPr>
              <a:t> is an iterative optimization process where for every iteration, we move closer to an factorized representation of our original data. </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We will use this model to fit our data and find the similarities.</a:t>
            </a:r>
          </a:p>
          <a:p>
            <a:pPr algn="l">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It was observed that the ALS model gives good scores and hence, good recommendations for this dataset.</a:t>
            </a:r>
          </a:p>
          <a:p>
            <a:endParaRPr lang="en-US" dirty="0"/>
          </a:p>
        </p:txBody>
      </p:sp>
      <p:sp>
        <p:nvSpPr>
          <p:cNvPr id="4" name="Slide Number Placeholder 3">
            <a:extLst>
              <a:ext uri="{FF2B5EF4-FFF2-40B4-BE49-F238E27FC236}">
                <a16:creationId xmlns:a16="http://schemas.microsoft.com/office/drawing/2014/main" id="{0EC8A930-C4FE-475A-AC5D-34E9EA6C0385}"/>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40453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CE11-E750-43C7-BC16-457C464121C0}"/>
              </a:ext>
            </a:extLst>
          </p:cNvPr>
          <p:cNvSpPr>
            <a:spLocks noGrp="1"/>
          </p:cNvSpPr>
          <p:nvPr>
            <p:ph type="title"/>
          </p:nvPr>
        </p:nvSpPr>
        <p:spPr/>
        <p:txBody>
          <a:bodyPr>
            <a:normAutofit/>
          </a:bodyPr>
          <a:lstStyle/>
          <a:p>
            <a:r>
              <a:rPr lang="en-US" sz="2800" dirty="0">
                <a:latin typeface="Algerian" panose="04020705040A02060702" pitchFamily="82" charset="0"/>
              </a:rPr>
              <a:t>ALS: Observations</a:t>
            </a:r>
          </a:p>
        </p:txBody>
      </p:sp>
      <p:sp>
        <p:nvSpPr>
          <p:cNvPr id="3" name="Content Placeholder 2">
            <a:extLst>
              <a:ext uri="{FF2B5EF4-FFF2-40B4-BE49-F238E27FC236}">
                <a16:creationId xmlns:a16="http://schemas.microsoft.com/office/drawing/2014/main" id="{13816673-E734-4952-9BB3-A84B049E2B86}"/>
              </a:ext>
            </a:extLst>
          </p:cNvPr>
          <p:cNvSpPr>
            <a:spLocks noGrp="1"/>
          </p:cNvSpPr>
          <p:nvPr>
            <p:ph idx="1"/>
          </p:nvPr>
        </p:nvSpPr>
        <p:spPr/>
        <p:txBody>
          <a:bodyPr/>
          <a:lstStyle/>
          <a:p>
            <a:r>
              <a:rPr lang="en-US" sz="1600" b="0" i="0" dirty="0">
                <a:solidFill>
                  <a:srgbClr val="000000"/>
                </a:solidFill>
                <a:effectLst/>
                <a:latin typeface="Arial" panose="020B0604020202020204" pitchFamily="34" charset="0"/>
                <a:cs typeface="Arial" panose="020B0604020202020204" pitchFamily="34" charset="0"/>
              </a:rPr>
              <a:t>1. Movies similar to Shawshank Redemption                    2. Movies similar to Forrest Gump</a:t>
            </a:r>
          </a:p>
          <a:p>
            <a:endParaRPr lang="en-US" dirty="0"/>
          </a:p>
        </p:txBody>
      </p:sp>
      <p:sp>
        <p:nvSpPr>
          <p:cNvPr id="4" name="Slide Number Placeholder 3">
            <a:extLst>
              <a:ext uri="{FF2B5EF4-FFF2-40B4-BE49-F238E27FC236}">
                <a16:creationId xmlns:a16="http://schemas.microsoft.com/office/drawing/2014/main" id="{BC59A740-3FB9-4AAB-B742-A9980D365D3A}"/>
              </a:ext>
            </a:extLst>
          </p:cNvPr>
          <p:cNvSpPr>
            <a:spLocks noGrp="1"/>
          </p:cNvSpPr>
          <p:nvPr>
            <p:ph type="sldNum" sz="quarter" idx="12"/>
          </p:nvPr>
        </p:nvSpPr>
        <p:spPr/>
        <p:txBody>
          <a:bodyPr/>
          <a:lstStyle/>
          <a:p>
            <a:fld id="{3A98EE3D-8CD1-4C3F-BD1C-C98C9596463C}" type="slidenum">
              <a:rPr lang="en-US" smtClean="0"/>
              <a:t>25</a:t>
            </a:fld>
            <a:endParaRPr lang="en-US" dirty="0"/>
          </a:p>
        </p:txBody>
      </p:sp>
      <p:pic>
        <p:nvPicPr>
          <p:cNvPr id="6" name="Picture 5">
            <a:extLst>
              <a:ext uri="{FF2B5EF4-FFF2-40B4-BE49-F238E27FC236}">
                <a16:creationId xmlns:a16="http://schemas.microsoft.com/office/drawing/2014/main" id="{600C2BBD-2D63-4EA1-8CAA-A4796D2A11B6}"/>
              </a:ext>
            </a:extLst>
          </p:cNvPr>
          <p:cNvPicPr>
            <a:picLocks noChangeAspect="1"/>
          </p:cNvPicPr>
          <p:nvPr/>
        </p:nvPicPr>
        <p:blipFill>
          <a:blip r:embed="rId2"/>
          <a:stretch>
            <a:fillRect/>
          </a:stretch>
        </p:blipFill>
        <p:spPr>
          <a:xfrm>
            <a:off x="1329042" y="2379306"/>
            <a:ext cx="3991532" cy="3185747"/>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AAEF2BD9-40DF-468A-BE9B-50252F1BEF8A}"/>
              </a:ext>
            </a:extLst>
          </p:cNvPr>
          <p:cNvPicPr>
            <a:picLocks noChangeAspect="1"/>
          </p:cNvPicPr>
          <p:nvPr/>
        </p:nvPicPr>
        <p:blipFill>
          <a:blip r:embed="rId3"/>
          <a:stretch>
            <a:fillRect/>
          </a:stretch>
        </p:blipFill>
        <p:spPr>
          <a:xfrm>
            <a:off x="6266435" y="2379305"/>
            <a:ext cx="3707989" cy="318574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48200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887F13-DA46-40E2-A3D3-C5C5A780D562}"/>
              </a:ext>
            </a:extLst>
          </p:cNvPr>
          <p:cNvSpPr>
            <a:spLocks noGrp="1"/>
          </p:cNvSpPr>
          <p:nvPr>
            <p:ph type="sldNum" sz="quarter" idx="12"/>
          </p:nvPr>
        </p:nvSpPr>
        <p:spPr/>
        <p:txBody>
          <a:bodyPr/>
          <a:lstStyle/>
          <a:p>
            <a:fld id="{3A98EE3D-8CD1-4C3F-BD1C-C98C9596463C}" type="slidenum">
              <a:rPr lang="en-US" smtClean="0"/>
              <a:t>26</a:t>
            </a:fld>
            <a:endParaRPr lang="en-US" dirty="0"/>
          </a:p>
        </p:txBody>
      </p:sp>
      <p:sp>
        <p:nvSpPr>
          <p:cNvPr id="3" name="TextBox 2">
            <a:extLst>
              <a:ext uri="{FF2B5EF4-FFF2-40B4-BE49-F238E27FC236}">
                <a16:creationId xmlns:a16="http://schemas.microsoft.com/office/drawing/2014/main" id="{F852ACDA-E569-4F6D-B5BB-C54E324D0F31}"/>
              </a:ext>
            </a:extLst>
          </p:cNvPr>
          <p:cNvSpPr txBox="1"/>
          <p:nvPr/>
        </p:nvSpPr>
        <p:spPr>
          <a:xfrm>
            <a:off x="5281128" y="3059668"/>
            <a:ext cx="4245428" cy="523220"/>
          </a:xfrm>
          <a:prstGeom prst="rect">
            <a:avLst/>
          </a:prstGeom>
          <a:noFill/>
        </p:spPr>
        <p:txBody>
          <a:bodyPr wrap="square" rtlCol="0">
            <a:spAutoFit/>
          </a:bodyPr>
          <a:lstStyle/>
          <a:p>
            <a:r>
              <a:rPr lang="en-US" sz="2800" dirty="0">
                <a:latin typeface="Algerian" panose="04020705040A02060702" pitchFamily="82" charset="0"/>
              </a:rPr>
              <a:t>Questions?</a:t>
            </a:r>
          </a:p>
        </p:txBody>
      </p:sp>
    </p:spTree>
    <p:extLst>
      <p:ext uri="{BB962C8B-B14F-4D97-AF65-F5344CB8AC3E}">
        <p14:creationId xmlns:p14="http://schemas.microsoft.com/office/powerpoint/2010/main" val="3434254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11EF85-5166-4F40-8C1A-F67E359C1110}"/>
              </a:ext>
            </a:extLst>
          </p:cNvPr>
          <p:cNvSpPr>
            <a:spLocks noGrp="1"/>
          </p:cNvSpPr>
          <p:nvPr>
            <p:ph type="sldNum" sz="quarter" idx="12"/>
          </p:nvPr>
        </p:nvSpPr>
        <p:spPr/>
        <p:txBody>
          <a:bodyPr/>
          <a:lstStyle/>
          <a:p>
            <a:fld id="{3A98EE3D-8CD1-4C3F-BD1C-C98C9596463C}" type="slidenum">
              <a:rPr lang="en-US" smtClean="0"/>
              <a:t>27</a:t>
            </a:fld>
            <a:endParaRPr lang="en-US" dirty="0"/>
          </a:p>
        </p:txBody>
      </p:sp>
      <p:sp>
        <p:nvSpPr>
          <p:cNvPr id="3" name="TextBox 2">
            <a:extLst>
              <a:ext uri="{FF2B5EF4-FFF2-40B4-BE49-F238E27FC236}">
                <a16:creationId xmlns:a16="http://schemas.microsoft.com/office/drawing/2014/main" id="{18638F22-3F93-4853-99EF-356EB36BBD51}"/>
              </a:ext>
            </a:extLst>
          </p:cNvPr>
          <p:cNvSpPr txBox="1"/>
          <p:nvPr/>
        </p:nvSpPr>
        <p:spPr>
          <a:xfrm>
            <a:off x="4991879" y="2369975"/>
            <a:ext cx="2286000" cy="523220"/>
          </a:xfrm>
          <a:prstGeom prst="rect">
            <a:avLst/>
          </a:prstGeom>
          <a:noFill/>
        </p:spPr>
        <p:txBody>
          <a:bodyPr wrap="square" rtlCol="0">
            <a:spAutoFit/>
          </a:bodyPr>
          <a:lstStyle/>
          <a:p>
            <a:r>
              <a:rPr lang="en-US" sz="2800" dirty="0">
                <a:latin typeface="Algerian" panose="04020705040A02060702" pitchFamily="82" charset="0"/>
              </a:rPr>
              <a:t>THANK YOU!</a:t>
            </a:r>
          </a:p>
        </p:txBody>
      </p:sp>
    </p:spTree>
    <p:extLst>
      <p:ext uri="{BB962C8B-B14F-4D97-AF65-F5344CB8AC3E}">
        <p14:creationId xmlns:p14="http://schemas.microsoft.com/office/powerpoint/2010/main" val="141614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D097-27DF-4BE1-9525-9403FF93FD67}"/>
              </a:ext>
            </a:extLst>
          </p:cNvPr>
          <p:cNvSpPr>
            <a:spLocks noGrp="1"/>
          </p:cNvSpPr>
          <p:nvPr>
            <p:ph type="title"/>
          </p:nvPr>
        </p:nvSpPr>
        <p:spPr/>
        <p:txBody>
          <a:bodyPr>
            <a:normAutofit/>
          </a:bodyPr>
          <a:lstStyle/>
          <a:p>
            <a:r>
              <a:rPr lang="en-US" sz="2800" dirty="0">
                <a:solidFill>
                  <a:schemeClr val="tx1"/>
                </a:solidFill>
                <a:latin typeface="Algerian" panose="04020705040A02060702" pitchFamily="82" charset="0"/>
              </a:rPr>
              <a:t>Recommendation system: An OVERVIEW</a:t>
            </a:r>
          </a:p>
        </p:txBody>
      </p:sp>
      <p:sp>
        <p:nvSpPr>
          <p:cNvPr id="3" name="Content Placeholder 2">
            <a:extLst>
              <a:ext uri="{FF2B5EF4-FFF2-40B4-BE49-F238E27FC236}">
                <a16:creationId xmlns:a16="http://schemas.microsoft.com/office/drawing/2014/main" id="{9627A9A5-1790-40B7-8F4B-072B9A227023}"/>
              </a:ext>
            </a:extLst>
          </p:cNvPr>
          <p:cNvSpPr>
            <a:spLocks noGrp="1"/>
          </p:cNvSpPr>
          <p:nvPr>
            <p:ph idx="1"/>
          </p:nvPr>
        </p:nvSpPr>
        <p:spPr>
          <a:xfrm>
            <a:off x="1097280" y="2108201"/>
            <a:ext cx="10586720" cy="3760891"/>
          </a:xfrm>
        </p:spPr>
        <p:txBody>
          <a:bodyPr/>
          <a:lstStyle/>
          <a:p>
            <a:pPr>
              <a:buFont typeface="Wingdings" panose="05000000000000000000" pitchFamily="2" charset="2"/>
              <a:buChar char="q"/>
            </a:pPr>
            <a:r>
              <a:rPr lang="en-US" b="0" i="0" dirty="0">
                <a:solidFill>
                  <a:srgbClr val="000000"/>
                </a:solidFill>
                <a:effectLst/>
                <a:latin typeface="Helvetica Neue"/>
              </a:rPr>
              <a:t> </a:t>
            </a:r>
            <a:r>
              <a:rPr lang="en-US" sz="1600" b="0" i="0" dirty="0">
                <a:solidFill>
                  <a:srgbClr val="000000"/>
                </a:solidFill>
                <a:effectLst/>
                <a:latin typeface="Arial" panose="020B0604020202020204" pitchFamily="34" charset="0"/>
                <a:cs typeface="Arial" panose="020B0604020202020204" pitchFamily="34" charset="0"/>
              </a:rPr>
              <a:t>Recommendation System is an information filtering system.</a:t>
            </a:r>
          </a:p>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 P</a:t>
            </a:r>
            <a:r>
              <a:rPr lang="en-US" sz="1600" b="0" i="0" dirty="0">
                <a:solidFill>
                  <a:srgbClr val="000000"/>
                </a:solidFill>
                <a:effectLst/>
                <a:latin typeface="Arial" panose="020B0604020202020204" pitchFamily="34" charset="0"/>
                <a:cs typeface="Arial" panose="020B0604020202020204" pitchFamily="34" charset="0"/>
              </a:rPr>
              <a:t>redicts the rating or the preference a user might give to an item.</a:t>
            </a:r>
          </a:p>
          <a:p>
            <a:pPr>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 Is ubiquitous because of abundant data.</a:t>
            </a:r>
          </a:p>
          <a:p>
            <a:pPr>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 Growing in popularity in the world of predictive modeling and Machine Learning.</a:t>
            </a:r>
          </a:p>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 Greatly</a:t>
            </a:r>
            <a:r>
              <a:rPr lang="en-US" sz="1600" b="0" i="0" dirty="0">
                <a:solidFill>
                  <a:srgbClr val="000000"/>
                </a:solidFill>
                <a:effectLst/>
                <a:latin typeface="Arial" panose="020B0604020202020204" pitchFamily="34" charset="0"/>
                <a:cs typeface="Arial" panose="020B0604020202020204" pitchFamily="34" charset="0"/>
              </a:rPr>
              <a:t> influences with what we interact with the world.</a:t>
            </a:r>
          </a:p>
          <a:p>
            <a:pPr>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 Netflix, YouTube, Facebook, and Amazon are some popular recommender systems in use.</a:t>
            </a:r>
          </a:p>
          <a:p>
            <a:pPr>
              <a:buFont typeface="Wingdings" panose="05000000000000000000" pitchFamily="2" charset="2"/>
              <a:buChar char="q"/>
            </a:pPr>
            <a:endParaRPr lang="en-US" sz="1600" b="0" i="0" dirty="0">
              <a:solidFill>
                <a:srgbClr val="000000"/>
              </a:solidFill>
              <a:effectLst/>
              <a:latin typeface="Helvetica Neue"/>
            </a:endParaRP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0833AD54-6F5B-419E-915C-BCBDE302962F}"/>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12462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6A02-B135-4D3B-ADC6-AF5C237F9D3B}"/>
              </a:ext>
            </a:extLst>
          </p:cNvPr>
          <p:cNvSpPr>
            <a:spLocks noGrp="1"/>
          </p:cNvSpPr>
          <p:nvPr>
            <p:ph type="title"/>
          </p:nvPr>
        </p:nvSpPr>
        <p:spPr/>
        <p:txBody>
          <a:bodyPr>
            <a:normAutofit/>
          </a:bodyPr>
          <a:lstStyle/>
          <a:p>
            <a:r>
              <a:rPr lang="en-US" sz="2800" dirty="0">
                <a:latin typeface="Algerian" panose="04020705040A02060702" pitchFamily="82" charset="0"/>
              </a:rPr>
              <a:t>Recommendation system: Influencing EVERYDAY LIVES</a:t>
            </a:r>
            <a:endParaRPr lang="en-US" sz="2800" dirty="0"/>
          </a:p>
        </p:txBody>
      </p:sp>
      <p:pic>
        <p:nvPicPr>
          <p:cNvPr id="10" name="Content Placeholder 9">
            <a:extLst>
              <a:ext uri="{FF2B5EF4-FFF2-40B4-BE49-F238E27FC236}">
                <a16:creationId xmlns:a16="http://schemas.microsoft.com/office/drawing/2014/main" id="{369AA89F-0551-4348-9858-37F44A942108}"/>
              </a:ext>
            </a:extLst>
          </p:cNvPr>
          <p:cNvPicPr>
            <a:picLocks noGrp="1" noChangeAspect="1"/>
          </p:cNvPicPr>
          <p:nvPr>
            <p:ph idx="1"/>
          </p:nvPr>
        </p:nvPicPr>
        <p:blipFill>
          <a:blip r:embed="rId2"/>
          <a:stretch>
            <a:fillRect/>
          </a:stretch>
        </p:blipFill>
        <p:spPr>
          <a:xfrm>
            <a:off x="4296803" y="1846263"/>
            <a:ext cx="3658719" cy="4022725"/>
          </a:xfrm>
          <a:prstGeom prst="ellipse">
            <a:avLst/>
          </a:prstGeom>
          <a:ln>
            <a:noFill/>
          </a:ln>
          <a:effectLst>
            <a:softEdge rad="112500"/>
          </a:effectLst>
        </p:spPr>
      </p:pic>
      <p:sp>
        <p:nvSpPr>
          <p:cNvPr id="4" name="Slide Number Placeholder 3">
            <a:extLst>
              <a:ext uri="{FF2B5EF4-FFF2-40B4-BE49-F238E27FC236}">
                <a16:creationId xmlns:a16="http://schemas.microsoft.com/office/drawing/2014/main" id="{E2BD534A-A39C-4366-BD9D-D089A01AD2E4}"/>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93312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390A-EA6A-43D9-9505-4F367B872C3E}"/>
              </a:ext>
            </a:extLst>
          </p:cNvPr>
          <p:cNvSpPr>
            <a:spLocks noGrp="1"/>
          </p:cNvSpPr>
          <p:nvPr>
            <p:ph type="title"/>
          </p:nvPr>
        </p:nvSpPr>
        <p:spPr/>
        <p:txBody>
          <a:bodyPr>
            <a:normAutofit/>
          </a:bodyPr>
          <a:lstStyle/>
          <a:p>
            <a:r>
              <a:rPr lang="en-US" sz="2800" dirty="0">
                <a:latin typeface="Algerian" panose="04020705040A02060702" pitchFamily="82" charset="0"/>
              </a:rPr>
              <a:t>PROJECT GOALS</a:t>
            </a:r>
          </a:p>
        </p:txBody>
      </p:sp>
      <p:sp>
        <p:nvSpPr>
          <p:cNvPr id="8" name="Content Placeholder 7">
            <a:extLst>
              <a:ext uri="{FF2B5EF4-FFF2-40B4-BE49-F238E27FC236}">
                <a16:creationId xmlns:a16="http://schemas.microsoft.com/office/drawing/2014/main" id="{0A6C2733-D540-4468-B063-BBAEA537944A}"/>
              </a:ext>
            </a:extLst>
          </p:cNvPr>
          <p:cNvSpPr>
            <a:spLocks noGrp="1"/>
          </p:cNvSpPr>
          <p:nvPr>
            <p:ph idx="1"/>
          </p:nvPr>
        </p:nvSpPr>
        <p:spPr>
          <a:xfrm>
            <a:off x="1097280" y="2379306"/>
            <a:ext cx="8998442" cy="3489788"/>
          </a:xfrm>
        </p:spPr>
        <p:txBody>
          <a:bodyPr/>
          <a:lstStyle/>
          <a:p>
            <a:pPr marL="0" indent="0">
              <a:buNone/>
            </a:pPr>
            <a:r>
              <a:rPr lang="en-US" sz="1600" dirty="0">
                <a:latin typeface="Arial" panose="020B0604020202020204" pitchFamily="34" charset="0"/>
                <a:cs typeface="Arial" panose="020B0604020202020204" pitchFamily="34" charset="0"/>
              </a:rPr>
              <a:t>Companies are more interested in recommender systems to analyze patterns of user interest in products and provide personalized recommendations. Hence, the goals for this recommendation system project are: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Understanding, analyzing and correlating the trend in movie ratings per genre.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Building a recommender engine to provide recommendations to different users using Machine Learning algorithms.</a:t>
            </a:r>
          </a:p>
          <a:p>
            <a:endParaRPr lang="en-US" dirty="0"/>
          </a:p>
        </p:txBody>
      </p:sp>
      <p:sp>
        <p:nvSpPr>
          <p:cNvPr id="4" name="Slide Number Placeholder 3">
            <a:extLst>
              <a:ext uri="{FF2B5EF4-FFF2-40B4-BE49-F238E27FC236}">
                <a16:creationId xmlns:a16="http://schemas.microsoft.com/office/drawing/2014/main" id="{C92BF563-4224-4F30-943C-BED6FDBAC2B3}"/>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722084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C5E3-C282-433E-8C16-E22A588A6E94}"/>
              </a:ext>
            </a:extLst>
          </p:cNvPr>
          <p:cNvSpPr>
            <a:spLocks noGrp="1"/>
          </p:cNvSpPr>
          <p:nvPr>
            <p:ph type="title"/>
          </p:nvPr>
        </p:nvSpPr>
        <p:spPr/>
        <p:txBody>
          <a:bodyPr>
            <a:normAutofit/>
          </a:bodyPr>
          <a:lstStyle/>
          <a:p>
            <a:r>
              <a:rPr lang="en-US" sz="2800" dirty="0">
                <a:latin typeface="Algerian" panose="04020705040A02060702" pitchFamily="82" charset="0"/>
              </a:rPr>
              <a:t>PROJECT OVERVIEW </a:t>
            </a:r>
          </a:p>
        </p:txBody>
      </p:sp>
      <p:sp>
        <p:nvSpPr>
          <p:cNvPr id="3" name="Content Placeholder 2">
            <a:extLst>
              <a:ext uri="{FF2B5EF4-FFF2-40B4-BE49-F238E27FC236}">
                <a16:creationId xmlns:a16="http://schemas.microsoft.com/office/drawing/2014/main" id="{2E3354CE-80D1-4ACF-8248-44B0ACEDFE80}"/>
              </a:ext>
            </a:extLst>
          </p:cNvPr>
          <p:cNvSpPr>
            <a:spLocks noGrp="1"/>
          </p:cNvSpPr>
          <p:nvPr>
            <p:ph idx="1"/>
          </p:nvPr>
        </p:nvSpPr>
        <p:spPr>
          <a:xfrm>
            <a:off x="1097280" y="2108201"/>
            <a:ext cx="8537787" cy="3760891"/>
          </a:xfrm>
        </p:spPr>
        <p:txBody>
          <a:bodyPr/>
          <a:lstStyle/>
          <a:p>
            <a:r>
              <a:rPr lang="en-US" sz="1600" dirty="0">
                <a:solidFill>
                  <a:srgbClr val="000000"/>
                </a:solidFill>
                <a:latin typeface="Helvetica Neue"/>
              </a:rPr>
              <a:t>Building a </a:t>
            </a:r>
            <a:r>
              <a:rPr lang="en-US" sz="1600" b="0" i="0" dirty="0">
                <a:solidFill>
                  <a:srgbClr val="000000"/>
                </a:solidFill>
                <a:effectLst/>
                <a:latin typeface="Helvetica Neue"/>
              </a:rPr>
              <a:t>movie recommendation system to provide recommendations to number of users with numerous movies. </a:t>
            </a:r>
          </a:p>
          <a:p>
            <a:r>
              <a:rPr lang="en-US" sz="1600" b="0" i="0" dirty="0">
                <a:solidFill>
                  <a:srgbClr val="000000"/>
                </a:solidFill>
                <a:effectLst/>
                <a:latin typeface="Helvetica Neue"/>
              </a:rPr>
              <a:t>Recommendation is done based on :</a:t>
            </a:r>
          </a:p>
          <a:p>
            <a:pPr>
              <a:buFont typeface="Wingdings" panose="05000000000000000000" pitchFamily="2" charset="2"/>
              <a:buChar char="q"/>
            </a:pPr>
            <a:r>
              <a:rPr lang="en-US" sz="1600" dirty="0">
                <a:solidFill>
                  <a:srgbClr val="000000"/>
                </a:solidFill>
                <a:latin typeface="Helvetica Neue"/>
              </a:rPr>
              <a:t>S</a:t>
            </a:r>
            <a:r>
              <a:rPr lang="en-US" sz="1600" b="0" i="0" dirty="0">
                <a:solidFill>
                  <a:srgbClr val="000000"/>
                </a:solidFill>
                <a:effectLst/>
                <a:latin typeface="Helvetica Neue"/>
              </a:rPr>
              <a:t>imilarity between users (Collaborative Filtering), or </a:t>
            </a:r>
          </a:p>
          <a:p>
            <a:pPr>
              <a:buFont typeface="Wingdings" panose="05000000000000000000" pitchFamily="2" charset="2"/>
              <a:buChar char="q"/>
            </a:pPr>
            <a:r>
              <a:rPr lang="en-US" sz="1600" dirty="0">
                <a:solidFill>
                  <a:srgbClr val="000000"/>
                </a:solidFill>
                <a:latin typeface="Helvetica Neue"/>
              </a:rPr>
              <a:t>C</a:t>
            </a:r>
            <a:r>
              <a:rPr lang="en-US" sz="1600" b="0" i="0" dirty="0">
                <a:solidFill>
                  <a:srgbClr val="000000"/>
                </a:solidFill>
                <a:effectLst/>
                <a:latin typeface="Helvetica Neue"/>
              </a:rPr>
              <a:t>onsidering particular user’s activity (Content Based Filtering) which they want to engage with.</a:t>
            </a:r>
          </a:p>
          <a:p>
            <a:pPr marL="0" indent="0">
              <a:buNone/>
            </a:pPr>
            <a:endParaRPr lang="en-US" dirty="0"/>
          </a:p>
        </p:txBody>
      </p:sp>
      <p:sp>
        <p:nvSpPr>
          <p:cNvPr id="4" name="Slide Number Placeholder 3">
            <a:extLst>
              <a:ext uri="{FF2B5EF4-FFF2-40B4-BE49-F238E27FC236}">
                <a16:creationId xmlns:a16="http://schemas.microsoft.com/office/drawing/2014/main" id="{030AA125-AA9C-4314-8D6E-AD73F1F6B812}"/>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849322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CBED3-118D-406D-AB4C-7261B702BF6A}"/>
              </a:ext>
            </a:extLst>
          </p:cNvPr>
          <p:cNvSpPr>
            <a:spLocks noGrp="1"/>
          </p:cNvSpPr>
          <p:nvPr>
            <p:ph type="title"/>
          </p:nvPr>
        </p:nvSpPr>
        <p:spPr/>
        <p:txBody>
          <a:bodyPr>
            <a:normAutofit/>
          </a:bodyPr>
          <a:lstStyle/>
          <a:p>
            <a:r>
              <a:rPr lang="en-US" sz="2800" dirty="0">
                <a:latin typeface="Algerian" panose="04020705040A02060702" pitchFamily="82" charset="0"/>
              </a:rPr>
              <a:t>BUSINESS OBJECTIVE</a:t>
            </a:r>
          </a:p>
        </p:txBody>
      </p:sp>
      <p:sp>
        <p:nvSpPr>
          <p:cNvPr id="8" name="Content Placeholder 7">
            <a:extLst>
              <a:ext uri="{FF2B5EF4-FFF2-40B4-BE49-F238E27FC236}">
                <a16:creationId xmlns:a16="http://schemas.microsoft.com/office/drawing/2014/main" id="{B3E80930-2DA9-4EDC-BDF9-8C880852B2B2}"/>
              </a:ext>
            </a:extLst>
          </p:cNvPr>
          <p:cNvSpPr>
            <a:spLocks noGrp="1"/>
          </p:cNvSpPr>
          <p:nvPr>
            <p:ph idx="1"/>
          </p:nvPr>
        </p:nvSpPr>
        <p:spPr>
          <a:xfrm>
            <a:off x="1097280" y="2108201"/>
            <a:ext cx="10058400" cy="2946399"/>
          </a:xfrm>
        </p:spPr>
        <p:txBody>
          <a:bodyPr>
            <a:norm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The recommender engine is useful to the businesses that earns revenue via recommendations.</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Providing good recommendations will help users save time searching for their favorite movie.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This will help the customer to continue with the service.</a:t>
            </a: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Clients of this project could be Amazon, Netflix, Hulu, YouTube. </a:t>
            </a:r>
          </a:p>
        </p:txBody>
      </p:sp>
      <p:sp>
        <p:nvSpPr>
          <p:cNvPr id="4" name="Slide Number Placeholder 3">
            <a:extLst>
              <a:ext uri="{FF2B5EF4-FFF2-40B4-BE49-F238E27FC236}">
                <a16:creationId xmlns:a16="http://schemas.microsoft.com/office/drawing/2014/main" id="{95163BB1-7591-44D0-BCAA-1CD4A0E5D334}"/>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71204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A61C-CE02-41CC-8C82-870B355E5420}"/>
              </a:ext>
            </a:extLst>
          </p:cNvPr>
          <p:cNvSpPr>
            <a:spLocks noGrp="1"/>
          </p:cNvSpPr>
          <p:nvPr>
            <p:ph type="title"/>
          </p:nvPr>
        </p:nvSpPr>
        <p:spPr/>
        <p:txBody>
          <a:bodyPr>
            <a:normAutofit/>
          </a:bodyPr>
          <a:lstStyle/>
          <a:p>
            <a:r>
              <a:rPr lang="en-US" sz="2800" dirty="0">
                <a:latin typeface="Algerian" panose="04020705040A02060702" pitchFamily="82" charset="0"/>
              </a:rPr>
              <a:t>WORKFLOW</a:t>
            </a:r>
          </a:p>
        </p:txBody>
      </p:sp>
      <p:sp>
        <p:nvSpPr>
          <p:cNvPr id="3" name="Content Placeholder 2">
            <a:extLst>
              <a:ext uri="{FF2B5EF4-FFF2-40B4-BE49-F238E27FC236}">
                <a16:creationId xmlns:a16="http://schemas.microsoft.com/office/drawing/2014/main" id="{BDC44BBC-80E4-4B03-90F8-BE6716912585}"/>
              </a:ext>
            </a:extLst>
          </p:cNvPr>
          <p:cNvSpPr>
            <a:spLocks noGrp="1"/>
          </p:cNvSpPr>
          <p:nvPr>
            <p:ph idx="1"/>
          </p:nvPr>
        </p:nvSpPr>
        <p:spPr>
          <a:xfrm>
            <a:off x="1097280" y="2146040"/>
            <a:ext cx="10058400" cy="3723053"/>
          </a:xfrm>
        </p:spPr>
        <p:txBody>
          <a:bodyPr/>
          <a:lstStyle/>
          <a:p>
            <a:pPr algn="l"/>
            <a:r>
              <a:rPr lang="en-US" sz="1600" b="0" i="0" dirty="0">
                <a:solidFill>
                  <a:srgbClr val="000000"/>
                </a:solidFill>
                <a:effectLst/>
                <a:latin typeface="Arial" panose="020B0604020202020204" pitchFamily="34" charset="0"/>
                <a:cs typeface="Arial" panose="020B0604020202020204" pitchFamily="34" charset="0"/>
              </a:rPr>
              <a:t>The recommendation system project workflow includes:</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Data collection</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Data Wrangling</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Exploratory Data Analysis(EDA)</a:t>
            </a:r>
          </a:p>
          <a:p>
            <a:pPr algn="l">
              <a:buFont typeface="Wingdings" panose="05000000000000000000" pitchFamily="2" charset="2"/>
              <a:buChar char="q"/>
            </a:pPr>
            <a:r>
              <a:rPr lang="en-US" sz="1600" b="0" i="0" dirty="0">
                <a:solidFill>
                  <a:srgbClr val="000000"/>
                </a:solidFill>
                <a:effectLst/>
                <a:latin typeface="Arial" panose="020B0604020202020204" pitchFamily="34" charset="0"/>
                <a:cs typeface="Arial" panose="020B0604020202020204" pitchFamily="34" charset="0"/>
              </a:rPr>
              <a:t>Pre-processing and Modeling</a:t>
            </a:r>
          </a:p>
          <a:p>
            <a:pPr algn="l">
              <a:buFont typeface="Wingdings" panose="05000000000000000000" pitchFamily="2" charset="2"/>
              <a:buChar char="q"/>
            </a:pPr>
            <a:r>
              <a:rPr lang="en-US" sz="1600" dirty="0">
                <a:solidFill>
                  <a:srgbClr val="000000"/>
                </a:solidFill>
                <a:latin typeface="Arial" panose="020B0604020202020204" pitchFamily="34" charset="0"/>
                <a:cs typeface="Arial" panose="020B0604020202020204" pitchFamily="34" charset="0"/>
              </a:rPr>
              <a:t>Conclusion and Future works</a:t>
            </a:r>
            <a:endParaRPr lang="en-US" sz="1600" b="0" i="0" dirty="0">
              <a:solidFill>
                <a:srgbClr val="000000"/>
              </a:solidFill>
              <a:effectLst/>
              <a:latin typeface="Arial" panose="020B0604020202020204" pitchFamily="34" charset="0"/>
              <a:cs typeface="Arial" panose="020B0604020202020204" pitchFamily="34" charset="0"/>
            </a:endParaRPr>
          </a:p>
          <a:p>
            <a:pPr marL="0" indent="0" algn="l">
              <a:buNone/>
            </a:pPr>
            <a:endParaRPr lang="en-US" sz="1600" b="0" i="0" dirty="0">
              <a:solidFill>
                <a:srgbClr val="000000"/>
              </a:solidFill>
              <a:effectLst/>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83D77B1-3107-4C7C-BC6F-8D61974A050D}"/>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9257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6E1F-84CD-4157-B433-A0EF52BF7CAD}"/>
              </a:ext>
            </a:extLst>
          </p:cNvPr>
          <p:cNvSpPr>
            <a:spLocks noGrp="1"/>
          </p:cNvSpPr>
          <p:nvPr>
            <p:ph type="title"/>
          </p:nvPr>
        </p:nvSpPr>
        <p:spPr/>
        <p:txBody>
          <a:bodyPr>
            <a:normAutofit/>
          </a:bodyPr>
          <a:lstStyle/>
          <a:p>
            <a:r>
              <a:rPr lang="en-US" sz="2800" dirty="0">
                <a:latin typeface="Algerian" panose="04020705040A02060702" pitchFamily="82" charset="0"/>
              </a:rPr>
              <a:t>DATA Collection</a:t>
            </a:r>
          </a:p>
        </p:txBody>
      </p:sp>
      <p:sp>
        <p:nvSpPr>
          <p:cNvPr id="3" name="Content Placeholder 2">
            <a:extLst>
              <a:ext uri="{FF2B5EF4-FFF2-40B4-BE49-F238E27FC236}">
                <a16:creationId xmlns:a16="http://schemas.microsoft.com/office/drawing/2014/main" id="{0FA4B581-09F4-4F0D-B4E0-54C392E85AB1}"/>
              </a:ext>
            </a:extLst>
          </p:cNvPr>
          <p:cNvSpPr>
            <a:spLocks noGrp="1"/>
          </p:cNvSpPr>
          <p:nvPr>
            <p:ph idx="1"/>
          </p:nvPr>
        </p:nvSpPr>
        <p:spPr/>
        <p:txBody>
          <a:bodyPr/>
          <a:lstStyle/>
          <a:p>
            <a:pPr algn="l">
              <a:buFont typeface="Wingdings" panose="05000000000000000000" pitchFamily="2" charset="2"/>
              <a:buChar char="q"/>
            </a:pPr>
            <a:r>
              <a:rPr lang="en-US" sz="1600" b="0" i="0" dirty="0">
                <a:solidFill>
                  <a:srgbClr val="000000"/>
                </a:solidFill>
                <a:effectLst/>
                <a:latin typeface="Helvetica Neue"/>
              </a:rPr>
              <a:t>Data Source: </a:t>
            </a:r>
            <a:r>
              <a:rPr lang="en-US" sz="1600" b="0" i="0" u="sng" dirty="0">
                <a:solidFill>
                  <a:srgbClr val="296EAA"/>
                </a:solidFill>
                <a:effectLst/>
                <a:latin typeface="Helvetica Neue"/>
                <a:hlinkClick r:id="rId2"/>
              </a:rPr>
              <a:t>https://grouplens.org/datasets/movielens/25m/</a:t>
            </a:r>
            <a:endParaRPr lang="en-US" sz="1600" b="0" i="0" dirty="0">
              <a:solidFill>
                <a:srgbClr val="000000"/>
              </a:solidFill>
              <a:effectLst/>
              <a:latin typeface="Helvetica Neue"/>
            </a:endParaRPr>
          </a:p>
          <a:p>
            <a:pPr algn="l">
              <a:buFont typeface="Wingdings" panose="05000000000000000000" pitchFamily="2" charset="2"/>
              <a:buChar char="q"/>
            </a:pPr>
            <a:r>
              <a:rPr lang="en-US" sz="1600" dirty="0">
                <a:solidFill>
                  <a:srgbClr val="000000"/>
                </a:solidFill>
                <a:latin typeface="Helvetica Neue"/>
              </a:rPr>
              <a:t>O</a:t>
            </a:r>
            <a:r>
              <a:rPr lang="en-US" sz="1600" b="0" i="0" dirty="0">
                <a:solidFill>
                  <a:srgbClr val="000000"/>
                </a:solidFill>
                <a:effectLst/>
                <a:latin typeface="Helvetica Neue"/>
              </a:rPr>
              <a:t>btained from </a:t>
            </a:r>
            <a:r>
              <a:rPr lang="en-US" sz="1600" b="0" i="0" dirty="0" err="1">
                <a:solidFill>
                  <a:srgbClr val="000000"/>
                </a:solidFill>
                <a:effectLst/>
                <a:latin typeface="Helvetica Neue"/>
              </a:rPr>
              <a:t>MovieLens</a:t>
            </a:r>
            <a:r>
              <a:rPr lang="en-US" sz="1600" b="0" i="0" dirty="0">
                <a:solidFill>
                  <a:srgbClr val="000000"/>
                </a:solidFill>
                <a:effectLst/>
                <a:latin typeface="Helvetica Neue"/>
              </a:rPr>
              <a:t>, an online recommendation service. </a:t>
            </a:r>
          </a:p>
          <a:p>
            <a:pPr algn="l">
              <a:buFont typeface="Wingdings" panose="05000000000000000000" pitchFamily="2" charset="2"/>
              <a:buChar char="q"/>
            </a:pPr>
            <a:r>
              <a:rPr lang="en-US" sz="1600" b="0" i="0" dirty="0">
                <a:solidFill>
                  <a:srgbClr val="000000"/>
                </a:solidFill>
                <a:effectLst/>
                <a:latin typeface="Helvetica Neue"/>
              </a:rPr>
              <a:t>The dataset has two </a:t>
            </a:r>
            <a:r>
              <a:rPr lang="en-US" sz="1600" b="0" i="0" dirty="0" err="1">
                <a:solidFill>
                  <a:srgbClr val="000000"/>
                </a:solidFill>
                <a:effectLst/>
                <a:latin typeface="Helvetica Neue"/>
              </a:rPr>
              <a:t>dataframes</a:t>
            </a:r>
            <a:r>
              <a:rPr lang="en-US" sz="1600" b="0" i="0" dirty="0">
                <a:solidFill>
                  <a:srgbClr val="000000"/>
                </a:solidFill>
                <a:effectLst/>
                <a:latin typeface="Helvetica Neue"/>
              </a:rPr>
              <a:t>, the ‘ratings’ dataset and the ‘movies’ dataset.</a:t>
            </a:r>
          </a:p>
          <a:p>
            <a:pPr algn="l">
              <a:buFont typeface="Wingdings" panose="05000000000000000000" pitchFamily="2" charset="2"/>
              <a:buChar char="q"/>
            </a:pPr>
            <a:r>
              <a:rPr lang="en-US" sz="1600" dirty="0">
                <a:solidFill>
                  <a:srgbClr val="000000"/>
                </a:solidFill>
                <a:latin typeface="Helvetica Neue"/>
              </a:rPr>
              <a:t>The ‘ratings’ dataset </a:t>
            </a:r>
            <a:r>
              <a:rPr lang="en-US" sz="1600" b="0" i="0" dirty="0">
                <a:solidFill>
                  <a:srgbClr val="000000"/>
                </a:solidFill>
                <a:effectLst/>
                <a:latin typeface="Helvetica Neue"/>
              </a:rPr>
              <a:t>consists of around 25 million user ratings </a:t>
            </a:r>
          </a:p>
          <a:p>
            <a:pPr algn="l">
              <a:buFont typeface="Wingdings" panose="05000000000000000000" pitchFamily="2" charset="2"/>
              <a:buChar char="q"/>
            </a:pPr>
            <a:r>
              <a:rPr lang="en-US" sz="1600" dirty="0">
                <a:solidFill>
                  <a:srgbClr val="000000"/>
                </a:solidFill>
                <a:latin typeface="Helvetica Neue"/>
              </a:rPr>
              <a:t>  T</a:t>
            </a:r>
            <a:r>
              <a:rPr lang="en-US" sz="1600" b="0" i="0" dirty="0">
                <a:solidFill>
                  <a:srgbClr val="000000"/>
                </a:solidFill>
                <a:effectLst/>
                <a:latin typeface="Helvetica Neue"/>
              </a:rPr>
              <a:t>he movies dataset  provides information about the movie name, genre and the year of release.</a:t>
            </a:r>
          </a:p>
          <a:p>
            <a:endParaRPr lang="en-US" dirty="0"/>
          </a:p>
        </p:txBody>
      </p:sp>
      <p:sp>
        <p:nvSpPr>
          <p:cNvPr id="4" name="Slide Number Placeholder 3">
            <a:extLst>
              <a:ext uri="{FF2B5EF4-FFF2-40B4-BE49-F238E27FC236}">
                <a16:creationId xmlns:a16="http://schemas.microsoft.com/office/drawing/2014/main" id="{00E53EC9-1229-4E70-8BC1-40058ED34261}"/>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8" name="Picture 7">
            <a:extLst>
              <a:ext uri="{FF2B5EF4-FFF2-40B4-BE49-F238E27FC236}">
                <a16:creationId xmlns:a16="http://schemas.microsoft.com/office/drawing/2014/main" id="{FB284130-822D-4C1F-97FD-E7DFF49FCFEB}"/>
              </a:ext>
            </a:extLst>
          </p:cNvPr>
          <p:cNvPicPr>
            <a:picLocks noChangeAspect="1"/>
          </p:cNvPicPr>
          <p:nvPr/>
        </p:nvPicPr>
        <p:blipFill>
          <a:blip r:embed="rId3"/>
          <a:stretch>
            <a:fillRect/>
          </a:stretch>
        </p:blipFill>
        <p:spPr>
          <a:xfrm>
            <a:off x="8668953" y="1737360"/>
            <a:ext cx="2543530" cy="1629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98076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16c05727-aa75-4e4a-9b5f-8a80a1165891"/>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openxmlformats.org/package/2006/metadata/core-properties"/>
    <ds:schemaRef ds:uri="http://www.w3.org/XML/1998/namespace"/>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2680</TotalTime>
  <Words>1295</Words>
  <Application>Microsoft Office PowerPoint</Application>
  <PresentationFormat>Widescreen</PresentationFormat>
  <Paragraphs>122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Algerian</vt:lpstr>
      <vt:lpstr>Arial</vt:lpstr>
      <vt:lpstr>Arial Narrow</vt:lpstr>
      <vt:lpstr>Calibri</vt:lpstr>
      <vt:lpstr>Calibri Light</vt:lpstr>
      <vt:lpstr>Helvetica Neue</vt:lpstr>
      <vt:lpstr>Wingdings</vt:lpstr>
      <vt:lpstr>Retrospect</vt:lpstr>
      <vt:lpstr>MOVIE RECOMMENDATION SYSTEM              DATA SCIENCE Capstone Project</vt:lpstr>
      <vt:lpstr>PowerPoint Presentation</vt:lpstr>
      <vt:lpstr>Recommendation system: An OVERVIEW</vt:lpstr>
      <vt:lpstr>Recommendation system: Influencing EVERYDAY LIVES</vt:lpstr>
      <vt:lpstr>PROJECT GOALS</vt:lpstr>
      <vt:lpstr>PROJECT OVERVIEW </vt:lpstr>
      <vt:lpstr>BUSINESS OBJECTIVE</vt:lpstr>
      <vt:lpstr>WORKFLOW</vt:lpstr>
      <vt:lpstr>DATA Collection</vt:lpstr>
      <vt:lpstr>DATA WRANGLING</vt:lpstr>
      <vt:lpstr>RATINGS AND MOVIES DATASET</vt:lpstr>
      <vt:lpstr>EXPLORATORY DATA ANALYSIS</vt:lpstr>
      <vt:lpstr>EXPLORATORY DATA ANALYSIS</vt:lpstr>
      <vt:lpstr>Top ten movies </vt:lpstr>
      <vt:lpstr>Rating Vs Decade</vt:lpstr>
      <vt:lpstr>Rating Vs GENREs</vt:lpstr>
      <vt:lpstr>WORD CLOUD</vt:lpstr>
      <vt:lpstr>MODELING</vt:lpstr>
      <vt:lpstr>MATRIX FACTORIZATION </vt:lpstr>
      <vt:lpstr>Singular VALUE DECOMPOSITION(SVD)</vt:lpstr>
      <vt:lpstr>SVD: Observations</vt:lpstr>
      <vt:lpstr>SVD++</vt:lpstr>
      <vt:lpstr>LIGHTFM mODEL</vt:lpstr>
      <vt:lpstr>Alternating Least Square(ALS)</vt:lpstr>
      <vt:lpstr>ALS: Observations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DATA SCIENCE Capstone Project</dc:title>
  <dc:creator>Vighnesh Das</dc:creator>
  <cp:lastModifiedBy>Vighnesh Das</cp:lastModifiedBy>
  <cp:revision>18</cp:revision>
  <cp:lastPrinted>2022-04-24T06:00:06Z</cp:lastPrinted>
  <dcterms:created xsi:type="dcterms:W3CDTF">2022-04-22T18:48:42Z</dcterms:created>
  <dcterms:modified xsi:type="dcterms:W3CDTF">2022-04-24T15:29:15Z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