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8" r:id="rId3"/>
    <p:sldId id="257" r:id="rId4"/>
    <p:sldId id="288" r:id="rId5"/>
    <p:sldId id="420" r:id="rId6"/>
    <p:sldId id="421" r:id="rId7"/>
    <p:sldId id="389" r:id="rId8"/>
    <p:sldId id="422" r:id="rId9"/>
    <p:sldId id="423" r:id="rId10"/>
    <p:sldId id="41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9"/>
    <a:srgbClr val="143544"/>
    <a:srgbClr val="EF7F52"/>
    <a:srgbClr val="FBCF67"/>
    <a:srgbClr val="3F8981"/>
    <a:srgbClr val="EB5B21"/>
    <a:srgbClr val="CCDFED"/>
    <a:srgbClr val="EED47B"/>
    <a:srgbClr val="FEF8EA"/>
    <a:srgbClr val="79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>
        <p:scale>
          <a:sx n="77" d="100"/>
          <a:sy n="77" d="100"/>
        </p:scale>
        <p:origin x="-4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2" Type="http://schemas.openxmlformats.org/officeDocument/2006/relationships/image" Target="../media/image5.svg"/><Relationship Id="rId11" Type="http://schemas.openxmlformats.org/officeDocument/2006/relationships/image" Target="../media/image5.png"/><Relationship Id="rId10" Type="http://schemas.openxmlformats.org/officeDocument/2006/relationships/image" Target="../media/image4.sv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9.svg"/><Relationship Id="rId7" Type="http://schemas.openxmlformats.org/officeDocument/2006/relationships/image" Target="../media/image9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0" Type="http://schemas.openxmlformats.org/officeDocument/2006/relationships/image" Target="../media/image6.sv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0" Type="http://schemas.openxmlformats.org/officeDocument/2006/relationships/image" Target="../media/image6.sv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svg"/><Relationship Id="rId5" Type="http://schemas.openxmlformats.org/officeDocument/2006/relationships/image" Target="../media/image7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/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/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/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/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/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/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/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/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/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/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/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/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사각형: 둥근 모서리 7"/>
          <p:cNvSpPr/>
          <p:nvPr userDrawn="1"/>
        </p:nvSpPr>
        <p:spPr>
          <a:xfrm rot="13598196">
            <a:off x="10934981" y="5999911"/>
            <a:ext cx="598174" cy="598175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0800000">
            <a:off x="11421550" y="6094332"/>
            <a:ext cx="409335" cy="40933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1656871" y="5022579"/>
            <a:ext cx="349497" cy="349497"/>
          </a:xfrm>
          <a:prstGeom prst="rect">
            <a:avLst/>
          </a:prstGeom>
        </p:spPr>
      </p:pic>
      <p:sp>
        <p:nvSpPr>
          <p:cNvPr id="12" name="타원 11"/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그래픽 18"/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5" name="그래픽 14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그래픽 18"/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11" name="원형: 비어 있음 10"/>
          <p:cNvSpPr/>
          <p:nvPr userDrawn="1"/>
        </p:nvSpPr>
        <p:spPr>
          <a:xfrm flipH="1" flipV="1">
            <a:off x="11672639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" name="그림 개체 틀 7"/>
          <p:cNvSpPr>
            <a:spLocks noGrp="1"/>
          </p:cNvSpPr>
          <p:nvPr>
            <p:ph type="pic" sz="quarter" idx="11"/>
          </p:nvPr>
        </p:nvSpPr>
        <p:spPr>
          <a:xfrm>
            <a:off x="4529364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/>
          <p:cNvSpPr>
            <a:spLocks noGrp="1"/>
          </p:cNvSpPr>
          <p:nvPr>
            <p:ph type="pic" sz="quarter" idx="12"/>
          </p:nvPr>
        </p:nvSpPr>
        <p:spPr>
          <a:xfrm>
            <a:off x="8012793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사각형: 둥근 모서리 5"/>
          <p:cNvSpPr/>
          <p:nvPr userDrawn="1"/>
        </p:nvSpPr>
        <p:spPr>
          <a:xfrm rot="2798196" flipH="1" flipV="1">
            <a:off x="11292114" y="6317606"/>
            <a:ext cx="391351" cy="391352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 flipH="1" flipV="1">
            <a:off x="11610449" y="6379380"/>
            <a:ext cx="267805" cy="26780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764406" y="5678193"/>
            <a:ext cx="228656" cy="228656"/>
          </a:xfrm>
          <a:prstGeom prst="rect">
            <a:avLst/>
          </a:prstGeom>
        </p:spPr>
      </p:pic>
      <p:sp>
        <p:nvSpPr>
          <p:cNvPr id="10" name="사각형: 둥근 모서리 9"/>
          <p:cNvSpPr/>
          <p:nvPr userDrawn="1"/>
        </p:nvSpPr>
        <p:spPr>
          <a:xfrm rot="1995983" flipH="1" flipV="1">
            <a:off x="415806" y="5544457"/>
            <a:ext cx="169557" cy="169557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/>
          <p:cNvSpPr/>
          <p:nvPr userDrawn="1"/>
        </p:nvSpPr>
        <p:spPr>
          <a:xfrm rot="894440" flipH="1" flipV="1">
            <a:off x="507150" y="6280138"/>
            <a:ext cx="379730" cy="343906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flipH="1" flipV="1">
            <a:off x="223288" y="6473872"/>
            <a:ext cx="234783" cy="234783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742" y="6352932"/>
            <a:ext cx="327353" cy="327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FBC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/>
          </p:nvPr>
        </p:nvSpPr>
        <p:spPr>
          <a:xfrm flipH="1">
            <a:off x="3860799" y="735695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2"/>
          </p:nvPr>
        </p:nvSpPr>
        <p:spPr>
          <a:xfrm flipH="1">
            <a:off x="3860799" y="2651581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3"/>
          </p:nvPr>
        </p:nvSpPr>
        <p:spPr>
          <a:xfrm flipH="1">
            <a:off x="3860799" y="4567467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그래픽 18"/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사각형: 둥근 모서리 10"/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sp>
        <p:nvSpPr>
          <p:cNvPr id="15" name="사각형: 둥근 모서리 14"/>
          <p:cNvSpPr/>
          <p:nvPr userDrawn="1"/>
        </p:nvSpPr>
        <p:spPr>
          <a:xfrm rot="19604017" flipV="1">
            <a:off x="11570122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/>
          <p:cNvSpPr/>
          <p:nvPr userDrawn="1"/>
        </p:nvSpPr>
        <p:spPr>
          <a:xfrm rot="20705560" flipV="1">
            <a:off x="11217919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 flipV="1">
            <a:off x="11718812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0503958" y="6229634"/>
            <a:ext cx="382381" cy="382381"/>
          </a:xfrm>
          <a:prstGeom prst="rect">
            <a:avLst/>
          </a:prstGeom>
        </p:spPr>
      </p:pic>
      <p:pic>
        <p:nvPicPr>
          <p:cNvPr id="19" name="그래픽 18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0" name="원형: 비어 있음 19"/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258017" y="5449638"/>
            <a:ext cx="640868" cy="1029369"/>
            <a:chOff x="258016" y="5043908"/>
            <a:chExt cx="893469" cy="1435100"/>
          </a:xfrm>
        </p:grpSpPr>
        <p:sp>
          <p:nvSpPr>
            <p:cNvPr id="5" name="타원 4"/>
            <p:cNvSpPr/>
            <p:nvPr userDrawn="1"/>
          </p:nvSpPr>
          <p:spPr>
            <a:xfrm flipH="1" flipV="1">
              <a:off x="258016" y="5043908"/>
              <a:ext cx="252950" cy="252950"/>
            </a:xfrm>
            <a:prstGeom prst="ellipse">
              <a:avLst/>
            </a:prstGeom>
            <a:solidFill>
              <a:srgbClr val="143544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6" name="그래픽 18"/>
            <p:cNvSpPr/>
            <p:nvPr userDrawn="1"/>
          </p:nvSpPr>
          <p:spPr>
            <a:xfrm rot="894440" flipH="1" flipV="1">
              <a:off x="599035" y="5770606"/>
              <a:ext cx="552450" cy="500332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타원 6"/>
            <p:cNvSpPr/>
            <p:nvPr userDrawn="1"/>
          </p:nvSpPr>
          <p:spPr>
            <a:xfrm flipH="1" flipV="1">
              <a:off x="258016" y="5920208"/>
              <a:ext cx="558800" cy="558800"/>
            </a:xfrm>
            <a:prstGeom prst="ellipse">
              <a:avLst/>
            </a:prstGeom>
            <a:noFill/>
            <a:ln w="444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18" name="그룹 17"/>
          <p:cNvGrpSpPr/>
          <p:nvPr userDrawn="1"/>
        </p:nvGrpSpPr>
        <p:grpSpPr>
          <a:xfrm>
            <a:off x="11150641" y="5707965"/>
            <a:ext cx="615068" cy="828194"/>
            <a:chOff x="10845327" y="5296858"/>
            <a:chExt cx="920382" cy="1239301"/>
          </a:xfrm>
        </p:grpSpPr>
        <p:pic>
          <p:nvPicPr>
            <p:cNvPr id="8" name="그래픽 7"/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11150714" y="5921164"/>
              <a:ext cx="614995" cy="614995"/>
            </a:xfrm>
            <a:prstGeom prst="rect">
              <a:avLst/>
            </a:prstGeom>
          </p:spPr>
        </p:pic>
        <p:sp>
          <p:nvSpPr>
            <p:cNvPr id="9" name="원형: 비어 있음 8"/>
            <p:cNvSpPr/>
            <p:nvPr userDrawn="1"/>
          </p:nvSpPr>
          <p:spPr>
            <a:xfrm flipH="1" flipV="1">
              <a:off x="10845327" y="5296858"/>
              <a:ext cx="213198" cy="213198"/>
            </a:xfrm>
            <a:prstGeom prst="donut">
              <a:avLst/>
            </a:prstGeom>
            <a:solidFill>
              <a:srgbClr val="3F898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2" name="그룹 1"/>
          <p:cNvGrpSpPr/>
          <p:nvPr userDrawn="1"/>
        </p:nvGrpSpPr>
        <p:grpSpPr>
          <a:xfrm>
            <a:off x="223289" y="241522"/>
            <a:ext cx="764384" cy="1124051"/>
            <a:chOff x="223288" y="241522"/>
            <a:chExt cx="943493" cy="1387436"/>
          </a:xfrm>
        </p:grpSpPr>
        <p:sp>
          <p:nvSpPr>
            <p:cNvPr id="10" name="사각형: 둥근 모서리 9"/>
            <p:cNvSpPr/>
            <p:nvPr userDrawn="1"/>
          </p:nvSpPr>
          <p:spPr>
            <a:xfrm rot="2798196">
              <a:off x="640012" y="241522"/>
              <a:ext cx="526769" cy="526769"/>
            </a:xfrm>
            <a:prstGeom prst="roundRect">
              <a:avLst/>
            </a:prstGeom>
            <a:solidFill>
              <a:srgbClr val="FBCF6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377823" y="324670"/>
              <a:ext cx="360472" cy="360472"/>
            </a:xfrm>
            <a:prstGeom prst="ellipse">
              <a:avLst/>
            </a:prstGeom>
            <a:noFill/>
            <a:ln w="44450" cap="flat">
              <a:solidFill>
                <a:srgbClr val="14354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/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288" y="1321181"/>
              <a:ext cx="307777" cy="307777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/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/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sp>
        <p:nvSpPr>
          <p:cNvPr id="20" name="그림 개체 틀 11"/>
          <p:cNvSpPr>
            <a:spLocks noGrp="1"/>
          </p:cNvSpPr>
          <p:nvPr>
            <p:ph type="pic" sz="quarter" idx="10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1"/>
          <p:cNvSpPr>
            <a:spLocks noGrp="1"/>
          </p:cNvSpPr>
          <p:nvPr>
            <p:ph type="pic" sz="quarter" idx="1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/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사각형: 둥근 모서리 8"/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/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사각형: 둥근 모서리 11"/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5" name="타원 14"/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/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  <p:sp>
        <p:nvSpPr>
          <p:cNvPr id="19" name="그림 개체 틀 5"/>
          <p:cNvSpPr>
            <a:spLocks noGrp="1"/>
          </p:cNvSpPr>
          <p:nvPr>
            <p:ph type="pic" sz="quarter" idx="10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사각형: 둥근 모서리 6"/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그래픽 18"/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12" name="그래픽 11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13" name="사각형: 둥근 모서리 12"/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사각형: 둥근 모서리 14"/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/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  <p:sp>
        <p:nvSpPr>
          <p:cNvPr id="19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/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/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/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/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/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/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/>
          <p:cNvSpPr/>
          <p:nvPr userDrawn="1"/>
        </p:nvSpPr>
        <p:spPr>
          <a:xfrm>
            <a:off x="3226953" y="1715018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CCDFE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6" name="그래픽 5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7" name="사각형: 둥근 모서리 6"/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/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/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그래픽 18"/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/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18" name="그래픽 1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  <p:sp>
        <p:nvSpPr>
          <p:cNvPr id="19" name="사각형: 둥근 모서리 18"/>
          <p:cNvSpPr/>
          <p:nvPr userDrawn="1"/>
        </p:nvSpPr>
        <p:spPr>
          <a:xfrm>
            <a:off x="3111500" y="1600200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0" name="사각형: 둥근 모서리 19"/>
          <p:cNvSpPr/>
          <p:nvPr userDrawn="1"/>
        </p:nvSpPr>
        <p:spPr>
          <a:xfrm>
            <a:off x="2900115" y="1467674"/>
            <a:ext cx="5969000" cy="3657600"/>
          </a:xfrm>
          <a:prstGeom prst="roundRect">
            <a:avLst>
              <a:gd name="adj" fmla="val 9245"/>
            </a:avLst>
          </a:prstGeom>
          <a:noFill/>
          <a:ln w="38100" cap="flat">
            <a:solidFill>
              <a:srgbClr val="EED47B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9" name="타원 8"/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/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사각형: 둥근 모서리 12"/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7" name="그래픽 18"/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/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0" name="타원 9"/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그래픽 18"/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9" name="그래픽 1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20632" y="184892"/>
            <a:ext cx="1376068" cy="1376067"/>
          </a:xfrm>
          <a:prstGeom prst="rect">
            <a:avLst/>
          </a:prstGeom>
        </p:spPr>
      </p:pic>
      <p:sp>
        <p:nvSpPr>
          <p:cNvPr id="7" name="원형: 비어 있음 6"/>
          <p:cNvSpPr/>
          <p:nvPr userDrawn="1"/>
        </p:nvSpPr>
        <p:spPr>
          <a:xfrm flipH="1">
            <a:off x="11511763" y="1116615"/>
            <a:ext cx="477037" cy="477037"/>
          </a:xfrm>
          <a:prstGeom prst="donut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/>
          <p:cNvSpPr>
            <a:spLocks noGrp="1"/>
          </p:cNvSpPr>
          <p:nvPr>
            <p:ph type="pic" sz="quarter" idx="10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/>
          <p:cNvSpPr>
            <a:spLocks noGrp="1"/>
          </p:cNvSpPr>
          <p:nvPr>
            <p:ph type="pic" sz="quarter" idx="1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/>
          <p:cNvSpPr>
            <a:spLocks noGrp="1"/>
          </p:cNvSpPr>
          <p:nvPr>
            <p:ph type="pic" sz="quarter" idx="12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타원 8"/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/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/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 flipH="1">
            <a:off x="10503958" y="5285253"/>
            <a:ext cx="1489104" cy="1359902"/>
            <a:chOff x="10407448" y="5285253"/>
            <a:chExt cx="1489104" cy="1359902"/>
          </a:xfrm>
        </p:grpSpPr>
        <p:sp>
          <p:nvSpPr>
            <p:cNvPr id="15" name="사각형: 둥근 모서리 14"/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그래픽 18"/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/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pic>
        <p:nvPicPr>
          <p:cNvPr id="20" name="그래픽 19"/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1" name="원형: 비어 있음 20"/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EF7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/>
          <p:cNvSpPr/>
          <p:nvPr userDrawn="1"/>
        </p:nvSpPr>
        <p:spPr>
          <a:xfrm flipH="1" flipV="1">
            <a:off x="0" y="3694476"/>
            <a:ext cx="3270530" cy="3163525"/>
          </a:xfrm>
          <a:custGeom>
            <a:avLst/>
            <a:gdLst>
              <a:gd name="connsiteX0" fmla="*/ 1979250 w 3270530"/>
              <a:gd name="connsiteY0" fmla="*/ 3163525 h 3163525"/>
              <a:gd name="connsiteX1" fmla="*/ 1417383 w 3270530"/>
              <a:gd name="connsiteY1" fmla="*/ 2839177 h 3163525"/>
              <a:gd name="connsiteX2" fmla="*/ 752374 w 3270530"/>
              <a:gd name="connsiteY2" fmla="*/ 1687689 h 3163525"/>
              <a:gd name="connsiteX3" fmla="*/ 87739 w 3270530"/>
              <a:gd name="connsiteY3" fmla="*/ 536201 h 3163525"/>
              <a:gd name="connsiteX4" fmla="*/ 24275 w 3270530"/>
              <a:gd name="connsiteY4" fmla="*/ 38305 h 3163525"/>
              <a:gd name="connsiteX5" fmla="*/ 37713 w 3270530"/>
              <a:gd name="connsiteY5" fmla="*/ 0 h 3163525"/>
              <a:gd name="connsiteX6" fmla="*/ 3270530 w 3270530"/>
              <a:gd name="connsiteY6" fmla="*/ 0 h 3163525"/>
              <a:gd name="connsiteX7" fmla="*/ 3270530 w 3270530"/>
              <a:gd name="connsiteY7" fmla="*/ 1576171 h 3163525"/>
              <a:gd name="connsiteX8" fmla="*/ 3206126 w 3270530"/>
              <a:gd name="connsiteY8" fmla="*/ 1687689 h 3163525"/>
              <a:gd name="connsiteX9" fmla="*/ 2541117 w 3270530"/>
              <a:gd name="connsiteY9" fmla="*/ 2839177 h 3163525"/>
              <a:gd name="connsiteX10" fmla="*/ 1979250 w 3270530"/>
              <a:gd name="connsiteY10" fmla="*/ 3163525 h 31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530" h="3163525">
                <a:moveTo>
                  <a:pt x="1979250" y="3163525"/>
                </a:moveTo>
                <a:cubicBezTo>
                  <a:pt x="1760768" y="3163525"/>
                  <a:pt x="1542286" y="3055409"/>
                  <a:pt x="1417383" y="2839177"/>
                </a:cubicBezTo>
                <a:lnTo>
                  <a:pt x="752374" y="1687689"/>
                </a:lnTo>
                <a:lnTo>
                  <a:pt x="87739" y="536201"/>
                </a:lnTo>
                <a:cubicBezTo>
                  <a:pt x="-5795" y="374027"/>
                  <a:pt x="-20370" y="196662"/>
                  <a:pt x="24275" y="38305"/>
                </a:cubicBezTo>
                <a:lnTo>
                  <a:pt x="37713" y="0"/>
                </a:lnTo>
                <a:lnTo>
                  <a:pt x="3270530" y="0"/>
                </a:lnTo>
                <a:lnTo>
                  <a:pt x="3270530" y="1576171"/>
                </a:lnTo>
                <a:lnTo>
                  <a:pt x="3206126" y="1687689"/>
                </a:lnTo>
                <a:lnTo>
                  <a:pt x="2541117" y="2839177"/>
                </a:lnTo>
                <a:cubicBezTo>
                  <a:pt x="2416215" y="3055409"/>
                  <a:pt x="2197732" y="3163525"/>
                  <a:pt x="1979250" y="3163525"/>
                </a:cubicBezTo>
                <a:close/>
              </a:path>
            </a:pathLst>
          </a:custGeom>
          <a:solidFill>
            <a:srgbClr val="FBCF67">
              <a:alpha val="52000"/>
            </a:srgbClr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49"/>
            <a:ext cx="1329631" cy="1329631"/>
          </a:xfrm>
          <a:prstGeom prst="rect">
            <a:avLst/>
          </a:prstGeom>
        </p:spPr>
      </p:pic>
      <p:sp>
        <p:nvSpPr>
          <p:cNvPr id="13" name="자유형: 도형 12"/>
          <p:cNvSpPr/>
          <p:nvPr userDrawn="1"/>
        </p:nvSpPr>
        <p:spPr>
          <a:xfrm>
            <a:off x="11061700" y="0"/>
            <a:ext cx="1130300" cy="1130300"/>
          </a:xfrm>
          <a:custGeom>
            <a:avLst/>
            <a:gdLst>
              <a:gd name="connsiteX0" fmla="*/ 0 w 1130300"/>
              <a:gd name="connsiteY0" fmla="*/ 0 h 1130300"/>
              <a:gd name="connsiteX1" fmla="*/ 565150 w 1130300"/>
              <a:gd name="connsiteY1" fmla="*/ 0 h 1130300"/>
              <a:gd name="connsiteX2" fmla="*/ 1130300 w 1130300"/>
              <a:gd name="connsiteY2" fmla="*/ 565150 h 1130300"/>
              <a:gd name="connsiteX3" fmla="*/ 1130300 w 1130300"/>
              <a:gd name="connsiteY3" fmla="*/ 1130300 h 1130300"/>
              <a:gd name="connsiteX4" fmla="*/ 0 w 1130300"/>
              <a:gd name="connsiteY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1130300">
                <a:moveTo>
                  <a:pt x="0" y="0"/>
                </a:moveTo>
                <a:lnTo>
                  <a:pt x="565150" y="0"/>
                </a:lnTo>
                <a:cubicBezTo>
                  <a:pt x="565150" y="312124"/>
                  <a:pt x="818176" y="565150"/>
                  <a:pt x="1130300" y="565150"/>
                </a:cubicBezTo>
                <a:lnTo>
                  <a:pt x="1130300" y="1130300"/>
                </a:lnTo>
                <a:cubicBezTo>
                  <a:pt x="506053" y="1130300"/>
                  <a:pt x="0" y="624247"/>
                  <a:pt x="0" y="0"/>
                </a:cubicBezTo>
                <a:close/>
              </a:path>
            </a:pathLst>
          </a:custGeom>
          <a:solidFill>
            <a:srgbClr val="EB5B2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/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9" name="사각형: 둥근 모서리 8"/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그래픽 18"/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/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그래픽 18"/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9" name="원형: 비어 있음 8"/>
          <p:cNvSpPr/>
          <p:nvPr userDrawn="1"/>
        </p:nvSpPr>
        <p:spPr>
          <a:xfrm flipH="1" flipV="1">
            <a:off x="10845327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/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13" name="그룹 12"/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/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/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95468" y="2178870"/>
            <a:ext cx="6152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Membuat</a:t>
            </a:r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Metode</a:t>
            </a:r>
            <a:r>
              <a:rPr lang="en-US" altLang="ko-KR" sz="4400" b="1" dirty="0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400" b="1" dirty="0" err="1" smtClean="0">
                <a:solidFill>
                  <a:srgbClr val="F7F8F9"/>
                </a:solidFill>
                <a:latin typeface="+mj-lt"/>
                <a:cs typeface="Arial" panose="020B0604020202020204" pitchFamily="34" charset="0"/>
              </a:rPr>
              <a:t>Sendiri</a:t>
            </a:r>
            <a:endParaRPr lang="ko-KR" altLang="en-US" sz="4400" b="1" dirty="0">
              <a:solidFill>
                <a:srgbClr val="F7F8F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5963" y="5960608"/>
            <a:ext cx="436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3F8981"/>
                </a:solidFill>
              </a:rPr>
              <a:t>Buku</a:t>
            </a:r>
            <a:r>
              <a:rPr lang="en-US" altLang="ko-KR" sz="1400" b="1" dirty="0">
                <a:solidFill>
                  <a:srgbClr val="3F8981"/>
                </a:solidFill>
              </a:rPr>
              <a:t> “</a:t>
            </a:r>
            <a:r>
              <a:rPr lang="en-US" altLang="ko-KR" sz="1400" b="1" dirty="0" err="1">
                <a:solidFill>
                  <a:srgbClr val="3F8981"/>
                </a:solidFill>
              </a:rPr>
              <a:t>Semua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Bisa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Jadi</a:t>
            </a:r>
            <a:r>
              <a:rPr lang="en-US" altLang="ko-KR" sz="1400" b="1" dirty="0">
                <a:solidFill>
                  <a:srgbClr val="3F8981"/>
                </a:solidFill>
              </a:rPr>
              <a:t> Programmer Ruby Basic” </a:t>
            </a:r>
            <a:r>
              <a:rPr lang="en-US" altLang="ko-KR" sz="1400" b="1" dirty="0" err="1">
                <a:solidFill>
                  <a:srgbClr val="3F8981"/>
                </a:solidFill>
              </a:rPr>
              <a:t>oleh</a:t>
            </a:r>
            <a:r>
              <a:rPr lang="en-US" altLang="ko-KR" sz="1400" b="1" dirty="0">
                <a:solidFill>
                  <a:srgbClr val="3F8981"/>
                </a:solidFill>
              </a:rPr>
              <a:t> Ir. </a:t>
            </a:r>
            <a:r>
              <a:rPr lang="en-US" altLang="ko-KR" sz="1400" b="1" dirty="0" err="1">
                <a:solidFill>
                  <a:srgbClr val="3F8981"/>
                </a:solidFill>
              </a:rPr>
              <a:t>Yuniar</a:t>
            </a:r>
            <a:r>
              <a:rPr lang="en-US" altLang="ko-KR" sz="1400" b="1" dirty="0">
                <a:solidFill>
                  <a:srgbClr val="3F8981"/>
                </a:solidFill>
              </a:rPr>
              <a:t> </a:t>
            </a:r>
            <a:r>
              <a:rPr lang="en-US" altLang="ko-KR" sz="1400" b="1" dirty="0" err="1">
                <a:solidFill>
                  <a:srgbClr val="3F8981"/>
                </a:solidFill>
              </a:rPr>
              <a:t>Supardi</a:t>
            </a:r>
            <a:endParaRPr lang="ko-KR" altLang="en-US" sz="1400" b="1" dirty="0">
              <a:solidFill>
                <a:srgbClr val="3F8981"/>
              </a:solidFill>
            </a:endParaRPr>
          </a:p>
        </p:txBody>
      </p:sp>
      <p:pic>
        <p:nvPicPr>
          <p:cNvPr id="10" name="Picture 4" descr="20 Ruby Developers to Follow Online | New Rel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71" y="3816481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49" y="4623281"/>
            <a:ext cx="1548708" cy="1161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3562" y="5019381"/>
            <a:ext cx="19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LUBNA ABIDAH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5381369" y="164385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35444" y="174304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Mendefinisikan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Metode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81369" y="283776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02.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35444" y="2936960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Memanggil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atau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memakai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metode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1369" y="403168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03.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235444" y="4130875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Metode</a:t>
            </a:r>
            <a:r>
              <a:rPr lang="en-US" altLang="ko-KR" b="1" dirty="0" smtClean="0">
                <a:solidFill>
                  <a:srgbClr val="143544"/>
                </a:solidFill>
              </a:rPr>
              <a:t>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Memakai</a:t>
            </a:r>
            <a:r>
              <a:rPr lang="en-US" altLang="ko-KR" b="1" dirty="0" smtClean="0">
                <a:solidFill>
                  <a:srgbClr val="143544"/>
                </a:solidFill>
              </a:rPr>
              <a:t> parameter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81369" y="522559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04.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35444" y="5324790"/>
            <a:ext cx="4573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143544"/>
                </a:solidFill>
              </a:rPr>
              <a:t>Metode</a:t>
            </a:r>
            <a:r>
              <a:rPr lang="en-US" altLang="ko-KR" b="1" dirty="0" smtClean="0">
                <a:solidFill>
                  <a:srgbClr val="143544"/>
                </a:solidFill>
              </a:rPr>
              <a:t> di </a:t>
            </a:r>
            <a:r>
              <a:rPr lang="en-US" altLang="ko-KR" b="1" dirty="0" err="1" smtClean="0">
                <a:solidFill>
                  <a:srgbClr val="143544"/>
                </a:solidFill>
              </a:rPr>
              <a:t>dalam</a:t>
            </a:r>
            <a:r>
              <a:rPr lang="en-US" altLang="ko-KR" b="1" dirty="0" smtClean="0">
                <a:solidFill>
                  <a:srgbClr val="143544"/>
                </a:solidFill>
              </a:rPr>
              <a:t> Class</a:t>
            </a:r>
            <a:endParaRPr lang="ko-KR" altLang="en-US" dirty="0">
              <a:solidFill>
                <a:srgbClr val="14354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2624" y="875498"/>
            <a:ext cx="650786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3600" dirty="0" err="1" smtClean="0">
                <a:solidFill>
                  <a:srgbClr val="143544"/>
                </a:solidFill>
              </a:rPr>
              <a:t>Materi</a:t>
            </a:r>
            <a:r>
              <a:rPr lang="en-US" altLang="ko-KR" sz="3600" dirty="0" smtClean="0">
                <a:solidFill>
                  <a:srgbClr val="143544"/>
                </a:solidFill>
              </a:rPr>
              <a:t> yang </a:t>
            </a:r>
            <a:r>
              <a:rPr lang="en-US" altLang="ko-KR" sz="3600" dirty="0" err="1" smtClean="0">
                <a:solidFill>
                  <a:srgbClr val="143544"/>
                </a:solidFill>
              </a:rPr>
              <a:t>dibahas</a:t>
            </a:r>
            <a:endParaRPr lang="ko-KR" altLang="en-US" sz="3600" dirty="0">
              <a:solidFill>
                <a:srgbClr val="14354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Mendefinisikan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Metode</a:t>
            </a:r>
            <a:endParaRPr lang="ko-KR" altLang="en-US" sz="28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1146" y="1763748"/>
            <a:ext cx="421709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rgbClr val="143544"/>
                </a:solidFill>
              </a:rPr>
              <a:t>def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(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nama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metode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)</a:t>
            </a:r>
            <a:endParaRPr lang="en-US" altLang="ko-KR" sz="1200" b="1" dirty="0" smtClean="0">
              <a:solidFill>
                <a:srgbClr val="143544"/>
              </a:solidFill>
            </a:endParaRPr>
          </a:p>
          <a:p>
            <a:r>
              <a:rPr lang="en-US" altLang="ko-KR" sz="1200" b="1" dirty="0">
                <a:solidFill>
                  <a:srgbClr val="143544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isi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 </a:t>
            </a:r>
            <a:r>
              <a:rPr lang="en-US" altLang="ko-KR" sz="1200" b="1" dirty="0" err="1" smtClean="0">
                <a:solidFill>
                  <a:srgbClr val="143544"/>
                </a:solidFill>
              </a:rPr>
              <a:t>metode</a:t>
            </a:r>
            <a:r>
              <a:rPr lang="en-US" altLang="ko-KR" sz="1200" b="1" dirty="0" smtClean="0">
                <a:solidFill>
                  <a:srgbClr val="143544"/>
                </a:solidFill>
              </a:rPr>
              <a:t>….</a:t>
            </a:r>
            <a:endParaRPr lang="en-US" altLang="ko-KR" sz="1200" b="1" dirty="0" smtClean="0">
              <a:solidFill>
                <a:srgbClr val="143544"/>
              </a:solidFill>
            </a:endParaRPr>
          </a:p>
          <a:p>
            <a:r>
              <a:rPr lang="en-US" altLang="ko-KR" sz="1200" b="1" dirty="0" smtClean="0">
                <a:solidFill>
                  <a:srgbClr val="143544"/>
                </a:solidFill>
              </a:rPr>
              <a:t>end</a:t>
            </a:r>
            <a:endParaRPr lang="en-US" altLang="ko-KR" sz="1200" b="1" dirty="0" smtClean="0">
              <a:solidFill>
                <a:srgbClr val="14354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3762" y="2871231"/>
            <a:ext cx="22685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def</a:t>
            </a:r>
            <a:r>
              <a:rPr lang="en-US" dirty="0" smtClean="0"/>
              <a:t> Hello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puts “Hello world”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84726" y="272272"/>
            <a:ext cx="722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Memanggil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atau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memakai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metode</a:t>
            </a:r>
            <a:endParaRPr lang="ko-KR" altLang="en-US" sz="28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611" y="2463456"/>
            <a:ext cx="250430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Hello</a:t>
            </a:r>
            <a:endParaRPr lang="en-US" dirty="0" smtClean="0"/>
          </a:p>
          <a:p>
            <a:r>
              <a:rPr lang="en-US" dirty="0" smtClean="0"/>
              <a:t>Hello World!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 smtClean="0"/>
              <a:t>nill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Hello()</a:t>
            </a:r>
            <a:endParaRPr lang="en-US" dirty="0" smtClean="0"/>
          </a:p>
          <a:p>
            <a:r>
              <a:rPr lang="en-US" dirty="0"/>
              <a:t>Hello World!</a:t>
            </a:r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nill</a:t>
            </a:r>
            <a:endParaRPr lang="en-US" dirty="0"/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Memakai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Parameter(1)</a:t>
            </a:r>
            <a:endParaRPr lang="ko-KR" altLang="en-US" sz="28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9676" y="1116570"/>
            <a:ext cx="3542270" cy="2030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Def</a:t>
            </a:r>
            <a:r>
              <a:rPr lang="en-US" dirty="0" smtClean="0"/>
              <a:t> hello(name)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Puts “Hello #{name}”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=&gt;:hello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Hello(“Pa Yun”)</a:t>
            </a:r>
            <a:endParaRPr lang="en-US" dirty="0" smtClean="0"/>
          </a:p>
          <a:p>
            <a:r>
              <a:rPr lang="en-US" dirty="0" smtClean="0"/>
              <a:t>Hello Pa Yun</a:t>
            </a:r>
            <a:endParaRPr lang="en-US" dirty="0" smtClean="0"/>
          </a:p>
          <a:p>
            <a:r>
              <a:rPr lang="en-US" dirty="0" smtClean="0"/>
              <a:t>=&gt; nil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15665" y="3321233"/>
            <a:ext cx="3686432" cy="3138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Def</a:t>
            </a:r>
            <a:r>
              <a:rPr lang="en-US" dirty="0" smtClean="0"/>
              <a:t> Hello(name = “World”)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Puts “Hello #{</a:t>
            </a:r>
            <a:r>
              <a:rPr lang="en-US" dirty="0" err="1" smtClean="0"/>
              <a:t>name.capitalize}</a:t>
            </a:r>
            <a:r>
              <a:rPr lang="en-US" dirty="0" smtClean="0"/>
              <a:t>!”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=&gt; :hello</a:t>
            </a:r>
            <a:endParaRPr lang="en-US" dirty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Hello “Pa Yun”</a:t>
            </a:r>
            <a:endParaRPr lang="en-US" dirty="0" smtClean="0"/>
          </a:p>
          <a:p>
            <a:r>
              <a:rPr lang="en-US" dirty="0" smtClean="0"/>
              <a:t>Hello Pa </a:t>
            </a:r>
            <a:r>
              <a:rPr lang="en-US" dirty="0" err="1" smtClean="0"/>
              <a:t>yun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nill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Hello</a:t>
            </a:r>
            <a:endParaRPr lang="en-US" dirty="0" smtClean="0"/>
          </a:p>
          <a:p>
            <a:r>
              <a:rPr lang="en-US" dirty="0" smtClean="0"/>
              <a:t>Hello World!</a:t>
            </a:r>
            <a:endParaRPr lang="en-US" dirty="0" smtClean="0"/>
          </a:p>
          <a:p>
            <a:r>
              <a:rPr lang="en-US" dirty="0" smtClean="0"/>
              <a:t>=&gt;nil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endParaRPr lang="en-US" dirty="0" smtClean="0"/>
          </a:p>
        </p:txBody>
      </p:sp>
      <p:sp>
        <p:nvSpPr>
          <p:cNvPr id="5" name="직사각형 14"/>
          <p:cNvSpPr/>
          <p:nvPr/>
        </p:nvSpPr>
        <p:spPr>
          <a:xfrm>
            <a:off x="1600202" y="1121037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6" name="직사각형 14"/>
          <p:cNvSpPr/>
          <p:nvPr/>
        </p:nvSpPr>
        <p:spPr>
          <a:xfrm>
            <a:off x="5578196" y="332123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02.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Memakai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parameter (2)</a:t>
            </a:r>
            <a:endParaRPr lang="ko-KR" altLang="en-US" sz="28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564" y="1381125"/>
            <a:ext cx="4217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3544"/>
                </a:solidFill>
              </a:rPr>
              <a:t>#</a:t>
            </a:r>
            <a:r>
              <a:rPr lang="en-US" altLang="ko-KR" sz="1200" dirty="0" err="1">
                <a:solidFill>
                  <a:srgbClr val="143544"/>
                </a:solidFill>
              </a:rPr>
              <a:t>methodParam.rb</a:t>
            </a:r>
            <a:endParaRPr lang="en-US" altLang="ko-KR" sz="1200" dirty="0">
              <a:solidFill>
                <a:srgbClr val="143544"/>
              </a:solidFill>
            </a:endParaRPr>
          </a:p>
          <a:p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"Hallo Ruby!"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#</a:t>
            </a:r>
            <a:r>
              <a:rPr lang="en-US" altLang="ko-KR" sz="1200" dirty="0" err="1">
                <a:solidFill>
                  <a:srgbClr val="143544"/>
                </a:solidFill>
              </a:rPr>
              <a:t>ini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komentar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3+6.0 #9.0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=begin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Ini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komentar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untuk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banyak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baris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=end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total_partisipasi</a:t>
            </a:r>
            <a:r>
              <a:rPr lang="en-US" altLang="ko-KR" sz="1200" dirty="0">
                <a:solidFill>
                  <a:srgbClr val="143544"/>
                </a:solidFill>
              </a:rPr>
              <a:t> = 30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</a:t>
            </a:r>
            <a:r>
              <a:rPr lang="en-US" altLang="ko-KR" sz="1200" dirty="0" err="1">
                <a:solidFill>
                  <a:srgbClr val="143544"/>
                </a:solidFill>
              </a:rPr>
              <a:t>total_partisipasi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"Total orang yang </a:t>
            </a:r>
            <a:r>
              <a:rPr lang="en-US" altLang="ko-KR" sz="1200" dirty="0" err="1">
                <a:solidFill>
                  <a:srgbClr val="143544"/>
                </a:solidFill>
              </a:rPr>
              <a:t>hadir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adalah</a:t>
            </a:r>
            <a:r>
              <a:rPr lang="en-US" altLang="ko-KR" sz="1200" dirty="0">
                <a:solidFill>
                  <a:srgbClr val="143544"/>
                </a:solidFill>
              </a:rPr>
              <a:t> #{</a:t>
            </a:r>
            <a:r>
              <a:rPr lang="en-US" altLang="ko-KR" sz="1200" dirty="0" err="1">
                <a:solidFill>
                  <a:srgbClr val="143544"/>
                </a:solidFill>
              </a:rPr>
              <a:t>total_partisipasi</a:t>
            </a:r>
            <a:r>
              <a:rPr lang="en-US" altLang="ko-KR" sz="1200" dirty="0">
                <a:solidFill>
                  <a:srgbClr val="143544"/>
                </a:solidFill>
              </a:rPr>
              <a:t>}"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def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print_halo</a:t>
            </a:r>
            <a:r>
              <a:rPr lang="en-US" altLang="ko-KR" sz="1200" dirty="0">
                <a:solidFill>
                  <a:srgbClr val="143544"/>
                </a:solidFill>
              </a:rPr>
              <a:t> # </a:t>
            </a:r>
            <a:r>
              <a:rPr lang="en-US" altLang="ko-KR" sz="1200" dirty="0" err="1">
                <a:solidFill>
                  <a:srgbClr val="143544"/>
                </a:solidFill>
              </a:rPr>
              <a:t>ini</a:t>
            </a:r>
            <a:r>
              <a:rPr lang="en-US" altLang="ko-KR" sz="1200" dirty="0">
                <a:solidFill>
                  <a:srgbClr val="143544"/>
                </a:solidFill>
              </a:rPr>
              <a:t> method </a:t>
            </a:r>
            <a:r>
              <a:rPr lang="en-US" altLang="ko-KR" sz="1200" dirty="0" err="1">
                <a:solidFill>
                  <a:srgbClr val="143544"/>
                </a:solidFill>
              </a:rPr>
              <a:t>tanpa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argumen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puts "hallo"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print_halo</a:t>
            </a:r>
            <a:r>
              <a:rPr lang="en-US" altLang="ko-KR" sz="1200" dirty="0">
                <a:solidFill>
                  <a:srgbClr val="143544"/>
                </a:solidFill>
              </a:rPr>
              <a:t> # </a:t>
            </a:r>
            <a:r>
              <a:rPr lang="en-US" altLang="ko-KR" sz="1200" dirty="0" err="1">
                <a:solidFill>
                  <a:srgbClr val="143544"/>
                </a:solidFill>
              </a:rPr>
              <a:t>jalankan</a:t>
            </a:r>
            <a:r>
              <a:rPr lang="en-US" altLang="ko-KR" sz="1200" dirty="0">
                <a:solidFill>
                  <a:srgbClr val="143544"/>
                </a:solidFill>
              </a:rPr>
              <a:t> method </a:t>
            </a:r>
            <a:r>
              <a:rPr lang="en-US" altLang="ko-KR" sz="1200" dirty="0" err="1">
                <a:solidFill>
                  <a:srgbClr val="143544"/>
                </a:solidFill>
              </a:rPr>
              <a:t>print_halo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def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kali_dua</a:t>
            </a:r>
            <a:r>
              <a:rPr lang="en-US" altLang="ko-KR" sz="1200" dirty="0">
                <a:solidFill>
                  <a:srgbClr val="143544"/>
                </a:solidFill>
              </a:rPr>
              <a:t>(</a:t>
            </a:r>
            <a:r>
              <a:rPr lang="en-US" altLang="ko-KR" sz="1200" dirty="0" err="1">
                <a:solidFill>
                  <a:srgbClr val="143544"/>
                </a:solidFill>
              </a:rPr>
              <a:t>angka</a:t>
            </a:r>
            <a:r>
              <a:rPr lang="en-US" altLang="ko-KR" sz="1200" dirty="0">
                <a:solidFill>
                  <a:srgbClr val="143544"/>
                </a:solidFill>
              </a:rPr>
              <a:t>) #</a:t>
            </a:r>
            <a:r>
              <a:rPr lang="en-US" altLang="ko-KR" sz="1200" dirty="0" err="1">
                <a:solidFill>
                  <a:srgbClr val="143544"/>
                </a:solidFill>
              </a:rPr>
              <a:t>ini</a:t>
            </a:r>
            <a:r>
              <a:rPr lang="en-US" altLang="ko-KR" sz="1200" dirty="0">
                <a:solidFill>
                  <a:srgbClr val="143544"/>
                </a:solidFill>
              </a:rPr>
              <a:t> method </a:t>
            </a:r>
            <a:r>
              <a:rPr lang="en-US" altLang="ko-KR" sz="1200" dirty="0" err="1">
                <a:solidFill>
                  <a:srgbClr val="143544"/>
                </a:solidFill>
              </a:rPr>
              <a:t>dengan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argumen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puts "#{</a:t>
            </a:r>
            <a:r>
              <a:rPr lang="en-US" altLang="ko-KR" sz="1200" dirty="0" err="1">
                <a:solidFill>
                  <a:srgbClr val="143544"/>
                </a:solidFill>
              </a:rPr>
              <a:t>angka+angka</a:t>
            </a:r>
            <a:r>
              <a:rPr lang="en-US" altLang="ko-KR" sz="1200" dirty="0">
                <a:solidFill>
                  <a:srgbClr val="143544"/>
                </a:solidFill>
              </a:rPr>
              <a:t>}"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kali_dua</a:t>
            </a:r>
            <a:r>
              <a:rPr lang="en-US" altLang="ko-KR" sz="1200" dirty="0">
                <a:solidFill>
                  <a:srgbClr val="143544"/>
                </a:solidFill>
              </a:rPr>
              <a:t>(5)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kali_dua</a:t>
            </a:r>
            <a:r>
              <a:rPr lang="en-US" altLang="ko-KR" sz="1200" dirty="0">
                <a:solidFill>
                  <a:srgbClr val="143544"/>
                </a:solidFill>
              </a:rPr>
              <a:t> 5 # </a:t>
            </a:r>
            <a:r>
              <a:rPr lang="en-US" altLang="ko-KR" sz="1200" dirty="0" err="1">
                <a:solidFill>
                  <a:srgbClr val="143544"/>
                </a:solidFill>
              </a:rPr>
              <a:t>boleh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tidak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pakai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kurung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&lt;&lt;-EOL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Bisa</a:t>
            </a:r>
            <a:r>
              <a:rPr lang="en-US" altLang="ko-KR" sz="1200" dirty="0">
                <a:solidFill>
                  <a:srgbClr val="143544"/>
                </a:solidFill>
              </a:rPr>
              <a:t> print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banyak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baris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lho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EOL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177766"/>
            <a:ext cx="5067436" cy="51156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Metode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di </a:t>
            </a:r>
            <a:r>
              <a:rPr lang="en-US" altLang="ko-KR" sz="2800" b="1" dirty="0" err="1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altLang="ko-KR" sz="2800" b="1" dirty="0" smtClean="0">
                <a:solidFill>
                  <a:srgbClr val="143544"/>
                </a:solidFill>
                <a:latin typeface="+mj-lt"/>
                <a:cs typeface="Arial" panose="020B0604020202020204" pitchFamily="34" charset="0"/>
              </a:rPr>
              <a:t> Class(1)</a:t>
            </a:r>
            <a:endParaRPr lang="ko-KR" altLang="en-US" sz="2800" b="1" dirty="0">
              <a:solidFill>
                <a:srgbClr val="143544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9676" y="1116570"/>
            <a:ext cx="3542270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Class </a:t>
            </a:r>
            <a:r>
              <a:rPr lang="en-US" dirty="0" err="1" smtClean="0"/>
              <a:t>Wellcome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Def</a:t>
            </a:r>
            <a:r>
              <a:rPr lang="en-US" dirty="0" smtClean="0"/>
              <a:t> initialize(name = “</a:t>
            </a:r>
            <a:r>
              <a:rPr lang="en-US" dirty="0" err="1" smtClean="0"/>
              <a:t>Dunia</a:t>
            </a:r>
            <a:r>
              <a:rPr lang="en-US" dirty="0" smtClean="0"/>
              <a:t>”)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@name = </a:t>
            </a:r>
            <a:r>
              <a:rPr lang="en-US" dirty="0" err="1" smtClean="0"/>
              <a:t>nama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say_hai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Puts “</a:t>
            </a:r>
            <a:r>
              <a:rPr lang="en-US" dirty="0" err="1" smtClean="0"/>
              <a:t>Hai</a:t>
            </a:r>
            <a:r>
              <a:rPr lang="en-US" dirty="0" smtClean="0"/>
              <a:t> #{@name}!”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say_bye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Puts “Bye #{@name},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.”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End</a:t>
            </a:r>
            <a:endParaRPr lang="en-US" dirty="0" smtClean="0"/>
          </a:p>
          <a:p>
            <a:r>
              <a:rPr lang="en-US" dirty="0" smtClean="0"/>
              <a:t>=&gt; : </a:t>
            </a:r>
            <a:r>
              <a:rPr lang="en-US" dirty="0" err="1" smtClean="0"/>
              <a:t>say_bye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08790" y="2508680"/>
            <a:ext cx="368643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Ø"/>
            </a:pPr>
            <a:r>
              <a:rPr lang="en-US" dirty="0" smtClean="0"/>
              <a:t>W = </a:t>
            </a:r>
            <a:r>
              <a:rPr lang="en-US" dirty="0" err="1" smtClean="0"/>
              <a:t>Welcome.new</a:t>
            </a:r>
            <a:r>
              <a:rPr lang="en-US" dirty="0" smtClean="0"/>
              <a:t>(“Pa Yun”)</a:t>
            </a:r>
            <a:endParaRPr lang="en-US" dirty="0" smtClean="0"/>
          </a:p>
          <a:p>
            <a:r>
              <a:rPr lang="en-US" dirty="0" smtClean="0"/>
              <a:t>=&gt; #Welcome:0x63c18 @name=“Pa Yun”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W.say_hai</a:t>
            </a:r>
            <a:endParaRPr lang="en-US" dirty="0" smtClean="0"/>
          </a:p>
          <a:p>
            <a:r>
              <a:rPr lang="en-US" dirty="0" err="1" smtClean="0"/>
              <a:t>Hai</a:t>
            </a:r>
            <a:r>
              <a:rPr lang="en-US" dirty="0" smtClean="0"/>
              <a:t> Pa Yun!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nill</a:t>
            </a:r>
            <a:endParaRPr lang="en-US" dirty="0" smtClean="0"/>
          </a:p>
          <a:p>
            <a:pPr marL="285750" indent="-285750">
              <a:buFont typeface="Wingdings" panose="05000000000000000000"/>
              <a:buChar char="Ø"/>
            </a:pPr>
            <a:r>
              <a:rPr lang="en-US" dirty="0" err="1" smtClean="0"/>
              <a:t>W.say_bye</a:t>
            </a:r>
            <a:endParaRPr lang="en-US" dirty="0" smtClean="0"/>
          </a:p>
          <a:p>
            <a:r>
              <a:rPr lang="en-US" dirty="0" smtClean="0"/>
              <a:t>Bye Pa Yun,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err="1" smtClean="0"/>
              <a:t>nill</a:t>
            </a:r>
            <a:endParaRPr lang="en-US" dirty="0" smtClean="0"/>
          </a:p>
        </p:txBody>
      </p:sp>
      <p:sp>
        <p:nvSpPr>
          <p:cNvPr id="5" name="직사각형 14"/>
          <p:cNvSpPr/>
          <p:nvPr/>
        </p:nvSpPr>
        <p:spPr>
          <a:xfrm>
            <a:off x="1600202" y="1121037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143544"/>
                </a:solidFill>
                <a:latin typeface="+mj-lt"/>
              </a:rPr>
              <a:t>01.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  <p:sp>
        <p:nvSpPr>
          <p:cNvPr id="6" name="직사각형 14"/>
          <p:cNvSpPr/>
          <p:nvPr/>
        </p:nvSpPr>
        <p:spPr>
          <a:xfrm>
            <a:off x="6613803" y="2486701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143544"/>
                </a:solidFill>
                <a:latin typeface="+mj-lt"/>
              </a:rPr>
              <a:t>02.</a:t>
            </a:r>
            <a:endParaRPr lang="ko-KR" altLang="en-US" sz="2800" b="1" dirty="0">
              <a:solidFill>
                <a:srgbClr val="143544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84726" y="272272"/>
            <a:ext cx="72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143544"/>
                </a:solidFill>
                <a:cs typeface="Arial" panose="020B0604020202020204" pitchFamily="34" charset="0"/>
              </a:rPr>
              <a:t>4. </a:t>
            </a:r>
            <a:r>
              <a:rPr lang="en-US" altLang="ko-KR" sz="2800" b="1" dirty="0" err="1">
                <a:solidFill>
                  <a:srgbClr val="143544"/>
                </a:solidFill>
                <a:cs typeface="Arial" panose="020B0604020202020204" pitchFamily="34" charset="0"/>
              </a:rPr>
              <a:t>Metode</a:t>
            </a:r>
            <a:r>
              <a:rPr lang="en-US" altLang="ko-KR" sz="2800" b="1" dirty="0">
                <a:solidFill>
                  <a:srgbClr val="143544"/>
                </a:solidFill>
                <a:cs typeface="Arial" panose="020B0604020202020204" pitchFamily="34" charset="0"/>
              </a:rPr>
              <a:t> di </a:t>
            </a:r>
            <a:r>
              <a:rPr lang="en-US" altLang="ko-KR" sz="2800" b="1" dirty="0" err="1">
                <a:solidFill>
                  <a:srgbClr val="143544"/>
                </a:solidFill>
                <a:cs typeface="Arial" panose="020B0604020202020204" pitchFamily="34" charset="0"/>
              </a:rPr>
              <a:t>dalam</a:t>
            </a:r>
            <a:r>
              <a:rPr lang="en-US" altLang="ko-KR" sz="2800" b="1" dirty="0">
                <a:solidFill>
                  <a:srgbClr val="143544"/>
                </a:solidFill>
                <a:cs typeface="Arial" panose="020B0604020202020204" pitchFamily="34" charset="0"/>
              </a:rPr>
              <a:t> </a:t>
            </a:r>
            <a:r>
              <a:rPr lang="en-US" altLang="ko-KR" sz="2800" b="1" dirty="0" smtClean="0">
                <a:solidFill>
                  <a:srgbClr val="143544"/>
                </a:solidFill>
                <a:cs typeface="Arial" panose="020B0604020202020204" pitchFamily="34" charset="0"/>
              </a:rPr>
              <a:t>Class(2)</a:t>
            </a:r>
            <a:endParaRPr lang="ko-KR" altLang="en-US" sz="2800" b="1" dirty="0">
              <a:solidFill>
                <a:srgbClr val="143544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7564" y="1381125"/>
            <a:ext cx="42170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43544"/>
                </a:solidFill>
              </a:rPr>
              <a:t>#</a:t>
            </a:r>
            <a:r>
              <a:rPr lang="en-US" altLang="ko-KR" sz="1200" dirty="0" err="1">
                <a:solidFill>
                  <a:srgbClr val="143544"/>
                </a:solidFill>
              </a:rPr>
              <a:t>methodclass.rb</a:t>
            </a:r>
            <a:endParaRPr lang="en-US" altLang="ko-KR" sz="1200" dirty="0">
              <a:solidFill>
                <a:srgbClr val="143544"/>
              </a:solidFill>
            </a:endParaRPr>
          </a:p>
          <a:p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JEDA_TAHUN = 3 #</a:t>
            </a:r>
            <a:r>
              <a:rPr lang="en-US" altLang="ko-KR" sz="1200" dirty="0" err="1">
                <a:solidFill>
                  <a:srgbClr val="143544"/>
                </a:solidFill>
              </a:rPr>
              <a:t>konstanta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#JEDA_TAHUN = 10 #error </a:t>
            </a:r>
            <a:r>
              <a:rPr lang="en-US" altLang="ko-KR" sz="1200" dirty="0" err="1">
                <a:solidFill>
                  <a:srgbClr val="143544"/>
                </a:solidFill>
              </a:rPr>
              <a:t>karena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sudah</a:t>
            </a:r>
            <a:r>
              <a:rPr lang="en-US" altLang="ko-KR" sz="1200" dirty="0">
                <a:solidFill>
                  <a:srgbClr val="143544"/>
                </a:solidFill>
              </a:rPr>
              <a:t> di assign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$</a:t>
            </a:r>
            <a:r>
              <a:rPr lang="en-US" altLang="ko-KR" sz="1200" dirty="0" err="1">
                <a:solidFill>
                  <a:srgbClr val="143544"/>
                </a:solidFill>
              </a:rPr>
              <a:t>tahun_ini</a:t>
            </a:r>
            <a:r>
              <a:rPr lang="en-US" altLang="ko-KR" sz="1200" dirty="0">
                <a:solidFill>
                  <a:srgbClr val="143544"/>
                </a:solidFill>
              </a:rPr>
              <a:t> = 2021 #</a:t>
            </a:r>
            <a:r>
              <a:rPr lang="en-US" altLang="ko-KR" sz="1200" dirty="0" err="1">
                <a:solidFill>
                  <a:srgbClr val="143544"/>
                </a:solidFill>
              </a:rPr>
              <a:t>variabel</a:t>
            </a:r>
            <a:r>
              <a:rPr lang="en-US" altLang="ko-KR" sz="1200" dirty="0">
                <a:solidFill>
                  <a:srgbClr val="143544"/>
                </a:solidFill>
              </a:rPr>
              <a:t> global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"</a:t>
            </a:r>
            <a:r>
              <a:rPr lang="en-US" altLang="ko-KR" sz="1200" dirty="0" err="1">
                <a:solidFill>
                  <a:srgbClr val="143544"/>
                </a:solidFill>
              </a:rPr>
              <a:t>Sekarang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tahun</a:t>
            </a:r>
            <a:r>
              <a:rPr lang="en-US" altLang="ko-KR" sz="1200" dirty="0">
                <a:solidFill>
                  <a:srgbClr val="143544"/>
                </a:solidFill>
              </a:rPr>
              <a:t> #{$</a:t>
            </a:r>
            <a:r>
              <a:rPr lang="en-US" altLang="ko-KR" sz="1200" dirty="0" err="1">
                <a:solidFill>
                  <a:srgbClr val="143544"/>
                </a:solidFill>
              </a:rPr>
              <a:t>tahun_ini</a:t>
            </a:r>
            <a:r>
              <a:rPr lang="en-US" altLang="ko-KR" sz="1200" dirty="0">
                <a:solidFill>
                  <a:srgbClr val="143544"/>
                </a:solidFill>
              </a:rPr>
              <a:t>}."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umur</a:t>
            </a:r>
            <a:r>
              <a:rPr lang="en-US" altLang="ko-KR" sz="1200" dirty="0">
                <a:solidFill>
                  <a:srgbClr val="143544"/>
                </a:solidFill>
              </a:rPr>
              <a:t> = 20 #</a:t>
            </a:r>
            <a:r>
              <a:rPr lang="en-US" altLang="ko-KR" sz="1200" dirty="0" err="1">
                <a:solidFill>
                  <a:srgbClr val="143544"/>
                </a:solidFill>
              </a:rPr>
              <a:t>variabel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lokal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"</a:t>
            </a:r>
            <a:r>
              <a:rPr lang="en-US" altLang="ko-KR" sz="1200" dirty="0" err="1">
                <a:solidFill>
                  <a:srgbClr val="143544"/>
                </a:solidFill>
              </a:rPr>
              <a:t>Sekarang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Umur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Saya</a:t>
            </a:r>
            <a:r>
              <a:rPr lang="en-US" altLang="ko-KR" sz="1200" dirty="0">
                <a:solidFill>
                  <a:srgbClr val="143544"/>
                </a:solidFill>
              </a:rPr>
              <a:t> #{</a:t>
            </a:r>
            <a:r>
              <a:rPr lang="en-US" altLang="ko-KR" sz="1200" dirty="0" err="1">
                <a:solidFill>
                  <a:srgbClr val="143544"/>
                </a:solidFill>
              </a:rPr>
              <a:t>umur</a:t>
            </a:r>
            <a:r>
              <a:rPr lang="en-US" altLang="ko-KR" sz="1200" dirty="0">
                <a:solidFill>
                  <a:srgbClr val="143544"/>
                </a:solidFill>
              </a:rPr>
              <a:t>}. </a:t>
            </a:r>
            <a:r>
              <a:rPr lang="en-US" altLang="ko-KR" sz="1200" dirty="0" err="1">
                <a:solidFill>
                  <a:srgbClr val="143544"/>
                </a:solidFill>
              </a:rPr>
              <a:t>Terimakasih</a:t>
            </a:r>
            <a:r>
              <a:rPr lang="en-US" altLang="ko-KR" sz="1200" dirty="0">
                <a:solidFill>
                  <a:srgbClr val="143544"/>
                </a:solidFill>
              </a:rPr>
              <a:t>."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class Mobil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@@</a:t>
            </a:r>
            <a:r>
              <a:rPr lang="en-US" altLang="ko-KR" sz="1200" dirty="0" err="1">
                <a:solidFill>
                  <a:srgbClr val="143544"/>
                </a:solidFill>
              </a:rPr>
              <a:t>sim</a:t>
            </a:r>
            <a:r>
              <a:rPr lang="en-US" altLang="ko-KR" sz="1200" dirty="0">
                <a:solidFill>
                  <a:srgbClr val="143544"/>
                </a:solidFill>
              </a:rPr>
              <a:t> = "A" #</a:t>
            </a:r>
            <a:r>
              <a:rPr lang="en-US" altLang="ko-KR" sz="1200" dirty="0" err="1">
                <a:solidFill>
                  <a:srgbClr val="143544"/>
                </a:solidFill>
              </a:rPr>
              <a:t>variabel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kelas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</a:t>
            </a:r>
            <a:r>
              <a:rPr lang="en-US" altLang="ko-KR" sz="1200" dirty="0" err="1">
                <a:solidFill>
                  <a:srgbClr val="143544"/>
                </a:solidFill>
              </a:rPr>
              <a:t>def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nama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  @</a:t>
            </a:r>
            <a:r>
              <a:rPr lang="en-US" altLang="ko-KR" sz="1200" dirty="0" err="1">
                <a:solidFill>
                  <a:srgbClr val="143544"/>
                </a:solidFill>
              </a:rPr>
              <a:t>nama</a:t>
            </a:r>
            <a:r>
              <a:rPr lang="en-US" altLang="ko-KR" sz="1200" dirty="0">
                <a:solidFill>
                  <a:srgbClr val="143544"/>
                </a:solidFill>
              </a:rPr>
              <a:t> #</a:t>
            </a:r>
            <a:r>
              <a:rPr lang="en-US" altLang="ko-KR" sz="1200" dirty="0" err="1">
                <a:solidFill>
                  <a:srgbClr val="143544"/>
                </a:solidFill>
              </a:rPr>
              <a:t>variabel</a:t>
            </a:r>
            <a:r>
              <a:rPr lang="en-US" altLang="ko-KR" sz="1200" dirty="0">
                <a:solidFill>
                  <a:srgbClr val="143544"/>
                </a:solidFill>
              </a:rPr>
              <a:t> object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</a:t>
            </a:r>
            <a:r>
              <a:rPr lang="en-US" altLang="ko-KR" sz="1200" dirty="0" err="1">
                <a:solidFill>
                  <a:srgbClr val="143544"/>
                </a:solidFill>
              </a:rPr>
              <a:t>def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nama</a:t>
            </a:r>
            <a:r>
              <a:rPr lang="en-US" altLang="ko-KR" sz="1200" dirty="0">
                <a:solidFill>
                  <a:srgbClr val="143544"/>
                </a:solidFill>
              </a:rPr>
              <a:t>=(</a:t>
            </a:r>
            <a:r>
              <a:rPr lang="en-US" altLang="ko-KR" sz="1200" dirty="0" err="1">
                <a:solidFill>
                  <a:srgbClr val="143544"/>
                </a:solidFill>
              </a:rPr>
              <a:t>nama</a:t>
            </a:r>
            <a:r>
              <a:rPr lang="en-US" altLang="ko-KR" sz="1200" dirty="0">
                <a:solidFill>
                  <a:srgbClr val="143544"/>
                </a:solidFill>
              </a:rPr>
              <a:t>)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  @</a:t>
            </a:r>
            <a:r>
              <a:rPr lang="en-US" altLang="ko-KR" sz="1200" dirty="0" err="1">
                <a:solidFill>
                  <a:srgbClr val="143544"/>
                </a:solidFill>
              </a:rPr>
              <a:t>nama</a:t>
            </a:r>
            <a:r>
              <a:rPr lang="en-US" altLang="ko-KR" sz="1200" dirty="0">
                <a:solidFill>
                  <a:srgbClr val="143544"/>
                </a:solidFill>
              </a:rPr>
              <a:t> = </a:t>
            </a:r>
            <a:r>
              <a:rPr lang="en-US" altLang="ko-KR" sz="1200" dirty="0" err="1">
                <a:solidFill>
                  <a:srgbClr val="143544"/>
                </a:solidFill>
              </a:rPr>
              <a:t>nama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</a:t>
            </a:r>
            <a:r>
              <a:rPr lang="en-US" altLang="ko-KR" sz="1200" dirty="0" err="1">
                <a:solidFill>
                  <a:srgbClr val="143544"/>
                </a:solidFill>
              </a:rPr>
              <a:t>def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self.sim</a:t>
            </a:r>
            <a:r>
              <a:rPr lang="en-US" altLang="ko-KR" sz="1200" dirty="0">
                <a:solidFill>
                  <a:srgbClr val="143544"/>
                </a:solidFill>
              </a:rPr>
              <a:t> #class method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  @@</a:t>
            </a:r>
            <a:r>
              <a:rPr lang="en-US" altLang="ko-KR" sz="1200" dirty="0" err="1">
                <a:solidFill>
                  <a:srgbClr val="143544"/>
                </a:solidFill>
              </a:rPr>
              <a:t>sim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  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end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"Mobil </a:t>
            </a:r>
            <a:r>
              <a:rPr lang="en-US" altLang="ko-KR" sz="1200" dirty="0" err="1">
                <a:solidFill>
                  <a:srgbClr val="143544"/>
                </a:solidFill>
              </a:rPr>
              <a:t>biasanya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pakai</a:t>
            </a:r>
            <a:r>
              <a:rPr lang="en-US" altLang="ko-KR" sz="1200" dirty="0">
                <a:solidFill>
                  <a:srgbClr val="143544"/>
                </a:solidFill>
              </a:rPr>
              <a:t> SIM #{</a:t>
            </a:r>
            <a:r>
              <a:rPr lang="en-US" altLang="ko-KR" sz="1200" dirty="0" err="1">
                <a:solidFill>
                  <a:srgbClr val="143544"/>
                </a:solidFill>
              </a:rPr>
              <a:t>Mobil.sim</a:t>
            </a:r>
            <a:r>
              <a:rPr lang="en-US" altLang="ko-KR" sz="1200" dirty="0">
                <a:solidFill>
                  <a:srgbClr val="143544"/>
                </a:solidFill>
              </a:rPr>
              <a:t>}."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mobilku</a:t>
            </a:r>
            <a:r>
              <a:rPr lang="en-US" altLang="ko-KR" sz="1200" dirty="0">
                <a:solidFill>
                  <a:srgbClr val="143544"/>
                </a:solidFill>
              </a:rPr>
              <a:t> = </a:t>
            </a:r>
            <a:r>
              <a:rPr lang="en-US" altLang="ko-KR" sz="1200" dirty="0" err="1">
                <a:solidFill>
                  <a:srgbClr val="143544"/>
                </a:solidFill>
              </a:rPr>
              <a:t>Mobil.new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 err="1">
                <a:solidFill>
                  <a:srgbClr val="143544"/>
                </a:solidFill>
              </a:rPr>
              <a:t>mobilku.nama</a:t>
            </a:r>
            <a:r>
              <a:rPr lang="en-US" altLang="ko-KR" sz="1200" dirty="0">
                <a:solidFill>
                  <a:srgbClr val="143544"/>
                </a:solidFill>
              </a:rPr>
              <a:t> = "Mobil BMW"</a:t>
            </a:r>
            <a:endParaRPr lang="en-US" altLang="ko-KR" sz="1200" dirty="0">
              <a:solidFill>
                <a:srgbClr val="143544"/>
              </a:solidFill>
            </a:endParaRPr>
          </a:p>
          <a:p>
            <a:r>
              <a:rPr lang="en-US" altLang="ko-KR" sz="1200" dirty="0">
                <a:solidFill>
                  <a:srgbClr val="143544"/>
                </a:solidFill>
              </a:rPr>
              <a:t>puts "</a:t>
            </a:r>
            <a:r>
              <a:rPr lang="en-US" altLang="ko-KR" sz="1200" dirty="0" err="1">
                <a:solidFill>
                  <a:srgbClr val="143544"/>
                </a:solidFill>
              </a:rPr>
              <a:t>Mobilku</a:t>
            </a:r>
            <a:r>
              <a:rPr lang="en-US" altLang="ko-KR" sz="1200" dirty="0">
                <a:solidFill>
                  <a:srgbClr val="143544"/>
                </a:solidFill>
              </a:rPr>
              <a:t> #{</a:t>
            </a:r>
            <a:r>
              <a:rPr lang="en-US" altLang="ko-KR" sz="1200" dirty="0" err="1">
                <a:solidFill>
                  <a:srgbClr val="143544"/>
                </a:solidFill>
              </a:rPr>
              <a:t>mobilku.nama</a:t>
            </a:r>
            <a:r>
              <a:rPr lang="en-US" altLang="ko-KR" sz="1200" dirty="0">
                <a:solidFill>
                  <a:srgbClr val="143544"/>
                </a:solidFill>
              </a:rPr>
              <a:t>}. </a:t>
            </a:r>
            <a:r>
              <a:rPr lang="en-US" altLang="ko-KR" sz="1200" dirty="0" err="1">
                <a:solidFill>
                  <a:srgbClr val="143544"/>
                </a:solidFill>
              </a:rPr>
              <a:t>Jadi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aku</a:t>
            </a:r>
            <a:r>
              <a:rPr lang="en-US" altLang="ko-KR" sz="1200" dirty="0">
                <a:solidFill>
                  <a:srgbClr val="143544"/>
                </a:solidFill>
              </a:rPr>
              <a:t> </a:t>
            </a:r>
            <a:r>
              <a:rPr lang="en-US" altLang="ko-KR" sz="1200" dirty="0" err="1">
                <a:solidFill>
                  <a:srgbClr val="143544"/>
                </a:solidFill>
              </a:rPr>
              <a:t>pake</a:t>
            </a:r>
            <a:r>
              <a:rPr lang="en-US" altLang="ko-KR" sz="1200" dirty="0">
                <a:solidFill>
                  <a:srgbClr val="143544"/>
                </a:solidFill>
              </a:rPr>
              <a:t> SIM #{</a:t>
            </a:r>
            <a:r>
              <a:rPr lang="en-US" altLang="ko-KR" sz="1200" dirty="0" err="1">
                <a:solidFill>
                  <a:srgbClr val="143544"/>
                </a:solidFill>
              </a:rPr>
              <a:t>Mobil.sim</a:t>
            </a:r>
            <a:r>
              <a:rPr lang="en-US" altLang="ko-KR" sz="1200" dirty="0">
                <a:solidFill>
                  <a:srgbClr val="143544"/>
                </a:solidFill>
              </a:rPr>
              <a:t>}."</a:t>
            </a:r>
            <a:endParaRPr lang="en-US" altLang="ko-KR" sz="1200" dirty="0">
              <a:solidFill>
                <a:srgbClr val="14354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81" y="1198604"/>
            <a:ext cx="5635012" cy="55605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4449" y="2773735"/>
            <a:ext cx="5511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4800" dirty="0">
                <a:solidFill>
                  <a:srgbClr val="143544"/>
                </a:solidFill>
              </a:rPr>
              <a:t>TERIMAKASIH</a:t>
            </a:r>
            <a:endParaRPr lang="ko-KR" altLang="en-US" sz="4800" dirty="0">
              <a:solidFill>
                <a:srgbClr val="14354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5217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rgbClr val="14354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8648" y="3741247"/>
            <a:ext cx="5294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</a:rPr>
              <a:t>Sumber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Materi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: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sz="1400" b="1" dirty="0" err="1" smtClean="0">
                <a:solidFill>
                  <a:schemeClr val="tx2"/>
                </a:solidFill>
              </a:rPr>
              <a:t>Supardi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en-US" altLang="ko-KR" sz="1400" b="1" dirty="0">
                <a:solidFill>
                  <a:schemeClr val="tx2"/>
                </a:solidFill>
              </a:rPr>
              <a:t>Ir.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Yuniar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(2019).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Semua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Bisa</a:t>
            </a:r>
            <a:r>
              <a:rPr lang="en-US" altLang="ko-KR" sz="1400" b="1" i="1" dirty="0">
                <a:solidFill>
                  <a:schemeClr val="tx2"/>
                </a:solidFill>
              </a:rPr>
              <a:t> </a:t>
            </a:r>
            <a:r>
              <a:rPr lang="en-US" altLang="ko-KR" sz="1400" b="1" i="1" dirty="0" err="1">
                <a:solidFill>
                  <a:schemeClr val="tx2"/>
                </a:solidFill>
              </a:rPr>
              <a:t>Jadi</a:t>
            </a:r>
            <a:r>
              <a:rPr lang="en-US" altLang="ko-KR" sz="1400" b="1" i="1" dirty="0">
                <a:solidFill>
                  <a:schemeClr val="tx2"/>
                </a:solidFill>
              </a:rPr>
              <a:t> Programmer Ruby </a:t>
            </a:r>
            <a:r>
              <a:rPr lang="en-US" altLang="ko-KR" sz="1400" b="1" i="1" dirty="0" err="1" smtClean="0">
                <a:solidFill>
                  <a:schemeClr val="tx2"/>
                </a:solidFill>
              </a:rPr>
              <a:t>Basic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.Jakarta:Elexmedia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54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l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Presentation</Application>
  <PresentationFormat>Custom</PresentationFormat>
  <Paragraphs>161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Wingdings</vt:lpstr>
      <vt:lpstr>Microsoft YaHei</vt:lpstr>
      <vt:lpstr>Arial Unicode MS</vt:lpstr>
      <vt:lpstr>Malgun Gothic</vt:lpstr>
      <vt:lpstr>PPTMON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User</cp:lastModifiedBy>
  <cp:revision>207</cp:revision>
  <dcterms:created xsi:type="dcterms:W3CDTF">2019-04-06T05:20:00Z</dcterms:created>
  <dcterms:modified xsi:type="dcterms:W3CDTF">2021-10-22T18:50:31Z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8192A47015DE4644BB8A7F908B9784E7</vt:lpwstr>
  </property>
  <property fmtid="{D5CDD505-2E9C-101B-9397-08002B2CF9AE}" pid="3" name="KSOProductBuildVer">
    <vt:lpwstr>1033-11.2.0.10323</vt:lpwstr>
  </property>
</Properties>
</file>