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57" r:id="rId3"/>
    <p:sldId id="408" r:id="rId4"/>
    <p:sldId id="419" r:id="rId5"/>
    <p:sldId id="418" r:id="rId6"/>
    <p:sldId id="422" r:id="rId7"/>
    <p:sldId id="421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29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9"/>
    <a:srgbClr val="143544"/>
    <a:srgbClr val="EF7F52"/>
    <a:srgbClr val="FBCF67"/>
    <a:srgbClr val="3F8981"/>
    <a:srgbClr val="EB5B21"/>
    <a:srgbClr val="CCDFED"/>
    <a:srgbClr val="EED47B"/>
    <a:srgbClr val="FEF8EA"/>
    <a:srgbClr val="79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그래픽 2">
            <a:extLst>
              <a:ext uri="{FF2B5EF4-FFF2-40B4-BE49-F238E27FC236}">
                <a16:creationId xmlns:a16="http://schemas.microsoft.com/office/drawing/2014/main" id="{4633E229-638A-4B6E-866D-032DA1A46862}"/>
              </a:ext>
            </a:extLst>
          </p:cNvPr>
          <p:cNvSpPr/>
          <p:nvPr userDrawn="1"/>
        </p:nvSpPr>
        <p:spPr>
          <a:xfrm>
            <a:off x="2697571" y="1365435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CCDFED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그래픽 2">
            <a:extLst>
              <a:ext uri="{FF2B5EF4-FFF2-40B4-BE49-F238E27FC236}">
                <a16:creationId xmlns:a16="http://schemas.microsoft.com/office/drawing/2014/main" id="{4D06F8C6-05CD-477E-9C7C-3FB699F0B749}"/>
              </a:ext>
            </a:extLst>
          </p:cNvPr>
          <p:cNvSpPr/>
          <p:nvPr userDrawn="1"/>
        </p:nvSpPr>
        <p:spPr>
          <a:xfrm>
            <a:off x="2785961" y="145435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2">
            <a:extLst>
              <a:ext uri="{FF2B5EF4-FFF2-40B4-BE49-F238E27FC236}">
                <a16:creationId xmlns:a16="http://schemas.microsoft.com/office/drawing/2014/main" id="{3E5B4C45-2B6E-4A52-B71D-B054A2561834}"/>
              </a:ext>
            </a:extLst>
          </p:cNvPr>
          <p:cNvSpPr/>
          <p:nvPr/>
        </p:nvSpPr>
        <p:spPr>
          <a:xfrm>
            <a:off x="2564221" y="127558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CCF909C-F6D9-4748-AFBD-2463B7E030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5FA778B2-D9DF-4106-AAA5-5AFE1E6234E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22D9D26-E921-4686-B420-88602472E3A0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D172CEF-9343-4410-BDB8-BA84D67E8B16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A71DFE-8156-40F7-AA23-013CE73C60A4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802D2DF-E8D1-406B-AB01-B81199FEBA36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AE7EA95-B789-46F9-8B5E-37B84BF1BB58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5DDCFD29-DCC0-4DA1-81D2-6DE2E2356C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8623" y="5280646"/>
            <a:ext cx="3402000" cy="540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27F6AA8-21F7-46F0-BE85-1BF47D4EE24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85509" y="1280870"/>
            <a:ext cx="1660908" cy="126000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4818DF13-F328-4BCD-AA63-E652B534390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9453" y="1178626"/>
            <a:ext cx="1660908" cy="1260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2C01BE-987A-4B8F-A284-7C40EE972B73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34BFDE-9035-4B17-B472-FC93FBDB691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id="{11126DF5-BE97-4771-8EAB-D13592F93B5C}"/>
              </a:ext>
            </a:extLst>
          </p:cNvPr>
          <p:cNvSpPr/>
          <p:nvPr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FAC43-DD59-4C00-B3A1-B26454B71D3F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3" name="그래픽 18">
            <a:extLst>
              <a:ext uri="{FF2B5EF4-FFF2-40B4-BE49-F238E27FC236}">
                <a16:creationId xmlns:a16="http://schemas.microsoft.com/office/drawing/2014/main" id="{64B836A4-2926-417B-8D5F-6C2A7D465F12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46C34F78-665E-4C0E-9213-C271EC432F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614FA763-E5D6-4D16-BA37-BD5B4DE9DA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F6B1885E-25DE-4638-AFF1-547DC8A9E8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31DC01-4FF2-4040-B4FE-026DB1C31A70}"/>
              </a:ext>
            </a:extLst>
          </p:cNvPr>
          <p:cNvSpPr/>
          <p:nvPr userDrawn="1"/>
        </p:nvSpPr>
        <p:spPr>
          <a:xfrm rot="13598196">
            <a:off x="10934981" y="5999911"/>
            <a:ext cx="598174" cy="598175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4A8E64-A45E-4F13-86CD-153FC3063F9A}"/>
              </a:ext>
            </a:extLst>
          </p:cNvPr>
          <p:cNvSpPr/>
          <p:nvPr userDrawn="1"/>
        </p:nvSpPr>
        <p:spPr>
          <a:xfrm rot="10800000">
            <a:off x="11421550" y="6094332"/>
            <a:ext cx="409335" cy="40933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16FDA233-3EFB-404F-A027-8E4D69D11D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1656871" y="5022579"/>
            <a:ext cx="349497" cy="3494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2EF954C-8861-4208-8C48-39725D71DFBC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그래픽 18">
            <a:extLst>
              <a:ext uri="{FF2B5EF4-FFF2-40B4-BE49-F238E27FC236}">
                <a16:creationId xmlns:a16="http://schemas.microsoft.com/office/drawing/2014/main" id="{4A636439-E200-46A4-B183-61E4CB178410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708A1C-54CB-48B2-8C6C-6E0BC59328F9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C8D6F26-3FC1-4711-884D-6CE602C2F0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A3B1-0D6E-4BEC-9803-BD573FBFA2AD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그래픽 18">
            <a:extLst>
              <a:ext uri="{FF2B5EF4-FFF2-40B4-BE49-F238E27FC236}">
                <a16:creationId xmlns:a16="http://schemas.microsoft.com/office/drawing/2014/main" id="{6C0143CD-F969-467C-9F5A-FAA21F1A0AC5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275215-FD11-4897-8E54-9C3284C94807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0A4AE5CC-756B-4FA4-87C3-2E63A910F9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0C46D17B-750F-4A21-9609-DFE26E61C01E}"/>
              </a:ext>
            </a:extLst>
          </p:cNvPr>
          <p:cNvSpPr/>
          <p:nvPr userDrawn="1"/>
        </p:nvSpPr>
        <p:spPr>
          <a:xfrm flipH="1" flipV="1">
            <a:off x="11672639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D631251B-B3B2-4C46-B5F8-7A5BF4728D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9364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8CB01D6-F195-4381-8EB1-7D574C35FA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2793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9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B8A494F-1F1F-477F-A0CC-38C9DC6244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15ED3F-C54C-4BCD-93C5-046E15F77CC6}"/>
              </a:ext>
            </a:extLst>
          </p:cNvPr>
          <p:cNvSpPr/>
          <p:nvPr userDrawn="1"/>
        </p:nvSpPr>
        <p:spPr>
          <a:xfrm rot="2798196" flipH="1" flipV="1">
            <a:off x="11292114" y="6317606"/>
            <a:ext cx="391351" cy="391352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0ADC812-2771-4693-ABB7-CB2FBC21F81C}"/>
              </a:ext>
            </a:extLst>
          </p:cNvPr>
          <p:cNvSpPr/>
          <p:nvPr userDrawn="1"/>
        </p:nvSpPr>
        <p:spPr>
          <a:xfrm flipH="1" flipV="1">
            <a:off x="11610449" y="6379380"/>
            <a:ext cx="267805" cy="26780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449F73A-F74A-4E02-A868-589DAB5B90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764406" y="5678193"/>
            <a:ext cx="228656" cy="22865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7DD61C-6BEB-4110-81BC-0D192FCC6874}"/>
              </a:ext>
            </a:extLst>
          </p:cNvPr>
          <p:cNvSpPr/>
          <p:nvPr userDrawn="1"/>
        </p:nvSpPr>
        <p:spPr>
          <a:xfrm rot="1995983" flipH="1" flipV="1">
            <a:off x="415806" y="5544457"/>
            <a:ext cx="169557" cy="169557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id="{D7C9E119-D158-41DB-A89D-1BF0A52CCFD0}"/>
              </a:ext>
            </a:extLst>
          </p:cNvPr>
          <p:cNvSpPr/>
          <p:nvPr userDrawn="1"/>
        </p:nvSpPr>
        <p:spPr>
          <a:xfrm rot="894440" flipH="1" flipV="1">
            <a:off x="507150" y="6280138"/>
            <a:ext cx="379730" cy="343906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EFBA55-8F46-4EEE-BB0E-B09EFE40B5C5}"/>
              </a:ext>
            </a:extLst>
          </p:cNvPr>
          <p:cNvSpPr/>
          <p:nvPr userDrawn="1"/>
        </p:nvSpPr>
        <p:spPr>
          <a:xfrm flipH="1" flipV="1">
            <a:off x="223288" y="6473872"/>
            <a:ext cx="234783" cy="234783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454F4C9-5915-44F9-869B-F1AA0B78785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742" y="6352932"/>
            <a:ext cx="327353" cy="3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FBC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902D163-17E1-4102-83C0-1ACA672A65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3860799" y="735695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06533A3-235F-42EF-ADE8-8A350F5440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3860799" y="2651581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9CA58231-4E7E-485A-9850-86FA7D25F3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3860799" y="4567467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7F35E8-8D5C-4BE1-BB14-7EDCCA15C821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그래픽 18">
            <a:extLst>
              <a:ext uri="{FF2B5EF4-FFF2-40B4-BE49-F238E27FC236}">
                <a16:creationId xmlns:a16="http://schemas.microsoft.com/office/drawing/2014/main" id="{FE508FC7-780F-4B04-BA60-9A2A64A08343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5B940D-E2E9-4F71-A984-7DDDABC647AE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4EA650-4C8E-4824-8DF2-F95C7C852075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1A5CA8-BB79-47FF-9E33-D96A9BF0837C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6386F25-5F60-45DD-9E6D-60EF2A6361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678912-3DD0-4709-9BF3-CD1AC1EB30D0}"/>
              </a:ext>
            </a:extLst>
          </p:cNvPr>
          <p:cNvSpPr/>
          <p:nvPr userDrawn="1"/>
        </p:nvSpPr>
        <p:spPr>
          <a:xfrm rot="19604017" flipV="1">
            <a:off x="11570122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FA261234-339C-4C38-BF5A-F1011FD10316}"/>
              </a:ext>
            </a:extLst>
          </p:cNvPr>
          <p:cNvSpPr/>
          <p:nvPr userDrawn="1"/>
        </p:nvSpPr>
        <p:spPr>
          <a:xfrm rot="20705560" flipV="1">
            <a:off x="11217919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2BBB8F-C598-4124-9AD4-99FE36FE6DC3}"/>
              </a:ext>
            </a:extLst>
          </p:cNvPr>
          <p:cNvSpPr/>
          <p:nvPr userDrawn="1"/>
        </p:nvSpPr>
        <p:spPr>
          <a:xfrm flipV="1">
            <a:off x="11718812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40466D20-9500-4509-9A7F-2828F5EADC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0503958" y="6229634"/>
            <a:ext cx="382381" cy="38238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70B2B8E3-0AD9-4A99-B076-4DB6D06FF78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214055FF-DAC7-4FFB-88CC-B46A94C421A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C4082F-B6D6-4823-AC69-39E7D7C0D6FB}"/>
              </a:ext>
            </a:extLst>
          </p:cNvPr>
          <p:cNvGrpSpPr/>
          <p:nvPr userDrawn="1"/>
        </p:nvGrpSpPr>
        <p:grpSpPr>
          <a:xfrm>
            <a:off x="258017" y="5449638"/>
            <a:ext cx="640868" cy="1029369"/>
            <a:chOff x="258016" y="5043908"/>
            <a:chExt cx="893469" cy="14351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59DCF-24D8-4E84-AD4A-FFBC65DCAD08}"/>
                </a:ext>
              </a:extLst>
            </p:cNvPr>
            <p:cNvSpPr/>
            <p:nvPr userDrawn="1"/>
          </p:nvSpPr>
          <p:spPr>
            <a:xfrm flipH="1" flipV="1">
              <a:off x="258016" y="5043908"/>
              <a:ext cx="252950" cy="252950"/>
            </a:xfrm>
            <a:prstGeom prst="ellipse">
              <a:avLst/>
            </a:prstGeom>
            <a:solidFill>
              <a:srgbClr val="143544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6" name="그래픽 18">
              <a:extLst>
                <a:ext uri="{FF2B5EF4-FFF2-40B4-BE49-F238E27FC236}">
                  <a16:creationId xmlns:a16="http://schemas.microsoft.com/office/drawing/2014/main" id="{ADB35898-02D6-41AB-9561-2D3D900D275F}"/>
                </a:ext>
              </a:extLst>
            </p:cNvPr>
            <p:cNvSpPr/>
            <p:nvPr userDrawn="1"/>
          </p:nvSpPr>
          <p:spPr>
            <a:xfrm rot="894440" flipH="1" flipV="1">
              <a:off x="599035" y="5770606"/>
              <a:ext cx="552450" cy="500332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6B1AAC-578C-4C32-BEEC-71CF37E32C08}"/>
                </a:ext>
              </a:extLst>
            </p:cNvPr>
            <p:cNvSpPr/>
            <p:nvPr userDrawn="1"/>
          </p:nvSpPr>
          <p:spPr>
            <a:xfrm flipH="1" flipV="1">
              <a:off x="258016" y="5920208"/>
              <a:ext cx="558800" cy="558800"/>
            </a:xfrm>
            <a:prstGeom prst="ellipse">
              <a:avLst/>
            </a:prstGeom>
            <a:noFill/>
            <a:ln w="444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5982EA-B5F5-4E73-84C1-03646E5515BC}"/>
              </a:ext>
            </a:extLst>
          </p:cNvPr>
          <p:cNvGrpSpPr/>
          <p:nvPr userDrawn="1"/>
        </p:nvGrpSpPr>
        <p:grpSpPr>
          <a:xfrm>
            <a:off x="11150641" y="5707965"/>
            <a:ext cx="615068" cy="828194"/>
            <a:chOff x="10845327" y="5296858"/>
            <a:chExt cx="920382" cy="123930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79764CD-7027-4B52-B563-9DAFAAF53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11150714" y="5921164"/>
              <a:ext cx="614995" cy="614995"/>
            </a:xfrm>
            <a:prstGeom prst="rect">
              <a:avLst/>
            </a:prstGeom>
          </p:spPr>
        </p:pic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B26F9A4F-A906-4035-88AA-13772DD5E1FF}"/>
                </a:ext>
              </a:extLst>
            </p:cNvPr>
            <p:cNvSpPr/>
            <p:nvPr userDrawn="1"/>
          </p:nvSpPr>
          <p:spPr>
            <a:xfrm flipH="1" flipV="1">
              <a:off x="10845327" y="5296858"/>
              <a:ext cx="213198" cy="213198"/>
            </a:xfrm>
            <a:prstGeom prst="donut">
              <a:avLst/>
            </a:prstGeom>
            <a:solidFill>
              <a:srgbClr val="3F898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38D85D-1750-40EA-BB25-FE7A24476F9A}"/>
              </a:ext>
            </a:extLst>
          </p:cNvPr>
          <p:cNvGrpSpPr/>
          <p:nvPr userDrawn="1"/>
        </p:nvGrpSpPr>
        <p:grpSpPr>
          <a:xfrm>
            <a:off x="223289" y="241522"/>
            <a:ext cx="764384" cy="1124051"/>
            <a:chOff x="223288" y="241522"/>
            <a:chExt cx="943493" cy="138743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B42AA8-C52A-4E18-AC8A-6207897476CD}"/>
                </a:ext>
              </a:extLst>
            </p:cNvPr>
            <p:cNvSpPr/>
            <p:nvPr userDrawn="1"/>
          </p:nvSpPr>
          <p:spPr>
            <a:xfrm rot="2798196">
              <a:off x="640012" y="241522"/>
              <a:ext cx="526769" cy="526769"/>
            </a:xfrm>
            <a:prstGeom prst="roundRect">
              <a:avLst/>
            </a:prstGeom>
            <a:solidFill>
              <a:srgbClr val="FBCF6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CA585F2-B9A8-4D3A-B9C1-093E3FAD182E}"/>
                </a:ext>
              </a:extLst>
            </p:cNvPr>
            <p:cNvSpPr/>
            <p:nvPr userDrawn="1"/>
          </p:nvSpPr>
          <p:spPr>
            <a:xfrm>
              <a:off x="377823" y="324670"/>
              <a:ext cx="360472" cy="360472"/>
            </a:xfrm>
            <a:prstGeom prst="ellipse">
              <a:avLst/>
            </a:prstGeom>
            <a:noFill/>
            <a:ln w="44450" cap="flat">
              <a:solidFill>
                <a:srgbClr val="14354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4150608D-70E7-45D2-A286-95FB1ABA5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3288" y="1321181"/>
              <a:ext cx="307777" cy="307777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680765-06D9-44FB-A688-284C709220F9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009930E-F926-44D1-A1B7-84D24AD06C29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id="{317C87B3-1965-48D9-A829-4B28EF789CFE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26324A3-0F5A-411F-BF48-175EF9DB1BAF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1172B67-F795-4770-9ED8-12989B743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4C0665B1-BDA7-4391-A7A8-86C9A6A9CB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1">
            <a:extLst>
              <a:ext uri="{FF2B5EF4-FFF2-40B4-BE49-F238E27FC236}">
                <a16:creationId xmlns:a16="http://schemas.microsoft.com/office/drawing/2014/main" id="{04CFE2E8-AB5C-48BC-8ADA-0ABB47DD95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9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5B71051-E600-4244-AF0B-94A0D8C265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AC0D91D-8506-4EEB-8C8A-9905FC443CEB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D7CC900-7096-48BE-9E43-F905FD620D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E23BC-9AE8-4894-977F-F6CE3D3402E4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C125E0A-4929-4BC4-893F-BB0CF0634519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06F12A-42AF-4C83-98D0-62FCB680D959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id="{58EEC80B-3AF9-4D76-9114-E31992CBC457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67166A-2C4D-4D80-970D-CAB3628F708D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B751E3-450F-4E05-B5EA-8FE4613ACB35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A997EA6-AC1B-4A42-92BD-2E6D4146640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B2F12EB-6399-4C61-99BD-B75165F02689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C89B817F-3634-4551-A8A6-D8248BEA425D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D14FFE0-FC9A-497D-B228-4CCF929C7717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F9470710-2A79-44C3-AFF6-AF60C51E12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CC976736-1C40-4211-B24F-24DFF9049F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3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0F44C33-CA0B-4FE3-9349-1B9CAD0756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C823737-FA2D-4E4B-83DA-E63D7BFE53CE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F928AF-6B48-4FD5-B525-283E86FD4D59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93130F-90EC-4922-9616-0FC8548B4ACA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ABA286-BA67-47DE-9D86-A1F477E287E3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그래픽 18">
            <a:extLst>
              <a:ext uri="{FF2B5EF4-FFF2-40B4-BE49-F238E27FC236}">
                <a16:creationId xmlns:a16="http://schemas.microsoft.com/office/drawing/2014/main" id="{83EB9EEB-BCB4-4A25-80D4-F514A8655E2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3A1212B-F520-43A2-8648-53B250E5A5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2966D4E-FB19-4F60-AD4F-CAB24888D2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009C4A-4B4D-4CC9-B443-FE140634CF25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4EA7339-96BB-4C0F-A101-4B09533E8FF2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88C047-8C7C-4957-B737-0ADF8D241CCE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42E3221B-55B7-4139-BB7D-91BED93487AA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73D3790-B11B-4910-BEB4-FA6A13948EF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E1A1304-93BF-4E49-95D2-CD44A1CC48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8B83C995-ECF8-4DFE-9D76-ADCF1ED423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4" y="14743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4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7D5B6A85-8420-4F72-8C59-991527C77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2C973DC-C21F-42C6-B141-D5477E11B2EA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1BBF0E-BDD7-49B7-A8FB-86ECD7C75CD3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CD5BA8-1118-4AC0-9B59-93EA19237FE1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1B51CC-6B21-4B1E-A045-9BAB953B60B4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8" name="그래픽 18">
            <a:extLst>
              <a:ext uri="{FF2B5EF4-FFF2-40B4-BE49-F238E27FC236}">
                <a16:creationId xmlns:a16="http://schemas.microsoft.com/office/drawing/2014/main" id="{8BAAC6E4-828E-46E8-851C-AA1A7201663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E19FE26D-1953-4C40-9F10-6995A43E1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A35FDFC-1447-4BB0-ABE1-9307F3F8D4E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DBCE25-866D-415E-9C44-335A12207B66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FC505D-1BFA-4D35-A27F-5F5E17436480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8D1475-9634-4F0B-BA43-503D4063A97C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DD49C1D5-1CF8-4A2F-BD3D-71ED0C0AEF5E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351E80-0158-42AF-9987-7A6E9EA504C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95A559AA-D88A-473C-965B-E8880CC30B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22176-F238-46BE-8C08-66881734AE43}"/>
              </a:ext>
            </a:extLst>
          </p:cNvPr>
          <p:cNvSpPr/>
          <p:nvPr userDrawn="1"/>
        </p:nvSpPr>
        <p:spPr>
          <a:xfrm>
            <a:off x="3226953" y="1715018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CCDFE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A2C1CB13-E7B1-48F2-A39E-D1C3790AE0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8741677C-4D25-4849-A282-9AA71E72BD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343D06-4FF6-4085-899A-5013119F76BD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AD1D50-D54E-424D-9D26-C5FF7877316F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6632B5-413E-4901-AFAB-80BA0D7208DC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05D8E7-09D3-4D3A-910B-6A4AD7B8C2B7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1EEA3-B1B9-4835-9CEE-5AF5F389A27F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FE24BE-8FA3-4848-9CF4-CF1958B2F9F6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79B33B-90A7-4F9C-B704-37C03618EB5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그래픽 18">
            <a:extLst>
              <a:ext uri="{FF2B5EF4-FFF2-40B4-BE49-F238E27FC236}">
                <a16:creationId xmlns:a16="http://schemas.microsoft.com/office/drawing/2014/main" id="{C700EFAF-BF73-4087-B333-B78004F4CD31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A3C581-0466-4AC6-9FC7-9797F15BBD11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37F816B2-C15E-4D84-BD43-278BDBCFF97F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443DFDC-C15A-4A68-B3F8-914EA425AE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E9A4E399-3F33-4BF7-B284-F924F59632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A6D06F-219E-4C22-B370-A3CC61285687}"/>
              </a:ext>
            </a:extLst>
          </p:cNvPr>
          <p:cNvSpPr/>
          <p:nvPr userDrawn="1"/>
        </p:nvSpPr>
        <p:spPr>
          <a:xfrm>
            <a:off x="3111500" y="1600200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5BB46E-4719-4D00-8C61-3D1E99DF5F82}"/>
              </a:ext>
            </a:extLst>
          </p:cNvPr>
          <p:cNvSpPr/>
          <p:nvPr userDrawn="1"/>
        </p:nvSpPr>
        <p:spPr>
          <a:xfrm>
            <a:off x="2900115" y="1467674"/>
            <a:ext cx="5969000" cy="3657600"/>
          </a:xfrm>
          <a:prstGeom prst="roundRect">
            <a:avLst>
              <a:gd name="adj" fmla="val 9245"/>
            </a:avLst>
          </a:prstGeom>
          <a:noFill/>
          <a:ln w="38100" cap="flat">
            <a:solidFill>
              <a:srgbClr val="EED47B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8515A2A-2E87-4736-877E-EFA2BAA89A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2DB5F40-BA61-4F4B-A224-81B00BF45156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D0B59C5-5054-423C-B079-0E209E078D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86E722-8FC4-478B-9935-1173745DCC39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26EC9A-EFD2-48E7-BFC8-247823352D12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239BF2-B58D-4CB3-92BE-2B63921BDBED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7" name="그래픽 18">
            <a:extLst>
              <a:ext uri="{FF2B5EF4-FFF2-40B4-BE49-F238E27FC236}">
                <a16:creationId xmlns:a16="http://schemas.microsoft.com/office/drawing/2014/main" id="{72F30894-877A-4C24-99ED-7C0B62CC128C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EEB609-7404-440B-9AF9-ADF18E3AFB20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00654D-E6CA-4AC6-87FD-6010CBEE4730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C2BFB98A-9B8A-40FD-B1BF-50EC433A94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86A7331-A7DD-492D-BDFD-AD1EB4FDE145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그래픽 18">
            <a:extLst>
              <a:ext uri="{FF2B5EF4-FFF2-40B4-BE49-F238E27FC236}">
                <a16:creationId xmlns:a16="http://schemas.microsoft.com/office/drawing/2014/main" id="{FE3AD4C2-F04D-4F52-9FBE-3F9A3A19F3F2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8EE9C8-BE7F-42F6-964F-5267AD8937C1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86CB547A-753F-46FF-AD81-1BC153C8CB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3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648498D-2379-427D-BF1C-AD88A27F75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78F7A6B-4E73-40A4-A69E-0098382CB1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20632" y="184892"/>
            <a:ext cx="1376068" cy="1376067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E27D6DA-3A0D-4F44-8DF3-2C7A4BDF6AC2}"/>
              </a:ext>
            </a:extLst>
          </p:cNvPr>
          <p:cNvSpPr/>
          <p:nvPr userDrawn="1"/>
        </p:nvSpPr>
        <p:spPr>
          <a:xfrm flipH="1">
            <a:off x="11511763" y="1116615"/>
            <a:ext cx="477037" cy="477037"/>
          </a:xfrm>
          <a:prstGeom prst="donut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5F753-5B6B-4D18-AC85-BE7A4044B96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16729F6-7346-4CD2-89C8-1FF0A684AB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17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E897F64-FE27-47CB-A5B1-51FD182259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5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2438CC8-5013-460F-8374-33DB72D654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58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8DE38B-24F4-459C-9541-AF97FF20BD39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id="{94C874F2-1E7D-4968-BC9B-9AD9154E8A4B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BE7E1E-BB56-4343-88D3-BBD430AE24F7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EF6663-AEC2-4029-A280-7CEAEDC5B060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4F3C20-E994-4094-B0EE-341842CD77FF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9ED4811-D19A-497A-9793-C78E53EACB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CF1AEE-EB34-45A1-8738-BCE8E78FCF32}"/>
              </a:ext>
            </a:extLst>
          </p:cNvPr>
          <p:cNvGrpSpPr/>
          <p:nvPr userDrawn="1"/>
        </p:nvGrpSpPr>
        <p:grpSpPr>
          <a:xfrm flipH="1">
            <a:off x="10503958" y="5285253"/>
            <a:ext cx="1489104" cy="1359902"/>
            <a:chOff x="10407448" y="5285253"/>
            <a:chExt cx="1489104" cy="135990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F6E4A-A2E9-4E1C-B024-039B8011CD3B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6" name="그래픽 18">
              <a:extLst>
                <a:ext uri="{FF2B5EF4-FFF2-40B4-BE49-F238E27FC236}">
                  <a16:creationId xmlns:a16="http://schemas.microsoft.com/office/drawing/2014/main" id="{8AA3FB89-09EB-4CD9-B830-385F74BF8971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C9F8C8-3CD4-479A-9FBB-5103A7B1D1A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A6ED2004-97B4-40D9-98F3-04CEBAFAD9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pic>
        <p:nvPicPr>
          <p:cNvPr id="20" name="그래픽 19">
            <a:extLst>
              <a:ext uri="{FF2B5EF4-FFF2-40B4-BE49-F238E27FC236}">
                <a16:creationId xmlns:a16="http://schemas.microsoft.com/office/drawing/2014/main" id="{1AC30D1C-6841-4B9B-B6C9-7B9A3EAE53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995CDC73-DAF1-4D07-BBE2-95055161C37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88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EF7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5CF9791-379E-4BC5-B96F-BE377AC6AFCD}"/>
              </a:ext>
            </a:extLst>
          </p:cNvPr>
          <p:cNvSpPr/>
          <p:nvPr userDrawn="1"/>
        </p:nvSpPr>
        <p:spPr>
          <a:xfrm flipH="1" flipV="1">
            <a:off x="0" y="3694476"/>
            <a:ext cx="3270530" cy="3163525"/>
          </a:xfrm>
          <a:custGeom>
            <a:avLst/>
            <a:gdLst>
              <a:gd name="connsiteX0" fmla="*/ 1979250 w 3270530"/>
              <a:gd name="connsiteY0" fmla="*/ 3163525 h 3163525"/>
              <a:gd name="connsiteX1" fmla="*/ 1417383 w 3270530"/>
              <a:gd name="connsiteY1" fmla="*/ 2839177 h 3163525"/>
              <a:gd name="connsiteX2" fmla="*/ 752374 w 3270530"/>
              <a:gd name="connsiteY2" fmla="*/ 1687689 h 3163525"/>
              <a:gd name="connsiteX3" fmla="*/ 87739 w 3270530"/>
              <a:gd name="connsiteY3" fmla="*/ 536201 h 3163525"/>
              <a:gd name="connsiteX4" fmla="*/ 24275 w 3270530"/>
              <a:gd name="connsiteY4" fmla="*/ 38305 h 3163525"/>
              <a:gd name="connsiteX5" fmla="*/ 37713 w 3270530"/>
              <a:gd name="connsiteY5" fmla="*/ 0 h 3163525"/>
              <a:gd name="connsiteX6" fmla="*/ 3270530 w 3270530"/>
              <a:gd name="connsiteY6" fmla="*/ 0 h 3163525"/>
              <a:gd name="connsiteX7" fmla="*/ 3270530 w 3270530"/>
              <a:gd name="connsiteY7" fmla="*/ 1576171 h 3163525"/>
              <a:gd name="connsiteX8" fmla="*/ 3206126 w 3270530"/>
              <a:gd name="connsiteY8" fmla="*/ 1687689 h 3163525"/>
              <a:gd name="connsiteX9" fmla="*/ 2541117 w 3270530"/>
              <a:gd name="connsiteY9" fmla="*/ 2839177 h 3163525"/>
              <a:gd name="connsiteX10" fmla="*/ 1979250 w 3270530"/>
              <a:gd name="connsiteY10" fmla="*/ 3163525 h 31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0530" h="3163525">
                <a:moveTo>
                  <a:pt x="1979250" y="3163525"/>
                </a:moveTo>
                <a:cubicBezTo>
                  <a:pt x="1760768" y="3163525"/>
                  <a:pt x="1542286" y="3055409"/>
                  <a:pt x="1417383" y="2839177"/>
                </a:cubicBezTo>
                <a:lnTo>
                  <a:pt x="752374" y="1687689"/>
                </a:lnTo>
                <a:lnTo>
                  <a:pt x="87739" y="536201"/>
                </a:lnTo>
                <a:cubicBezTo>
                  <a:pt x="-5795" y="374027"/>
                  <a:pt x="-20370" y="196662"/>
                  <a:pt x="24275" y="38305"/>
                </a:cubicBezTo>
                <a:lnTo>
                  <a:pt x="37713" y="0"/>
                </a:lnTo>
                <a:lnTo>
                  <a:pt x="3270530" y="0"/>
                </a:lnTo>
                <a:lnTo>
                  <a:pt x="3270530" y="1576171"/>
                </a:lnTo>
                <a:lnTo>
                  <a:pt x="3206126" y="1687689"/>
                </a:lnTo>
                <a:lnTo>
                  <a:pt x="2541117" y="2839177"/>
                </a:lnTo>
                <a:cubicBezTo>
                  <a:pt x="2416215" y="3055409"/>
                  <a:pt x="2197732" y="3163525"/>
                  <a:pt x="1979250" y="3163525"/>
                </a:cubicBezTo>
                <a:close/>
              </a:path>
            </a:pathLst>
          </a:custGeom>
          <a:solidFill>
            <a:srgbClr val="FBCF67">
              <a:alpha val="52000"/>
            </a:srgbClr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188A8A2-B317-4A3B-A30A-DDC297942C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49"/>
            <a:ext cx="1329631" cy="1329631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E030786-2B82-4658-A954-E0B5EBA02E91}"/>
              </a:ext>
            </a:extLst>
          </p:cNvPr>
          <p:cNvSpPr/>
          <p:nvPr userDrawn="1"/>
        </p:nvSpPr>
        <p:spPr>
          <a:xfrm>
            <a:off x="11061700" y="0"/>
            <a:ext cx="1130300" cy="1130300"/>
          </a:xfrm>
          <a:custGeom>
            <a:avLst/>
            <a:gdLst>
              <a:gd name="connsiteX0" fmla="*/ 0 w 1130300"/>
              <a:gd name="connsiteY0" fmla="*/ 0 h 1130300"/>
              <a:gd name="connsiteX1" fmla="*/ 565150 w 1130300"/>
              <a:gd name="connsiteY1" fmla="*/ 0 h 1130300"/>
              <a:gd name="connsiteX2" fmla="*/ 1130300 w 1130300"/>
              <a:gd name="connsiteY2" fmla="*/ 565150 h 1130300"/>
              <a:gd name="connsiteX3" fmla="*/ 1130300 w 1130300"/>
              <a:gd name="connsiteY3" fmla="*/ 1130300 h 1130300"/>
              <a:gd name="connsiteX4" fmla="*/ 0 w 1130300"/>
              <a:gd name="connsiteY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1130300">
                <a:moveTo>
                  <a:pt x="0" y="0"/>
                </a:moveTo>
                <a:lnTo>
                  <a:pt x="565150" y="0"/>
                </a:lnTo>
                <a:cubicBezTo>
                  <a:pt x="565150" y="312124"/>
                  <a:pt x="818176" y="565150"/>
                  <a:pt x="1130300" y="565150"/>
                </a:cubicBezTo>
                <a:lnTo>
                  <a:pt x="1130300" y="1130300"/>
                </a:lnTo>
                <a:cubicBezTo>
                  <a:pt x="506053" y="1130300"/>
                  <a:pt x="0" y="624247"/>
                  <a:pt x="0" y="0"/>
                </a:cubicBezTo>
                <a:close/>
              </a:path>
            </a:pathLst>
          </a:custGeom>
          <a:solidFill>
            <a:srgbClr val="EB5B2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4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7C0F39-4C4A-42F0-9948-48BA60530CC7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46E98D-2161-4164-8247-42BA6797A077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51C0007-018D-47D9-8A7A-5B8D5CCEDA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359760E-5385-42A3-8402-001805632D62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F9B27-7CD9-4056-9980-3FD0F25EC580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그래픽 18">
              <a:extLst>
                <a:ext uri="{FF2B5EF4-FFF2-40B4-BE49-F238E27FC236}">
                  <a16:creationId xmlns:a16="http://schemas.microsoft.com/office/drawing/2014/main" id="{EB4FD431-4225-43A3-AC5C-9B973FA1587A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6B293A-0B6B-4909-A895-9D73BF9BAB6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592C59F2-3CFF-49A5-80F6-D906438016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3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F05606-0CCC-4BD3-823D-6E2816A91033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그래픽 18">
            <a:extLst>
              <a:ext uri="{FF2B5EF4-FFF2-40B4-BE49-F238E27FC236}">
                <a16:creationId xmlns:a16="http://schemas.microsoft.com/office/drawing/2014/main" id="{3771D550-3299-4AE5-8C89-E57545A05F9C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1B1F39-7684-4FED-94C8-EF75CC604E79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4B1A413-433F-420F-961D-0949157896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AC4AD861-DE3B-485F-BD47-D8C6FA413BB6}"/>
              </a:ext>
            </a:extLst>
          </p:cNvPr>
          <p:cNvSpPr/>
          <p:nvPr userDrawn="1"/>
        </p:nvSpPr>
        <p:spPr>
          <a:xfrm flipH="1" flipV="1">
            <a:off x="10845327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1C2FFC-ECA5-4642-9A44-E2AD710F7561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354BC5-CF5A-4368-A744-601660C0E03E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8AA2885-C4EB-46E4-8554-D6DC49F6E1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648E09-DDAF-4329-BEAA-E4165159B6C1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527B4D-7F35-4BB9-98DC-C801A60D9144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id="{EFC92EC9-3EFB-42AE-99D8-D0A17CCED402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4E1009-EC9D-4561-9B73-000C84F49AFE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AD0FE68-062A-4A2D-BFDB-594A1AC91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05395-A2A9-4C17-AF3C-E375202C7DFE}"/>
              </a:ext>
            </a:extLst>
          </p:cNvPr>
          <p:cNvSpPr txBox="1"/>
          <p:nvPr/>
        </p:nvSpPr>
        <p:spPr>
          <a:xfrm>
            <a:off x="2995468" y="2178870"/>
            <a:ext cx="6152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Lebih</a:t>
            </a:r>
            <a:r>
              <a:rPr lang="en-US" altLang="ko-KR" sz="2800" b="1" dirty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Lanjut</a:t>
            </a:r>
            <a:r>
              <a:rPr lang="en-US" altLang="ko-KR" sz="2800" b="1" dirty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tentang</a:t>
            </a:r>
            <a:r>
              <a:rPr lang="en-US" altLang="ko-KR" sz="2800" b="1" dirty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Class (OOP)</a:t>
            </a:r>
          </a:p>
          <a:p>
            <a:pPr algn="ctr"/>
            <a:r>
              <a:rPr lang="en-US" altLang="ko-KR" sz="2800" b="1" dirty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2800" b="1" dirty="0" err="1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Melihat</a:t>
            </a:r>
            <a:r>
              <a:rPr lang="en-US" altLang="ko-KR" sz="2800" b="1" dirty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Object pada Class </a:t>
            </a:r>
            <a:endParaRPr lang="ko-KR" altLang="en-US" sz="2800" b="1" dirty="0">
              <a:solidFill>
                <a:srgbClr val="F7F8F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3F4E9-5405-4935-9870-2FB9B62A3A64}"/>
              </a:ext>
            </a:extLst>
          </p:cNvPr>
          <p:cNvSpPr txBox="1"/>
          <p:nvPr/>
        </p:nvSpPr>
        <p:spPr>
          <a:xfrm>
            <a:off x="3915963" y="5960608"/>
            <a:ext cx="436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3F8981"/>
                </a:solidFill>
              </a:rPr>
              <a:t>Buku</a:t>
            </a:r>
            <a:r>
              <a:rPr lang="en-US" altLang="ko-KR" sz="1400" b="1" dirty="0">
                <a:solidFill>
                  <a:srgbClr val="3F8981"/>
                </a:solidFill>
              </a:rPr>
              <a:t> “</a:t>
            </a:r>
            <a:r>
              <a:rPr lang="en-US" altLang="ko-KR" sz="1400" b="1" dirty="0" err="1">
                <a:solidFill>
                  <a:srgbClr val="3F8981"/>
                </a:solidFill>
              </a:rPr>
              <a:t>Semua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Bisa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Jadi</a:t>
            </a:r>
            <a:r>
              <a:rPr lang="en-US" altLang="ko-KR" sz="1400" b="1" dirty="0">
                <a:solidFill>
                  <a:srgbClr val="3F8981"/>
                </a:solidFill>
              </a:rPr>
              <a:t> Programmer Ruby Basic” </a:t>
            </a:r>
            <a:r>
              <a:rPr lang="en-US" altLang="ko-KR" sz="1400" b="1" dirty="0" err="1">
                <a:solidFill>
                  <a:srgbClr val="3F8981"/>
                </a:solidFill>
              </a:rPr>
              <a:t>oleh</a:t>
            </a:r>
            <a:r>
              <a:rPr lang="en-US" altLang="ko-KR" sz="1400" b="1" dirty="0">
                <a:solidFill>
                  <a:srgbClr val="3F8981"/>
                </a:solidFill>
              </a:rPr>
              <a:t> Ir. </a:t>
            </a:r>
            <a:r>
              <a:rPr lang="en-US" altLang="ko-KR" sz="1400" b="1" dirty="0" err="1">
                <a:solidFill>
                  <a:srgbClr val="3F8981"/>
                </a:solidFill>
              </a:rPr>
              <a:t>Yuniar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Supardi</a:t>
            </a:r>
            <a:endParaRPr lang="ko-KR" altLang="en-US" sz="1400" b="1" dirty="0">
              <a:solidFill>
                <a:srgbClr val="3F8981"/>
              </a:solidFill>
            </a:endParaRPr>
          </a:p>
        </p:txBody>
      </p:sp>
      <p:pic>
        <p:nvPicPr>
          <p:cNvPr id="10" name="Picture 4" descr="20 Ruby Developers to Follow Online | New Re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71" y="3816481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49" y="4623281"/>
            <a:ext cx="1548708" cy="1161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3562" y="50193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WEBDEV_LPG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5. Perubahan Akses (Access Modifiers) (Bag.4)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E3F0E-5C4B-444F-A003-9CF0C278A004}"/>
              </a:ext>
            </a:extLst>
          </p:cNvPr>
          <p:cNvSpPr txBox="1"/>
          <p:nvPr/>
        </p:nvSpPr>
        <p:spPr>
          <a:xfrm>
            <a:off x="3685310" y="1699490"/>
            <a:ext cx="53671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 =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baju.warna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#error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private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baju.rating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#error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baju.mrek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#error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private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baju.desainer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baju.desainer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"Orang Keren" # error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KostumBadut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?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.rating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subclass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akses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yang protected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rating &gt;=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warni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@warna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"Pelangi"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warna.inspect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.warna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private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kostum_badut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KostumBadut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Kostum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badutnya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kostum_badut.bagus?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kostum_badut.warni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10761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6. Turunan (Inheritance)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3F92-D07F-4D7B-9472-83CBBF6B0C0D}"/>
              </a:ext>
            </a:extLst>
          </p:cNvPr>
          <p:cNvSpPr txBox="1"/>
          <p:nvPr/>
        </p:nvSpPr>
        <p:spPr>
          <a:xfrm>
            <a:off x="1653309" y="1671782"/>
            <a:ext cx="881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opeh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sehingga</a:t>
            </a:r>
            <a:endParaRPr lang="en-US" dirty="0"/>
          </a:p>
          <a:p>
            <a:r>
              <a:rPr lang="en-US" dirty="0"/>
              <a:t>Kelas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i="1" dirty="0"/>
              <a:t>property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495E-C08F-4ED4-AF2F-187EC4BBDC9C}"/>
              </a:ext>
            </a:extLst>
          </p:cNvPr>
          <p:cNvSpPr txBox="1"/>
          <p:nvPr/>
        </p:nvSpPr>
        <p:spPr>
          <a:xfrm>
            <a:off x="1579910" y="2299640"/>
            <a:ext cx="405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turunan.rb</a:t>
            </a:r>
            <a:endParaRPr lang="en-US" b="1" dirty="0"/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</a:t>
            </a:r>
            <a:r>
              <a:rPr lang="en-US" b="1" dirty="0" err="1"/>
              <a:t>turunan.rb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1FD04-EDC4-453C-915E-1B0189A490DC}"/>
              </a:ext>
            </a:extLst>
          </p:cNvPr>
          <p:cNvSpPr txBox="1"/>
          <p:nvPr/>
        </p:nvSpPr>
        <p:spPr>
          <a:xfrm>
            <a:off x="1653309" y="4057233"/>
            <a:ext cx="55707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getter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"Belum </a:t>
            </a:r>
            <a:r>
              <a:rPr lang="en-ID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Tahu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#setter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desainer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yang di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bawah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attr_accessor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:barcode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#getter dan setter rating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#method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9A5AB-137F-4D7F-B575-0EECCEEB17BA}"/>
              </a:ext>
            </a:extLst>
          </p:cNvPr>
          <p:cNvSpPr txBox="1"/>
          <p:nvPr/>
        </p:nvSpPr>
        <p:spPr>
          <a:xfrm>
            <a:off x="7416800" y="2576945"/>
            <a:ext cx="40078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yang di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bawah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private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warna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@warna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LongSleeve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attr_accessor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panjang_lengan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 =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LongSleeve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baju.panjang_lengan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baju.panjang_lengan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baju.desainer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Siapa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baju.desainer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puts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baju.ratting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#error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puts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baju.warna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#error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94604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7. Callback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3F92-D07F-4D7B-9472-83CBBF6B0C0D}"/>
              </a:ext>
            </a:extLst>
          </p:cNvPr>
          <p:cNvSpPr txBox="1"/>
          <p:nvPr/>
        </p:nvSpPr>
        <p:spPr>
          <a:xfrm>
            <a:off x="1653309" y="1671782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memanggil</a:t>
            </a:r>
            <a:r>
              <a:rPr lang="en-US" dirty="0"/>
              <a:t> class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495E-C08F-4ED4-AF2F-187EC4BBDC9C}"/>
              </a:ext>
            </a:extLst>
          </p:cNvPr>
          <p:cNvSpPr txBox="1"/>
          <p:nvPr/>
        </p:nvSpPr>
        <p:spPr>
          <a:xfrm>
            <a:off x="1542965" y="2041114"/>
            <a:ext cx="4224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callback1.rb</a:t>
            </a:r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callback1.rb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74045-028F-454C-AA77-D395034600D0}"/>
              </a:ext>
            </a:extLst>
          </p:cNvPr>
          <p:cNvSpPr txBox="1"/>
          <p:nvPr/>
        </p:nvSpPr>
        <p:spPr>
          <a:xfrm>
            <a:off x="1717964" y="4073236"/>
            <a:ext cx="37529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self.inherited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Kendaraan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self.inherited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"Subclass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subclass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Kendaraan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Motor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Kendaraan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37305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8. Patching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3F92-D07F-4D7B-9472-83CBBF6B0C0D}"/>
              </a:ext>
            </a:extLst>
          </p:cNvPr>
          <p:cNvSpPr txBox="1"/>
          <p:nvPr/>
        </p:nvSpPr>
        <p:spPr>
          <a:xfrm>
            <a:off x="997527" y="1578652"/>
            <a:ext cx="107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Patching </a:t>
            </a:r>
            <a:r>
              <a:rPr lang="en-US" dirty="0" err="1"/>
              <a:t>merupakan</a:t>
            </a:r>
            <a:r>
              <a:rPr lang="en-US" dirty="0"/>
              <a:t> Teknik </a:t>
            </a:r>
            <a:r>
              <a:rPr lang="en-US" dirty="0" err="1"/>
              <a:t>mengubah</a:t>
            </a:r>
            <a:r>
              <a:rPr lang="en-US" dirty="0"/>
              <a:t> class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.  (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monkey </a:t>
            </a:r>
            <a:r>
              <a:rPr lang="en-US" i="1" dirty="0" err="1"/>
              <a:t>pacthing</a:t>
            </a:r>
            <a:r>
              <a:rPr lang="en-US" i="1" dirty="0"/>
              <a:t>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495E-C08F-4ED4-AF2F-187EC4BBDC9C}"/>
              </a:ext>
            </a:extLst>
          </p:cNvPr>
          <p:cNvSpPr txBox="1"/>
          <p:nvPr/>
        </p:nvSpPr>
        <p:spPr>
          <a:xfrm>
            <a:off x="1482322" y="2031878"/>
            <a:ext cx="4544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monkeypatch.rb</a:t>
            </a:r>
            <a:endParaRPr lang="en-US" b="1" dirty="0"/>
          </a:p>
          <a:p>
            <a:r>
              <a:rPr lang="en-US" dirty="0"/>
              <a:t>Dan </a:t>
            </a:r>
            <a:r>
              <a:rPr lang="en-US" b="1" dirty="0"/>
              <a:t>monkeypatch2.rb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000DA-394C-4CFF-95E9-5B1729D04732}"/>
              </a:ext>
            </a:extLst>
          </p:cNvPr>
          <p:cNvSpPr txBox="1"/>
          <p:nvPr/>
        </p:nvSpPr>
        <p:spPr>
          <a:xfrm>
            <a:off x="1745673" y="3593100"/>
            <a:ext cx="33393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alias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monkeypatch.rb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Rubyist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say!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helo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say_with_log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method ....."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".... Method Called"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alias_method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say_without_log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!, :say!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alias_method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:say!, 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say_with_log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A7E35-3428-430E-AB50-20858A1ED322}"/>
              </a:ext>
            </a:extLst>
          </p:cNvPr>
          <p:cNvSpPr txBox="1"/>
          <p:nvPr/>
        </p:nvSpPr>
        <p:spPr>
          <a:xfrm>
            <a:off x="5772728" y="3593100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#monkeypatch.rb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self.lipsum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"Lorem ipsum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adispicing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.lipsum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40270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9. Module ( Bag 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3F92-D07F-4D7B-9472-83CBBF6B0C0D}"/>
              </a:ext>
            </a:extLst>
          </p:cNvPr>
          <p:cNvSpPr txBox="1"/>
          <p:nvPr/>
        </p:nvSpPr>
        <p:spPr>
          <a:xfrm>
            <a:off x="1016000" y="1343600"/>
            <a:ext cx="1062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methods dan </a:t>
            </a:r>
            <a:r>
              <a:rPr lang="en-US" dirty="0" err="1"/>
              <a:t>kostanta</a:t>
            </a:r>
            <a:r>
              <a:rPr lang="en-US" dirty="0"/>
              <a:t>. Module </a:t>
            </a:r>
            <a:r>
              <a:rPr lang="en-US" dirty="0" err="1"/>
              <a:t>mirip</a:t>
            </a:r>
            <a:r>
              <a:rPr lang="en-US" dirty="0"/>
              <a:t> class,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di-include </a:t>
            </a:r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r>
              <a:rPr lang="en-US" dirty="0"/>
              <a:t>Di-extend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class lain.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48758-B355-4C96-A3E9-E33A9BA06125}"/>
              </a:ext>
            </a:extLst>
          </p:cNvPr>
          <p:cNvSpPr txBox="1"/>
          <p:nvPr/>
        </p:nvSpPr>
        <p:spPr>
          <a:xfrm>
            <a:off x="1016000" y="2142622"/>
            <a:ext cx="41344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module1.rb</a:t>
            </a:r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module1.rb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44D99-9DE5-42DA-96CA-00B8AD6BFD7B}"/>
              </a:ext>
            </a:extLst>
          </p:cNvPr>
          <p:cNvSpPr txBox="1"/>
          <p:nvPr/>
        </p:nvSpPr>
        <p:spPr>
          <a:xfrm>
            <a:off x="1203561" y="3786909"/>
            <a:ext cx="280076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DapatDipanggil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panggilan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@jenis_kelamin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"Mr"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wanita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PakaiSeragam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seragam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Seragam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kotak-kotak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C7598-E1EE-4C41-8AAB-9276C707BA0C}"/>
              </a:ext>
            </a:extLst>
          </p:cNvPr>
          <p:cNvSpPr txBox="1"/>
          <p:nvPr/>
        </p:nvSpPr>
        <p:spPr>
          <a:xfrm>
            <a:off x="5338026" y="2301887"/>
            <a:ext cx="6801862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Pegawai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DapatDipanggil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#method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dlm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modul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DapatDipanggil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instace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methods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Pegawai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PakaiSeragam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#method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di dl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modul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PakaiSeragam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 methods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Pegawai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attr_accessor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jenis_kelamin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nama_lengkap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panggilan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.seragam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pegawai.jenis_kelamin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wanita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pegawai.nama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"Jeni"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pegawai.nama_lengkap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16301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9. Module (Bag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3F92-D07F-4D7B-9472-83CBBF6B0C0D}"/>
              </a:ext>
            </a:extLst>
          </p:cNvPr>
          <p:cNvSpPr txBox="1"/>
          <p:nvPr/>
        </p:nvSpPr>
        <p:spPr>
          <a:xfrm>
            <a:off x="1016000" y="1343600"/>
            <a:ext cx="498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Teknik </a:t>
            </a:r>
            <a:r>
              <a:rPr lang="en-US" b="1" dirty="0"/>
              <a:t>Callback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48758-B355-4C96-A3E9-E33A9BA06125}"/>
              </a:ext>
            </a:extLst>
          </p:cNvPr>
          <p:cNvSpPr txBox="1"/>
          <p:nvPr/>
        </p:nvSpPr>
        <p:spPr>
          <a:xfrm>
            <a:off x="1052419" y="1948118"/>
            <a:ext cx="4916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modulecallback.rb</a:t>
            </a:r>
            <a:endParaRPr lang="en-US" b="1" dirty="0"/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</a:t>
            </a:r>
            <a:r>
              <a:rPr lang="en-US" b="1" dirty="0" err="1"/>
              <a:t>modulecallback.rb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E2343-F791-4A26-A550-E5546DC42868}"/>
              </a:ext>
            </a:extLst>
          </p:cNvPr>
          <p:cNvSpPr txBox="1"/>
          <p:nvPr/>
        </p:nvSpPr>
        <p:spPr>
          <a:xfrm>
            <a:off x="6308437" y="1948118"/>
            <a:ext cx="51235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self.included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self.extended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PakaiSeragam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self.included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#{self}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included di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self.extended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#{self}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extended di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Murid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PakaiSeragam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PakaiSeragam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295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9. Module (Bag 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3F92-D07F-4D7B-9472-83CBBF6B0C0D}"/>
              </a:ext>
            </a:extLst>
          </p:cNvPr>
          <p:cNvSpPr txBox="1"/>
          <p:nvPr/>
        </p:nvSpPr>
        <p:spPr>
          <a:xfrm>
            <a:off x="1016000" y="1343600"/>
            <a:ext cx="498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Teknik </a:t>
            </a:r>
            <a:r>
              <a:rPr lang="en-US" b="1" dirty="0"/>
              <a:t>Callback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48758-B355-4C96-A3E9-E33A9BA06125}"/>
              </a:ext>
            </a:extLst>
          </p:cNvPr>
          <p:cNvSpPr txBox="1"/>
          <p:nvPr/>
        </p:nvSpPr>
        <p:spPr>
          <a:xfrm>
            <a:off x="1052419" y="1948118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modulepatch.rb</a:t>
            </a:r>
            <a:endParaRPr lang="en-US" b="1" dirty="0"/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E2343-F791-4A26-A550-E5546DC42868}"/>
              </a:ext>
            </a:extLst>
          </p:cNvPr>
          <p:cNvSpPr txBox="1"/>
          <p:nvPr/>
        </p:nvSpPr>
        <p:spPr>
          <a:xfrm>
            <a:off x="6308437" y="1948118"/>
            <a:ext cx="34772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PakaiSeragam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warna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"Hijau"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PakaiSeragam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motif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"Kotak-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kotak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2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344449" y="2773735"/>
            <a:ext cx="551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dirty="0">
                <a:solidFill>
                  <a:srgbClr val="143544"/>
                </a:solidFill>
              </a:rPr>
              <a:t>TERIMAKASIH</a:t>
            </a:r>
            <a:endParaRPr lang="ko-KR" altLang="en-US" sz="4800" dirty="0">
              <a:solidFill>
                <a:srgbClr val="1435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195217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3448648" y="3741247"/>
            <a:ext cx="529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b="1" dirty="0" err="1">
                <a:solidFill>
                  <a:schemeClr val="tx2"/>
                </a:solidFill>
              </a:rPr>
              <a:t>Sumber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Materi</a:t>
            </a:r>
            <a:r>
              <a:rPr lang="en-US" altLang="ko-KR" sz="1400" b="1" dirty="0">
                <a:solidFill>
                  <a:schemeClr val="tx2"/>
                </a:solidFill>
              </a:rPr>
              <a:t> :</a:t>
            </a:r>
          </a:p>
          <a:p>
            <a:pPr algn="ctr"/>
            <a:r>
              <a:rPr lang="en-US" altLang="ko-KR" sz="1400" b="1" dirty="0" err="1">
                <a:solidFill>
                  <a:schemeClr val="tx2"/>
                </a:solidFill>
              </a:rPr>
              <a:t>Supardi</a:t>
            </a:r>
            <a:r>
              <a:rPr lang="en-US" altLang="ko-KR" sz="1400" b="1" dirty="0">
                <a:solidFill>
                  <a:schemeClr val="tx2"/>
                </a:solidFill>
              </a:rPr>
              <a:t>, Ir. </a:t>
            </a:r>
            <a:r>
              <a:rPr lang="en-US" altLang="ko-KR" sz="1400" b="1" dirty="0" err="1">
                <a:solidFill>
                  <a:schemeClr val="tx2"/>
                </a:solidFill>
              </a:rPr>
              <a:t>Yuniar</a:t>
            </a:r>
            <a:r>
              <a:rPr lang="en-US" altLang="ko-KR" sz="1400" b="1" dirty="0">
                <a:solidFill>
                  <a:schemeClr val="tx2"/>
                </a:solidFill>
              </a:rPr>
              <a:t>. (2019).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Semua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Bisa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Jadi</a:t>
            </a:r>
            <a:r>
              <a:rPr lang="en-US" altLang="ko-KR" sz="1400" b="1" i="1" dirty="0">
                <a:solidFill>
                  <a:schemeClr val="tx2"/>
                </a:solidFill>
              </a:rPr>
              <a:t> Programmer Ruby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Basic</a:t>
            </a:r>
            <a:r>
              <a:rPr lang="en-US" altLang="ko-KR" sz="1400" b="1" dirty="0" err="1">
                <a:solidFill>
                  <a:schemeClr val="tx2"/>
                </a:solidFill>
              </a:rPr>
              <a:t>.Jakarta:Elexmedia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  <a:endParaRPr lang="ko-KR" alt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4EC3C1-4C28-4AFF-A7D2-B2CD5F9272A4}"/>
              </a:ext>
            </a:extLst>
          </p:cNvPr>
          <p:cNvGrpSpPr/>
          <p:nvPr/>
        </p:nvGrpSpPr>
        <p:grpSpPr>
          <a:xfrm>
            <a:off x="5327201" y="1212955"/>
            <a:ext cx="5427608" cy="523220"/>
            <a:chOff x="5381369" y="1643853"/>
            <a:chExt cx="5427608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BEB160D-C714-4653-998B-E172479336C2}"/>
                </a:ext>
              </a:extLst>
            </p:cNvPr>
            <p:cNvSpPr/>
            <p:nvPr/>
          </p:nvSpPr>
          <p:spPr>
            <a:xfrm>
              <a:off x="5381369" y="164385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01.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7BEF87-CDAD-4303-B1EC-61AB31BD19D4}"/>
                </a:ext>
              </a:extLst>
            </p:cNvPr>
            <p:cNvSpPr/>
            <p:nvPr/>
          </p:nvSpPr>
          <p:spPr>
            <a:xfrm>
              <a:off x="6235444" y="1743045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rgbClr val="143544"/>
                  </a:solidFill>
                </a:rPr>
                <a:t>Melihat</a:t>
              </a:r>
              <a:r>
                <a:rPr lang="en-US" altLang="ko-KR" b="1" dirty="0">
                  <a:solidFill>
                    <a:srgbClr val="143544"/>
                  </a:solidFill>
                </a:rPr>
                <a:t> </a:t>
              </a:r>
              <a:r>
                <a:rPr lang="en-US" altLang="ko-KR" b="1" dirty="0" err="1">
                  <a:solidFill>
                    <a:srgbClr val="143544"/>
                  </a:solidFill>
                </a:rPr>
                <a:t>Objek</a:t>
              </a:r>
              <a:r>
                <a:rPr lang="en-US" altLang="ko-KR" b="1" dirty="0">
                  <a:solidFill>
                    <a:srgbClr val="143544"/>
                  </a:solidFill>
                </a:rPr>
                <a:t> pada Class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0AC2406-06B6-429B-8ACA-9E6FA3ECEEAD}"/>
              </a:ext>
            </a:extLst>
          </p:cNvPr>
          <p:cNvGrpSpPr/>
          <p:nvPr/>
        </p:nvGrpSpPr>
        <p:grpSpPr>
          <a:xfrm>
            <a:off x="5327201" y="2419684"/>
            <a:ext cx="5427608" cy="745523"/>
            <a:chOff x="5381369" y="2837768"/>
            <a:chExt cx="5427608" cy="7455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A6A38CF-A3D7-4F4D-9D6F-2E55F834212E}"/>
                </a:ext>
              </a:extLst>
            </p:cNvPr>
            <p:cNvSpPr/>
            <p:nvPr/>
          </p:nvSpPr>
          <p:spPr>
            <a:xfrm>
              <a:off x="5381369" y="2837768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03.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8A077A-EBCF-47AD-8314-4F358723DE8A}"/>
                </a:ext>
              </a:extLst>
            </p:cNvPr>
            <p:cNvSpPr/>
            <p:nvPr/>
          </p:nvSpPr>
          <p:spPr>
            <a:xfrm>
              <a:off x="6235444" y="2936960"/>
              <a:ext cx="457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rgbClr val="143544"/>
                  </a:solidFill>
                </a:rPr>
                <a:t>Atribut</a:t>
              </a:r>
              <a:r>
                <a:rPr lang="en-US" altLang="ko-KR" b="1" dirty="0">
                  <a:solidFill>
                    <a:srgbClr val="143544"/>
                  </a:solidFill>
                </a:rPr>
                <a:t> Accessor di </a:t>
              </a:r>
              <a:r>
                <a:rPr lang="en-US" altLang="ko-KR" b="1" dirty="0" err="1">
                  <a:solidFill>
                    <a:srgbClr val="143544"/>
                  </a:solidFill>
                </a:rPr>
                <a:t>dalam</a:t>
              </a:r>
              <a:r>
                <a:rPr lang="en-US" altLang="ko-KR" b="1" dirty="0">
                  <a:solidFill>
                    <a:srgbClr val="143544"/>
                  </a:solidFill>
                </a:rPr>
                <a:t> File </a:t>
              </a:r>
              <a:r>
                <a:rPr lang="en-US" altLang="ko-KR" b="1" dirty="0" err="1">
                  <a:solidFill>
                    <a:srgbClr val="143544"/>
                  </a:solidFill>
                </a:rPr>
                <a:t>Tersendiri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82624" y="875498"/>
            <a:ext cx="364967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3600" dirty="0">
                <a:solidFill>
                  <a:srgbClr val="143544"/>
                </a:solidFill>
              </a:rPr>
              <a:t>CONTENTS</a:t>
            </a:r>
            <a:endParaRPr lang="ko-KR" altLang="en-US" sz="3600" dirty="0">
              <a:solidFill>
                <a:srgbClr val="14354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087251-C07A-4F1D-A7D5-DAEDF9BC30EE}"/>
              </a:ext>
            </a:extLst>
          </p:cNvPr>
          <p:cNvGrpSpPr/>
          <p:nvPr/>
        </p:nvGrpSpPr>
        <p:grpSpPr>
          <a:xfrm>
            <a:off x="1814311" y="1762060"/>
            <a:ext cx="5478232" cy="523220"/>
            <a:chOff x="782624" y="2167073"/>
            <a:chExt cx="5478232" cy="523220"/>
          </a:xfrm>
        </p:grpSpPr>
        <p:sp>
          <p:nvSpPr>
            <p:cNvPr id="7" name="직사각형 14">
              <a:extLst>
                <a:ext uri="{FF2B5EF4-FFF2-40B4-BE49-F238E27FC236}">
                  <a16:creationId xmlns:a16="http://schemas.microsoft.com/office/drawing/2014/main" id="{1DD00192-5CB9-47A1-B63C-18ADB90A37DC}"/>
                </a:ext>
              </a:extLst>
            </p:cNvPr>
            <p:cNvSpPr/>
            <p:nvPr/>
          </p:nvSpPr>
          <p:spPr>
            <a:xfrm>
              <a:off x="782624" y="216707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02.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8" name="직사각형 15">
              <a:extLst>
                <a:ext uri="{FF2B5EF4-FFF2-40B4-BE49-F238E27FC236}">
                  <a16:creationId xmlns:a16="http://schemas.microsoft.com/office/drawing/2014/main" id="{71020DB6-8804-4DA9-8DB3-5E2F59AE9D7B}"/>
                </a:ext>
              </a:extLst>
            </p:cNvPr>
            <p:cNvSpPr/>
            <p:nvPr/>
          </p:nvSpPr>
          <p:spPr>
            <a:xfrm>
              <a:off x="1687323" y="2310761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rgbClr val="143544"/>
                  </a:solidFill>
                </a:rPr>
                <a:t>Atribut</a:t>
              </a:r>
              <a:r>
                <a:rPr lang="en-US" altLang="ko-KR" b="1" dirty="0">
                  <a:solidFill>
                    <a:srgbClr val="143544"/>
                  </a:solidFill>
                </a:rPr>
                <a:t> Accessor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CAA22-FA3B-4927-BABB-4F302CFD1929}"/>
              </a:ext>
            </a:extLst>
          </p:cNvPr>
          <p:cNvGrpSpPr/>
          <p:nvPr/>
        </p:nvGrpSpPr>
        <p:grpSpPr>
          <a:xfrm>
            <a:off x="5339287" y="4953072"/>
            <a:ext cx="5478232" cy="523220"/>
            <a:chOff x="782624" y="2167073"/>
            <a:chExt cx="5478232" cy="523220"/>
          </a:xfrm>
        </p:grpSpPr>
        <p:sp>
          <p:nvSpPr>
            <p:cNvPr id="11" name="직사각형 14">
              <a:extLst>
                <a:ext uri="{FF2B5EF4-FFF2-40B4-BE49-F238E27FC236}">
                  <a16:creationId xmlns:a16="http://schemas.microsoft.com/office/drawing/2014/main" id="{BC8CED80-4837-48C0-9578-8C3106BAB3FD}"/>
                </a:ext>
              </a:extLst>
            </p:cNvPr>
            <p:cNvSpPr/>
            <p:nvPr/>
          </p:nvSpPr>
          <p:spPr>
            <a:xfrm>
              <a:off x="782624" y="216707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07.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12" name="직사각형 15">
              <a:extLst>
                <a:ext uri="{FF2B5EF4-FFF2-40B4-BE49-F238E27FC236}">
                  <a16:creationId xmlns:a16="http://schemas.microsoft.com/office/drawing/2014/main" id="{0AF4641A-2616-4349-AB3E-C8E4A3310F32}"/>
                </a:ext>
              </a:extLst>
            </p:cNvPr>
            <p:cNvSpPr/>
            <p:nvPr/>
          </p:nvSpPr>
          <p:spPr>
            <a:xfrm>
              <a:off x="1687323" y="2310761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143544"/>
                  </a:solidFill>
                </a:rPr>
                <a:t>Callback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F72B4E-F80C-4F00-864E-21067A83CB08}"/>
              </a:ext>
            </a:extLst>
          </p:cNvPr>
          <p:cNvGrpSpPr/>
          <p:nvPr/>
        </p:nvGrpSpPr>
        <p:grpSpPr>
          <a:xfrm>
            <a:off x="1814311" y="3179017"/>
            <a:ext cx="5478232" cy="523220"/>
            <a:chOff x="782624" y="2167073"/>
            <a:chExt cx="5478232" cy="523220"/>
          </a:xfrm>
        </p:grpSpPr>
        <p:sp>
          <p:nvSpPr>
            <p:cNvPr id="14" name="직사각형 14">
              <a:extLst>
                <a:ext uri="{FF2B5EF4-FFF2-40B4-BE49-F238E27FC236}">
                  <a16:creationId xmlns:a16="http://schemas.microsoft.com/office/drawing/2014/main" id="{4E1AA554-9C41-4128-B16A-1F23500056F0}"/>
                </a:ext>
              </a:extLst>
            </p:cNvPr>
            <p:cNvSpPr/>
            <p:nvPr/>
          </p:nvSpPr>
          <p:spPr>
            <a:xfrm>
              <a:off x="782624" y="216707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04.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17" name="직사각형 15">
              <a:extLst>
                <a:ext uri="{FF2B5EF4-FFF2-40B4-BE49-F238E27FC236}">
                  <a16:creationId xmlns:a16="http://schemas.microsoft.com/office/drawing/2014/main" id="{6D27EAEF-5E57-4928-8022-8E597EA45A8B}"/>
                </a:ext>
              </a:extLst>
            </p:cNvPr>
            <p:cNvSpPr/>
            <p:nvPr/>
          </p:nvSpPr>
          <p:spPr>
            <a:xfrm>
              <a:off x="1687323" y="2310761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rgbClr val="143544"/>
                  </a:solidFill>
                </a:rPr>
                <a:t>Deklarasi</a:t>
              </a:r>
              <a:r>
                <a:rPr lang="en-US" altLang="ko-KR" b="1" dirty="0">
                  <a:solidFill>
                    <a:srgbClr val="143544"/>
                  </a:solidFill>
                </a:rPr>
                <a:t>, Setter, dan Getter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ED47C-FF1D-4724-9408-71932D4B8647}"/>
              </a:ext>
            </a:extLst>
          </p:cNvPr>
          <p:cNvGrpSpPr/>
          <p:nvPr/>
        </p:nvGrpSpPr>
        <p:grpSpPr>
          <a:xfrm>
            <a:off x="5327201" y="3911732"/>
            <a:ext cx="5478232" cy="523220"/>
            <a:chOff x="782624" y="2167073"/>
            <a:chExt cx="5478232" cy="523220"/>
          </a:xfrm>
        </p:grpSpPr>
        <p:sp>
          <p:nvSpPr>
            <p:cNvPr id="20" name="직사각형 14">
              <a:extLst>
                <a:ext uri="{FF2B5EF4-FFF2-40B4-BE49-F238E27FC236}">
                  <a16:creationId xmlns:a16="http://schemas.microsoft.com/office/drawing/2014/main" id="{8A20241F-2EC2-4E08-8005-F361FE5A8C8A}"/>
                </a:ext>
              </a:extLst>
            </p:cNvPr>
            <p:cNvSpPr/>
            <p:nvPr/>
          </p:nvSpPr>
          <p:spPr>
            <a:xfrm>
              <a:off x="782624" y="216707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05.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22" name="직사각형 15">
              <a:extLst>
                <a:ext uri="{FF2B5EF4-FFF2-40B4-BE49-F238E27FC236}">
                  <a16:creationId xmlns:a16="http://schemas.microsoft.com/office/drawing/2014/main" id="{5298BB61-614C-40B7-A425-7538E78E522F}"/>
                </a:ext>
              </a:extLst>
            </p:cNvPr>
            <p:cNvSpPr/>
            <p:nvPr/>
          </p:nvSpPr>
          <p:spPr>
            <a:xfrm>
              <a:off x="1687323" y="2310761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rgbClr val="143544"/>
                  </a:solidFill>
                </a:rPr>
                <a:t>Perubahan</a:t>
              </a:r>
              <a:r>
                <a:rPr lang="en-US" altLang="ko-KR" b="1" dirty="0">
                  <a:solidFill>
                    <a:srgbClr val="143544"/>
                  </a:solidFill>
                </a:rPr>
                <a:t> </a:t>
              </a:r>
              <a:r>
                <a:rPr lang="en-US" altLang="ko-KR" b="1" dirty="0" err="1">
                  <a:solidFill>
                    <a:srgbClr val="143544"/>
                  </a:solidFill>
                </a:rPr>
                <a:t>Akses</a:t>
              </a:r>
              <a:r>
                <a:rPr lang="en-US" altLang="ko-KR" b="1" dirty="0">
                  <a:solidFill>
                    <a:srgbClr val="143544"/>
                  </a:solidFill>
                </a:rPr>
                <a:t> (Access Modifiers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97C3CB-20F6-4872-9650-091481C19301}"/>
              </a:ext>
            </a:extLst>
          </p:cNvPr>
          <p:cNvGrpSpPr/>
          <p:nvPr/>
        </p:nvGrpSpPr>
        <p:grpSpPr>
          <a:xfrm>
            <a:off x="1814311" y="4286326"/>
            <a:ext cx="5478232" cy="523220"/>
            <a:chOff x="782624" y="2167073"/>
            <a:chExt cx="5478232" cy="523220"/>
          </a:xfrm>
        </p:grpSpPr>
        <p:sp>
          <p:nvSpPr>
            <p:cNvPr id="24" name="직사각형 14">
              <a:extLst>
                <a:ext uri="{FF2B5EF4-FFF2-40B4-BE49-F238E27FC236}">
                  <a16:creationId xmlns:a16="http://schemas.microsoft.com/office/drawing/2014/main" id="{7C931858-9320-4AAA-B5D4-0FB966FB4C92}"/>
                </a:ext>
              </a:extLst>
            </p:cNvPr>
            <p:cNvSpPr/>
            <p:nvPr/>
          </p:nvSpPr>
          <p:spPr>
            <a:xfrm>
              <a:off x="782624" y="216707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06.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25" name="직사각형 15">
              <a:extLst>
                <a:ext uri="{FF2B5EF4-FFF2-40B4-BE49-F238E27FC236}">
                  <a16:creationId xmlns:a16="http://schemas.microsoft.com/office/drawing/2014/main" id="{9635C857-6110-4D96-A639-05815D3837E2}"/>
                </a:ext>
              </a:extLst>
            </p:cNvPr>
            <p:cNvSpPr/>
            <p:nvPr/>
          </p:nvSpPr>
          <p:spPr>
            <a:xfrm>
              <a:off x="1687323" y="2310761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rgbClr val="143544"/>
                  </a:solidFill>
                </a:rPr>
                <a:t>Turunan</a:t>
              </a:r>
              <a:r>
                <a:rPr lang="en-US" altLang="ko-KR" b="1" dirty="0">
                  <a:solidFill>
                    <a:srgbClr val="143544"/>
                  </a:solidFill>
                </a:rPr>
                <a:t> (Inheritance)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2E685F-A57D-46A6-ADF3-74E9415B9C34}"/>
              </a:ext>
            </a:extLst>
          </p:cNvPr>
          <p:cNvGrpSpPr/>
          <p:nvPr/>
        </p:nvGrpSpPr>
        <p:grpSpPr>
          <a:xfrm>
            <a:off x="1814311" y="5393635"/>
            <a:ext cx="5478232" cy="523220"/>
            <a:chOff x="782624" y="2167073"/>
            <a:chExt cx="5478232" cy="523220"/>
          </a:xfrm>
        </p:grpSpPr>
        <p:sp>
          <p:nvSpPr>
            <p:cNvPr id="27" name="직사각형 14">
              <a:extLst>
                <a:ext uri="{FF2B5EF4-FFF2-40B4-BE49-F238E27FC236}">
                  <a16:creationId xmlns:a16="http://schemas.microsoft.com/office/drawing/2014/main" id="{1CD78684-CD4A-4A00-B221-7E35ED0FA334}"/>
                </a:ext>
              </a:extLst>
            </p:cNvPr>
            <p:cNvSpPr/>
            <p:nvPr/>
          </p:nvSpPr>
          <p:spPr>
            <a:xfrm>
              <a:off x="782624" y="216707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08.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29" name="직사각형 15">
              <a:extLst>
                <a:ext uri="{FF2B5EF4-FFF2-40B4-BE49-F238E27FC236}">
                  <a16:creationId xmlns:a16="http://schemas.microsoft.com/office/drawing/2014/main" id="{2F63C33F-49D3-4D83-8C00-164729A77DFF}"/>
                </a:ext>
              </a:extLst>
            </p:cNvPr>
            <p:cNvSpPr/>
            <p:nvPr/>
          </p:nvSpPr>
          <p:spPr>
            <a:xfrm>
              <a:off x="1687323" y="2310761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143544"/>
                  </a:solidFill>
                </a:rPr>
                <a:t>Patching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9B182F-8DB1-4089-8F5E-BE817414B541}"/>
              </a:ext>
            </a:extLst>
          </p:cNvPr>
          <p:cNvGrpSpPr/>
          <p:nvPr/>
        </p:nvGrpSpPr>
        <p:grpSpPr>
          <a:xfrm>
            <a:off x="5327201" y="5898366"/>
            <a:ext cx="5478232" cy="523220"/>
            <a:chOff x="782624" y="2167073"/>
            <a:chExt cx="5478232" cy="523220"/>
          </a:xfrm>
        </p:grpSpPr>
        <p:sp>
          <p:nvSpPr>
            <p:cNvPr id="31" name="직사각형 14">
              <a:extLst>
                <a:ext uri="{FF2B5EF4-FFF2-40B4-BE49-F238E27FC236}">
                  <a16:creationId xmlns:a16="http://schemas.microsoft.com/office/drawing/2014/main" id="{A920DEB6-A5C2-4C58-A787-92DB26BF73E2}"/>
                </a:ext>
              </a:extLst>
            </p:cNvPr>
            <p:cNvSpPr/>
            <p:nvPr/>
          </p:nvSpPr>
          <p:spPr>
            <a:xfrm>
              <a:off x="782624" y="2167073"/>
              <a:ext cx="1035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143544"/>
                  </a:solidFill>
                  <a:latin typeface="+mj-lt"/>
                </a:rPr>
                <a:t>09.</a:t>
              </a:r>
              <a:endParaRPr lang="ko-KR" altLang="en-US" sz="2800" b="1" dirty="0">
                <a:solidFill>
                  <a:srgbClr val="143544"/>
                </a:solidFill>
                <a:latin typeface="+mj-lt"/>
              </a:endParaRPr>
            </a:p>
          </p:txBody>
        </p:sp>
        <p:sp>
          <p:nvSpPr>
            <p:cNvPr id="32" name="직사각형 15">
              <a:extLst>
                <a:ext uri="{FF2B5EF4-FFF2-40B4-BE49-F238E27FC236}">
                  <a16:creationId xmlns:a16="http://schemas.microsoft.com/office/drawing/2014/main" id="{9BE9BD6F-1FDF-47A0-977E-4780F50036D9}"/>
                </a:ext>
              </a:extLst>
            </p:cNvPr>
            <p:cNvSpPr/>
            <p:nvPr/>
          </p:nvSpPr>
          <p:spPr>
            <a:xfrm>
              <a:off x="1687323" y="2310761"/>
              <a:ext cx="4573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143544"/>
                  </a:solidFill>
                </a:rPr>
                <a:t>Module</a:t>
              </a:r>
              <a:endParaRPr lang="ko-KR" altLang="en-US" dirty="0">
                <a:solidFill>
                  <a:srgbClr val="14354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CBAFFCF9-666F-4037-9F32-98EDED570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760" y="494407"/>
            <a:ext cx="804654" cy="5842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689CB7C-30BB-44B1-B668-6D336FE7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5511" y="432276"/>
            <a:ext cx="804654" cy="58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805A4-6882-461D-9410-BC9E617CB2A5}"/>
              </a:ext>
            </a:extLst>
          </p:cNvPr>
          <p:cNvSpPr txBox="1"/>
          <p:nvPr/>
        </p:nvSpPr>
        <p:spPr>
          <a:xfrm>
            <a:off x="3246542" y="432276"/>
            <a:ext cx="710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7F8F9"/>
                </a:solidFill>
              </a:rPr>
              <a:t>1. </a:t>
            </a:r>
            <a:r>
              <a:rPr lang="en-US" altLang="ko-KR" sz="3600" b="1" dirty="0" err="1">
                <a:solidFill>
                  <a:srgbClr val="F7F8F9"/>
                </a:solidFill>
              </a:rPr>
              <a:t>Melihat</a:t>
            </a:r>
            <a:r>
              <a:rPr lang="en-US" altLang="ko-KR" sz="3600" b="1" dirty="0">
                <a:solidFill>
                  <a:srgbClr val="F7F8F9"/>
                </a:solidFill>
              </a:rPr>
              <a:t> Object pada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1F374-0787-4390-AEDB-FF8C62569187}"/>
              </a:ext>
            </a:extLst>
          </p:cNvPr>
          <p:cNvSpPr txBox="1"/>
          <p:nvPr/>
        </p:nvSpPr>
        <p:spPr>
          <a:xfrm>
            <a:off x="2207981" y="1616364"/>
            <a:ext cx="9182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b="1" dirty="0" err="1"/>
              <a:t>irb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Jika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list </a:t>
            </a:r>
            <a:r>
              <a:rPr lang="en-US" dirty="0" err="1"/>
              <a:t>metode-metode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class </a:t>
            </a:r>
            <a:r>
              <a:rPr lang="en-US" b="1" dirty="0"/>
              <a:t>Welcome</a:t>
            </a:r>
            <a:r>
              <a:rPr lang="en-US" dirty="0"/>
              <a:t>,</a:t>
            </a:r>
          </a:p>
          <a:p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(ancestor)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parameter </a:t>
            </a:r>
            <a:r>
              <a:rPr lang="en-US" b="1" dirty="0"/>
              <a:t>false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A818B-2666-4D0A-94FF-A7E5623B70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24273" r="9600" b="24025"/>
          <a:stretch/>
        </p:blipFill>
        <p:spPr>
          <a:xfrm>
            <a:off x="2483407" y="2161310"/>
            <a:ext cx="4313382" cy="116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79972-ABB5-4D95-B62D-1C8A4EB9BF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5147" r="9720" b="15520"/>
          <a:stretch/>
        </p:blipFill>
        <p:spPr>
          <a:xfrm>
            <a:off x="2483407" y="3925969"/>
            <a:ext cx="4860638" cy="26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CBAFFCF9-666F-4037-9F32-98EDED570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760" y="494407"/>
            <a:ext cx="804654" cy="5842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689CB7C-30BB-44B1-B668-6D336FE7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5511" y="432276"/>
            <a:ext cx="804654" cy="58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805A4-6882-461D-9410-BC9E617CB2A5}"/>
              </a:ext>
            </a:extLst>
          </p:cNvPr>
          <p:cNvSpPr txBox="1"/>
          <p:nvPr/>
        </p:nvSpPr>
        <p:spPr>
          <a:xfrm>
            <a:off x="3246542" y="432276"/>
            <a:ext cx="710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7F8F9"/>
                </a:solidFill>
              </a:rPr>
              <a:t>2. </a:t>
            </a:r>
            <a:r>
              <a:rPr lang="en-US" altLang="ko-KR" sz="3600" b="1" dirty="0" err="1">
                <a:solidFill>
                  <a:srgbClr val="F7F8F9"/>
                </a:solidFill>
              </a:rPr>
              <a:t>Atribut</a:t>
            </a:r>
            <a:r>
              <a:rPr lang="en-US" altLang="ko-KR" sz="3600" b="1" dirty="0">
                <a:solidFill>
                  <a:srgbClr val="F7F8F9"/>
                </a:solidFill>
              </a:rPr>
              <a:t> Accessor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1F374-0787-4390-AEDB-FF8C62569187}"/>
              </a:ext>
            </a:extLst>
          </p:cNvPr>
          <p:cNvSpPr txBox="1"/>
          <p:nvPr/>
        </p:nvSpPr>
        <p:spPr>
          <a:xfrm>
            <a:off x="2207981" y="1616364"/>
            <a:ext cx="97513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b="1" dirty="0" err="1"/>
              <a:t>irb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Catatan</a:t>
            </a:r>
            <a:r>
              <a:rPr lang="en-US" dirty="0"/>
              <a:t> : Di Ruby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dan </a:t>
            </a:r>
            <a:r>
              <a:rPr lang="en-US" dirty="0" err="1"/>
              <a:t>memodifikasinya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dapat</a:t>
            </a:r>
            <a:endParaRPr lang="en-US" dirty="0"/>
          </a:p>
          <a:p>
            <a:r>
              <a:rPr lang="en-US" dirty="0" err="1"/>
              <a:t>Tersimpan</a:t>
            </a:r>
            <a:r>
              <a:rPr lang="en-US" dirty="0"/>
              <a:t> pada object </a:t>
            </a:r>
            <a:r>
              <a:rPr lang="en-US" dirty="0" err="1"/>
              <a:t>baru</a:t>
            </a:r>
            <a:r>
              <a:rPr lang="en-US" dirty="0"/>
              <a:t> dan object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class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140FBF-96D0-4A09-B690-8D6D625393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t="18070" r="10220" b="18070"/>
          <a:stretch/>
        </p:blipFill>
        <p:spPr>
          <a:xfrm>
            <a:off x="2503054" y="2250903"/>
            <a:ext cx="3833092" cy="1936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F69CD2-42EB-4E85-8001-733654D9EE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10973" r="9729" b="45755"/>
          <a:stretch/>
        </p:blipFill>
        <p:spPr>
          <a:xfrm>
            <a:off x="2503054" y="5032684"/>
            <a:ext cx="3509819" cy="1783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8887E8-032C-4845-9B75-E62AD78EF5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t="45087" r="10360" b="11641"/>
          <a:stretch/>
        </p:blipFill>
        <p:spPr>
          <a:xfrm>
            <a:off x="6179127" y="5039135"/>
            <a:ext cx="3509819" cy="17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255785"/>
            <a:ext cx="6984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3. Atribut Accessor di dalam File Tersendiri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AAB5BF-740F-412A-B5BD-B3E4560AB94A}"/>
              </a:ext>
            </a:extLst>
          </p:cNvPr>
          <p:cNvSpPr txBox="1"/>
          <p:nvPr/>
        </p:nvSpPr>
        <p:spPr>
          <a:xfrm>
            <a:off x="720927" y="1237673"/>
            <a:ext cx="4660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riSBMPrubyb.rb</a:t>
            </a:r>
            <a:endParaRPr lang="en-US" b="1" dirty="0"/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</a:t>
            </a:r>
            <a:r>
              <a:rPr lang="en-US" b="1" dirty="0" err="1"/>
              <a:t>riSBMBrubyb.rb</a:t>
            </a:r>
            <a:endParaRPr lang="en-ID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9D2EE6-3177-468F-A0EB-4386D69AA9D9}"/>
              </a:ext>
            </a:extLst>
          </p:cNvPr>
          <p:cNvSpPr txBox="1"/>
          <p:nvPr/>
        </p:nvSpPr>
        <p:spPr>
          <a:xfrm>
            <a:off x="1080654" y="3031911"/>
            <a:ext cx="34163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 /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/bin/env ruby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attr_accessor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:names</a:t>
            </a: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Membuat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obyek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"Dunia"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names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Hai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semua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say_hai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.nil?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"..."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.respond_to?(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"each"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@names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list, iterate!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.each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D06CF2-2BDA-4EF3-B7E9-06B74A2B2949}"/>
              </a:ext>
            </a:extLst>
          </p:cNvPr>
          <p:cNvSpPr txBox="1"/>
          <p:nvPr/>
        </p:nvSpPr>
        <p:spPr>
          <a:xfrm>
            <a:off x="5504873" y="1533236"/>
            <a:ext cx="626225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Katakan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Sampai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jumpa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semuanya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say_bye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.nil?</a:t>
            </a: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"..."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.respond_to?(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#Gabung (join)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elemen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koma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Sampai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jumpa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Datang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lagi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Sampai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jumpa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@names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Datang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lagi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__FILE__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$0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mg =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mg.say_hai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mg.say_bye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#Ganti name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"Azumi"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mg.names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"Azumi"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mg.say_hai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mg.say_bye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#Ganti name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array name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mg.names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"Steven"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"Anton"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Ridho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"Matz"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"Boz"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mg.say_hai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mg.say_bye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#change to nil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mg.names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mg.say_hai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mg.say_bye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81592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160455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4. Deklarasi, Setter, Getter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AAB5BF-740F-412A-B5BD-B3E4560AB94A}"/>
              </a:ext>
            </a:extLst>
          </p:cNvPr>
          <p:cNvSpPr txBox="1"/>
          <p:nvPr/>
        </p:nvSpPr>
        <p:spPr>
          <a:xfrm>
            <a:off x="720927" y="1237673"/>
            <a:ext cx="47115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dekclasssetget.rb</a:t>
            </a:r>
            <a:endParaRPr lang="en-US" b="1" dirty="0"/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</a:t>
            </a:r>
            <a:r>
              <a:rPr lang="en-US" b="1" dirty="0" err="1"/>
              <a:t>riSBMBrubyb.rb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90FFB-34D5-452B-A00A-8C58121FF015}"/>
              </a:ext>
            </a:extLst>
          </p:cNvPr>
          <p:cNvSpPr txBox="1"/>
          <p:nvPr/>
        </p:nvSpPr>
        <p:spPr>
          <a:xfrm>
            <a:off x="434109" y="3068781"/>
            <a:ext cx="757130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BAHAN_DEFAULT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"Bulu"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konstanta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kelas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attr_accessor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merek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buat setter dan getter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instance variable @merek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tahun_desain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buat getter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instance variable @tahun_desain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attr_writer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ada_stock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buat setter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instance variable @ada_stock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merek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#method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spesial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dipanggil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saat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 baju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diinisialisasi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@merek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merek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:"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merek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merek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ada_stock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#tanda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tanya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biasanya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method yang return Boolean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@ada_stock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#membuat getter dan setter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sendiri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#getter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"Belum </a:t>
            </a:r>
            <a:r>
              <a:rPr lang="en-ID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Tahu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3BFFC-E74D-4C03-8749-BE019D2F445B}"/>
              </a:ext>
            </a:extLst>
          </p:cNvPr>
          <p:cNvSpPr txBox="1"/>
          <p:nvPr/>
        </p:nvSpPr>
        <p:spPr>
          <a:xfrm>
            <a:off x="8146473" y="923636"/>
            <a:ext cx="3416320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#setter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desainer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self.nama_item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class method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"Baju </a:t>
            </a:r>
            <a:r>
              <a:rPr lang="en-ID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nomor_rak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class method juga 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48953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Kain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nested class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"Katun"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 =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 =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Batique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baju.desainer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"XYZ"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baju.desainer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.nama_item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.nomor_rak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baju.class.nama_item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BAHAN_DEFAULT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kain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Kain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kain.nama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5515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5. Perubahan Akses (Access Modifiers) (Bag.1)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99E40-8C58-4637-9F4F-C68C8040A06D}"/>
              </a:ext>
            </a:extLst>
          </p:cNvPr>
          <p:cNvSpPr txBox="1"/>
          <p:nvPr/>
        </p:nvSpPr>
        <p:spPr>
          <a:xfrm>
            <a:off x="1654473" y="1600857"/>
            <a:ext cx="101745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Modifiers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pengubah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lifetime </a:t>
            </a:r>
            <a:r>
              <a:rPr lang="en-US" dirty="0" err="1"/>
              <a:t>akses</a:t>
            </a:r>
            <a:r>
              <a:rPr lang="en-US" dirty="0"/>
              <a:t> data. </a:t>
            </a:r>
          </a:p>
          <a:p>
            <a:r>
              <a:rPr lang="en-US" dirty="0"/>
              <a:t>Pada ruby </a:t>
            </a:r>
            <a:r>
              <a:rPr lang="en-US" dirty="0" err="1"/>
              <a:t>dikenal</a:t>
            </a:r>
            <a:r>
              <a:rPr lang="en-US" dirty="0"/>
              <a:t> 3 access</a:t>
            </a:r>
          </a:p>
          <a:p>
            <a:r>
              <a:rPr lang="en-US" dirty="0"/>
              <a:t>Modifiers : </a:t>
            </a:r>
            <a:r>
              <a:rPr lang="en-US" b="1" dirty="0"/>
              <a:t>public, protected, private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Pada Ruby </a:t>
            </a:r>
          </a:p>
          <a:p>
            <a:r>
              <a:rPr lang="en-US" i="1" dirty="0"/>
              <a:t>1. Public 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metode</a:t>
            </a:r>
            <a:r>
              <a:rPr lang="en-US" i="1" dirty="0"/>
              <a:t> yang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diakses</a:t>
            </a:r>
            <a:r>
              <a:rPr lang="en-US" i="1" dirty="0"/>
              <a:t> </a:t>
            </a:r>
            <a:r>
              <a:rPr lang="en-US" i="1" dirty="0" err="1"/>
              <a:t>dimanapun</a:t>
            </a:r>
            <a:r>
              <a:rPr lang="en-US" i="1" dirty="0"/>
              <a:t>.</a:t>
            </a:r>
          </a:p>
          <a:p>
            <a:r>
              <a:rPr lang="en-US" i="1" dirty="0"/>
              <a:t>2. Private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metode</a:t>
            </a:r>
            <a:r>
              <a:rPr lang="en-US" i="1" dirty="0"/>
              <a:t> yang </a:t>
            </a:r>
            <a:r>
              <a:rPr lang="en-US" i="1" dirty="0" err="1"/>
              <a:t>hanya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diakses</a:t>
            </a:r>
            <a:r>
              <a:rPr lang="en-US" i="1" dirty="0"/>
              <a:t> Ketika </a:t>
            </a:r>
            <a:r>
              <a:rPr lang="en-US" i="1" dirty="0" err="1"/>
              <a:t>metode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dipanggil</a:t>
            </a:r>
            <a:r>
              <a:rPr lang="en-US" i="1" dirty="0"/>
              <a:t> </a:t>
            </a:r>
            <a:r>
              <a:rPr lang="en-US" i="1" dirty="0" err="1"/>
              <a:t>tanpa</a:t>
            </a:r>
            <a:r>
              <a:rPr lang="en-US" i="1" dirty="0"/>
              <a:t> </a:t>
            </a:r>
            <a:r>
              <a:rPr lang="en-US" i="1" dirty="0" err="1"/>
              <a:t>objek</a:t>
            </a:r>
            <a:r>
              <a:rPr lang="en-US" i="1" dirty="0"/>
              <a:t> </a:t>
            </a:r>
          </a:p>
          <a:p>
            <a:r>
              <a:rPr lang="en-US" i="1" dirty="0" err="1"/>
              <a:t>Penerima</a:t>
            </a:r>
            <a:r>
              <a:rPr lang="en-US" i="1" dirty="0"/>
              <a:t> </a:t>
            </a:r>
            <a:r>
              <a:rPr lang="en-US" i="1" dirty="0" err="1"/>
              <a:t>ekspilsit</a:t>
            </a:r>
            <a:r>
              <a:rPr lang="en-US" i="1" dirty="0"/>
              <a:t>.</a:t>
            </a:r>
          </a:p>
          <a:p>
            <a:r>
              <a:rPr lang="en-US" i="1" dirty="0"/>
              <a:t>3. Self </a:t>
            </a:r>
            <a:r>
              <a:rPr lang="en-US" i="1" dirty="0" err="1"/>
              <a:t>boleh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receiver </a:t>
            </a:r>
            <a:r>
              <a:rPr lang="en-US" i="1" dirty="0" err="1"/>
              <a:t>pemanggilan</a:t>
            </a:r>
            <a:r>
              <a:rPr lang="en-US" i="1" dirty="0"/>
              <a:t> method private.</a:t>
            </a:r>
          </a:p>
          <a:p>
            <a:r>
              <a:rPr lang="en-US" i="1" dirty="0"/>
              <a:t>4. Protected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dipanggil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kelas</a:t>
            </a:r>
            <a:r>
              <a:rPr lang="en-US" i="1" dirty="0"/>
              <a:t> </a:t>
            </a:r>
            <a:r>
              <a:rPr lang="en-US" i="1" dirty="0" err="1"/>
              <a:t>ataupun</a:t>
            </a:r>
            <a:r>
              <a:rPr lang="en-US" i="1" dirty="0"/>
              <a:t> instance </a:t>
            </a:r>
            <a:r>
              <a:rPr lang="en-US" i="1" dirty="0" err="1"/>
              <a:t>turunan</a:t>
            </a:r>
            <a:r>
              <a:rPr lang="en-US" i="1" dirty="0"/>
              <a:t> </a:t>
            </a:r>
            <a:r>
              <a:rPr lang="en-US" i="1" dirty="0" err="1"/>
              <a:t>namun</a:t>
            </a:r>
            <a:r>
              <a:rPr lang="en-US" i="1" dirty="0"/>
              <a:t> juga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instance lain</a:t>
            </a:r>
          </a:p>
          <a:p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penerima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1905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5. Perubahan Akses (Access Modifiers) (Bag.2)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BC09-8B1F-42FF-8D76-0FDE5AD8F2B7}"/>
              </a:ext>
            </a:extLst>
          </p:cNvPr>
          <p:cNvSpPr txBox="1"/>
          <p:nvPr/>
        </p:nvSpPr>
        <p:spPr>
          <a:xfrm>
            <a:off x="776346" y="1674674"/>
            <a:ext cx="47115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accessmodif.rb</a:t>
            </a:r>
            <a:endParaRPr lang="en-US" b="1" dirty="0"/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</a:t>
            </a:r>
            <a:r>
              <a:rPr lang="en-US" b="1" dirty="0" err="1"/>
              <a:t>accessmodif.rb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77A5-9287-4A1D-8B03-4F717ECDEE58}"/>
              </a:ext>
            </a:extLst>
          </p:cNvPr>
          <p:cNvSpPr txBox="1"/>
          <p:nvPr/>
        </p:nvSpPr>
        <p:spPr>
          <a:xfrm>
            <a:off x="5606473" y="1967345"/>
            <a:ext cx="5647700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#metode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berikut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secara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public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identifier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identifier==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other.identifier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t1 =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=&gt; #&lt;Test:0x34ab50&gt;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t2 = </a:t>
            </a:r>
            <a:r>
              <a:rPr lang="en-ID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=&gt; #&lt;Test:0x342784&gt;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t1 == t2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=&gt; true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sekrang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atur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'identifier'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masih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berjalan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reference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lain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:identifier</a:t>
            </a: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t1 == t2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=&gt; true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#sekarag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atur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'identifier'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private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:identifier</a:t>
            </a: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t1 == t2 </a:t>
            </a:r>
          </a:p>
          <a:p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#NoMethodError: private method 'identifier' called for #&lt;Test:0x342784&gt;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81233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32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5. Perubahan Akses (Access Modifiers) (Bag.3)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BC09-8B1F-42FF-8D76-0FDE5AD8F2B7}"/>
              </a:ext>
            </a:extLst>
          </p:cNvPr>
          <p:cNvSpPr txBox="1"/>
          <p:nvPr/>
        </p:nvSpPr>
        <p:spPr>
          <a:xfrm>
            <a:off x="776346" y="1674674"/>
            <a:ext cx="47115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</a:p>
          <a:p>
            <a:r>
              <a:rPr lang="en-US" dirty="0"/>
              <a:t>accessor dan </a:t>
            </a:r>
            <a:r>
              <a:rPr lang="en-US" dirty="0" err="1"/>
              <a:t>atribut</a:t>
            </a:r>
            <a:r>
              <a:rPr lang="en-US" dirty="0"/>
              <a:t> reader</a:t>
            </a:r>
          </a:p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Notepad</a:t>
            </a:r>
          </a:p>
          <a:p>
            <a:pPr marL="342900" indent="-342900">
              <a:buAutoNum type="arabicPeriod"/>
            </a:pP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lampiran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accessmodif2.rb</a:t>
            </a:r>
          </a:p>
          <a:p>
            <a:r>
              <a:rPr lang="en-US" dirty="0"/>
              <a:t>4.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Yes.</a:t>
            </a:r>
          </a:p>
          <a:p>
            <a:r>
              <a:rPr lang="en-US" dirty="0"/>
              <a:t>5.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irb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ruby accessmodif2.rb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07FFA-1A3F-432C-8447-4E3BAA0A6C22}"/>
              </a:ext>
            </a:extLst>
          </p:cNvPr>
          <p:cNvSpPr txBox="1"/>
          <p:nvPr/>
        </p:nvSpPr>
        <p:spPr>
          <a:xfrm>
            <a:off x="5774859" y="1840823"/>
            <a:ext cx="641714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Baju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attr_accessor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merek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ukuran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tahun_desain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getter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"Belum </a:t>
            </a:r>
            <a:r>
              <a:rPr lang="en-ID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Tahu</a:t>
            </a:r>
            <a:r>
              <a:rPr lang="en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setter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desainer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method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desainer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merek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ID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tahun_desain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method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merek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tahun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desain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private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yang di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bawah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attr_accessor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:barcode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getter dan setter rating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proteted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#method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protected 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#yang di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bawah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private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@warna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52047221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354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2331</Words>
  <Application>Microsoft Office PowerPoint</Application>
  <PresentationFormat>Widescreen</PresentationFormat>
  <Paragraphs>413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Arial Black</vt:lpstr>
      <vt:lpstr>Consolas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loka.tulangbawang@gmail.com</cp:lastModifiedBy>
  <cp:revision>204</cp:revision>
  <dcterms:created xsi:type="dcterms:W3CDTF">2019-04-06T05:20:47Z</dcterms:created>
  <dcterms:modified xsi:type="dcterms:W3CDTF">2021-12-06T16:00:16Z</dcterms:modified>
</cp:coreProperties>
</file>