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70"/>
  </p:notesMasterIdLst>
  <p:sldIdLst>
    <p:sldId id="256" r:id="rId2"/>
    <p:sldId id="257" r:id="rId3"/>
    <p:sldId id="258" r:id="rId4"/>
    <p:sldId id="259" r:id="rId5"/>
    <p:sldId id="260" r:id="rId6"/>
    <p:sldId id="325" r:id="rId7"/>
    <p:sldId id="316" r:id="rId8"/>
    <p:sldId id="317" r:id="rId9"/>
    <p:sldId id="318" r:id="rId10"/>
    <p:sldId id="319" r:id="rId11"/>
    <p:sldId id="320" r:id="rId12"/>
    <p:sldId id="321" r:id="rId13"/>
    <p:sldId id="322" r:id="rId14"/>
    <p:sldId id="323" r:id="rId15"/>
    <p:sldId id="324" r:id="rId16"/>
    <p:sldId id="261" r:id="rId17"/>
    <p:sldId id="262" r:id="rId18"/>
    <p:sldId id="263" r:id="rId19"/>
    <p:sldId id="264" r:id="rId20"/>
    <p:sldId id="265" r:id="rId21"/>
    <p:sldId id="290" r:id="rId22"/>
    <p:sldId id="266" r:id="rId23"/>
    <p:sldId id="267" r:id="rId24"/>
    <p:sldId id="291" r:id="rId25"/>
    <p:sldId id="292" r:id="rId26"/>
    <p:sldId id="293" r:id="rId27"/>
    <p:sldId id="294" r:id="rId28"/>
    <p:sldId id="306" r:id="rId29"/>
    <p:sldId id="301" r:id="rId30"/>
    <p:sldId id="326" r:id="rId31"/>
    <p:sldId id="295" r:id="rId32"/>
    <p:sldId id="296" r:id="rId33"/>
    <p:sldId id="297" r:id="rId34"/>
    <p:sldId id="298" r:id="rId35"/>
    <p:sldId id="299" r:id="rId36"/>
    <p:sldId id="300" r:id="rId37"/>
    <p:sldId id="303" r:id="rId38"/>
    <p:sldId id="304" r:id="rId39"/>
    <p:sldId id="302" r:id="rId40"/>
    <p:sldId id="305" r:id="rId41"/>
    <p:sldId id="269" r:id="rId42"/>
    <p:sldId id="307" r:id="rId43"/>
    <p:sldId id="308" r:id="rId44"/>
    <p:sldId id="309" r:id="rId45"/>
    <p:sldId id="310" r:id="rId46"/>
    <p:sldId id="315" r:id="rId47"/>
    <p:sldId id="270" r:id="rId48"/>
    <p:sldId id="311" r:id="rId49"/>
    <p:sldId id="312" r:id="rId50"/>
    <p:sldId id="313" r:id="rId51"/>
    <p:sldId id="314" r:id="rId52"/>
    <p:sldId id="272" r:id="rId53"/>
    <p:sldId id="273" r:id="rId54"/>
    <p:sldId id="274" r:id="rId55"/>
    <p:sldId id="275" r:id="rId56"/>
    <p:sldId id="276" r:id="rId57"/>
    <p:sldId id="277" r:id="rId58"/>
    <p:sldId id="278" r:id="rId59"/>
    <p:sldId id="279" r:id="rId60"/>
    <p:sldId id="280" r:id="rId61"/>
    <p:sldId id="281" r:id="rId62"/>
    <p:sldId id="282" r:id="rId63"/>
    <p:sldId id="283" r:id="rId64"/>
    <p:sldId id="284" r:id="rId65"/>
    <p:sldId id="285" r:id="rId66"/>
    <p:sldId id="286" r:id="rId67"/>
    <p:sldId id="289" r:id="rId68"/>
    <p:sldId id="288" r:id="rId6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nar Hosny" initials="MH [17]" lastIdx="1" clrIdx="0"/>
  <p:cmAuthor id="1" name="Manar Hosny" initials="MH [18]" lastIdx="1" clrIdx="1"/>
  <p:cmAuthor id="2" name="user" initials="u" lastIdx="1" clrIdx="2"/>
  <p:cmAuthor id="3" name="Manar Hosny" initials="MH"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E38D67-B868-4BAC-B091-44ED7253089E}">
  <a:tblStyle styleId="{CAE38D67-B868-4BAC-B091-44ED7253089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50000" autoAdjust="0"/>
  </p:normalViewPr>
  <p:slideViewPr>
    <p:cSldViewPr snapToGrid="0">
      <p:cViewPr varScale="1">
        <p:scale>
          <a:sx n="97" d="100"/>
          <a:sy n="97" d="100"/>
        </p:scale>
        <p:origin x="624"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422932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D6B167-0586-4C63-AE9B-4CB96491F5E8}" type="slidenum">
              <a:rPr lang="en-GB" smtClean="0"/>
              <a:t>10</a:t>
            </a:fld>
            <a:endParaRPr lang="en-GB"/>
          </a:p>
        </p:txBody>
      </p:sp>
    </p:spTree>
    <p:extLst>
      <p:ext uri="{BB962C8B-B14F-4D97-AF65-F5344CB8AC3E}">
        <p14:creationId xmlns:p14="http://schemas.microsoft.com/office/powerpoint/2010/main" val="1042975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D6B167-0586-4C63-AE9B-4CB96491F5E8}" type="slidenum">
              <a:rPr lang="en-GB" smtClean="0"/>
              <a:t>11</a:t>
            </a:fld>
            <a:endParaRPr lang="en-GB"/>
          </a:p>
        </p:txBody>
      </p:sp>
    </p:spTree>
    <p:extLst>
      <p:ext uri="{BB962C8B-B14F-4D97-AF65-F5344CB8AC3E}">
        <p14:creationId xmlns:p14="http://schemas.microsoft.com/office/powerpoint/2010/main" val="1042975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D6B167-0586-4C63-AE9B-4CB96491F5E8}" type="slidenum">
              <a:rPr lang="en-GB" smtClean="0"/>
              <a:t>12</a:t>
            </a:fld>
            <a:endParaRPr lang="en-GB" dirty="0"/>
          </a:p>
        </p:txBody>
      </p:sp>
    </p:spTree>
    <p:extLst>
      <p:ext uri="{BB962C8B-B14F-4D97-AF65-F5344CB8AC3E}">
        <p14:creationId xmlns:p14="http://schemas.microsoft.com/office/powerpoint/2010/main" val="1042975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D6B167-0586-4C63-AE9B-4CB96491F5E8}" type="slidenum">
              <a:rPr lang="en-GB" smtClean="0"/>
              <a:t>13</a:t>
            </a:fld>
            <a:endParaRPr lang="en-GB"/>
          </a:p>
        </p:txBody>
      </p:sp>
    </p:spTree>
    <p:extLst>
      <p:ext uri="{BB962C8B-B14F-4D97-AF65-F5344CB8AC3E}">
        <p14:creationId xmlns:p14="http://schemas.microsoft.com/office/powerpoint/2010/main" val="1042975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D6B167-0586-4C63-AE9B-4CB96491F5E8}" type="slidenum">
              <a:rPr lang="en-GB" smtClean="0"/>
              <a:t>14</a:t>
            </a:fld>
            <a:endParaRPr lang="en-GB"/>
          </a:p>
        </p:txBody>
      </p:sp>
    </p:spTree>
    <p:extLst>
      <p:ext uri="{BB962C8B-B14F-4D97-AF65-F5344CB8AC3E}">
        <p14:creationId xmlns:p14="http://schemas.microsoft.com/office/powerpoint/2010/main" val="1042975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D6B167-0586-4C63-AE9B-4CB96491F5E8}" type="slidenum">
              <a:rPr lang="en-GB" smtClean="0"/>
              <a:t>15</a:t>
            </a:fld>
            <a:endParaRPr lang="en-GB"/>
          </a:p>
        </p:txBody>
      </p:sp>
    </p:spTree>
    <p:extLst>
      <p:ext uri="{BB962C8B-B14F-4D97-AF65-F5344CB8AC3E}">
        <p14:creationId xmlns:p14="http://schemas.microsoft.com/office/powerpoint/2010/main" val="1042975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4" name="Google Shape;154;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8" name="Google Shape;168;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1" name="Google Shape;18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6" name="Google Shape;96;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195" name="Google Shape;195;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07D6B167-0586-4C63-AE9B-4CB96491F5E8}" type="slidenum">
              <a:rPr lang="en-GB" smtClean="0"/>
              <a:t>21</a:t>
            </a:fld>
            <a:endParaRPr lang="en-GB"/>
          </a:p>
        </p:txBody>
      </p:sp>
    </p:spTree>
    <p:extLst>
      <p:ext uri="{BB962C8B-B14F-4D97-AF65-F5344CB8AC3E}">
        <p14:creationId xmlns:p14="http://schemas.microsoft.com/office/powerpoint/2010/main" val="1941047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4" name="Google Shape;214;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8" name="Google Shape;228;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07D6B167-0586-4C63-AE9B-4CB96491F5E8}" type="slidenum">
              <a:rPr lang="en-GB" smtClean="0"/>
              <a:t>24</a:t>
            </a:fld>
            <a:endParaRPr lang="en-GB"/>
          </a:p>
        </p:txBody>
      </p:sp>
    </p:spTree>
    <p:extLst>
      <p:ext uri="{BB962C8B-B14F-4D97-AF65-F5344CB8AC3E}">
        <p14:creationId xmlns:p14="http://schemas.microsoft.com/office/powerpoint/2010/main" val="123653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07D6B167-0586-4C63-AE9B-4CB96491F5E8}" type="slidenum">
              <a:rPr lang="en-GB" smtClean="0"/>
              <a:t>25</a:t>
            </a:fld>
            <a:endParaRPr lang="en-GB"/>
          </a:p>
        </p:txBody>
      </p:sp>
    </p:spTree>
    <p:extLst>
      <p:ext uri="{BB962C8B-B14F-4D97-AF65-F5344CB8AC3E}">
        <p14:creationId xmlns:p14="http://schemas.microsoft.com/office/powerpoint/2010/main" val="123653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07D6B167-0586-4C63-AE9B-4CB96491F5E8}" type="slidenum">
              <a:rPr lang="en-GB" smtClean="0"/>
              <a:t>26</a:t>
            </a:fld>
            <a:endParaRPr lang="en-GB"/>
          </a:p>
        </p:txBody>
      </p:sp>
    </p:spTree>
    <p:extLst>
      <p:ext uri="{BB962C8B-B14F-4D97-AF65-F5344CB8AC3E}">
        <p14:creationId xmlns:p14="http://schemas.microsoft.com/office/powerpoint/2010/main" val="2305713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07D6B167-0586-4C63-AE9B-4CB96491F5E8}" type="slidenum">
              <a:rPr lang="en-GB" smtClean="0"/>
              <a:t>27</a:t>
            </a:fld>
            <a:endParaRPr lang="en-GB"/>
          </a:p>
        </p:txBody>
      </p:sp>
    </p:spTree>
    <p:extLst>
      <p:ext uri="{BB962C8B-B14F-4D97-AF65-F5344CB8AC3E}">
        <p14:creationId xmlns:p14="http://schemas.microsoft.com/office/powerpoint/2010/main" val="1236533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ar-S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7D6B167-0586-4C63-AE9B-4CB96491F5E8}" type="slidenum">
              <a:rPr lang="en-GB" smtClean="0"/>
              <a:t>28</a:t>
            </a:fld>
            <a:endParaRPr lang="en-GB"/>
          </a:p>
        </p:txBody>
      </p:sp>
    </p:spTree>
    <p:extLst>
      <p:ext uri="{BB962C8B-B14F-4D97-AF65-F5344CB8AC3E}">
        <p14:creationId xmlns:p14="http://schemas.microsoft.com/office/powerpoint/2010/main" val="11659947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242" name="Google Shape;242;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108" name="Google Shape;10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242" name="Google Shape;242;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07D6B167-0586-4C63-AE9B-4CB96491F5E8}" type="slidenum">
              <a:rPr lang="en-GB" smtClean="0"/>
              <a:t>31</a:t>
            </a:fld>
            <a:endParaRPr lang="en-GB"/>
          </a:p>
        </p:txBody>
      </p:sp>
    </p:spTree>
    <p:extLst>
      <p:ext uri="{BB962C8B-B14F-4D97-AF65-F5344CB8AC3E}">
        <p14:creationId xmlns:p14="http://schemas.microsoft.com/office/powerpoint/2010/main" val="123653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D6B167-0586-4C63-AE9B-4CB96491F5E8}" type="slidenum">
              <a:rPr lang="en-GB" smtClean="0"/>
              <a:t>32</a:t>
            </a:fld>
            <a:endParaRPr lang="en-GB"/>
          </a:p>
        </p:txBody>
      </p:sp>
    </p:spTree>
    <p:extLst>
      <p:ext uri="{BB962C8B-B14F-4D97-AF65-F5344CB8AC3E}">
        <p14:creationId xmlns:p14="http://schemas.microsoft.com/office/powerpoint/2010/main" val="710780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07D6B167-0586-4C63-AE9B-4CB96491F5E8}" type="slidenum">
              <a:rPr lang="en-GB" smtClean="0"/>
              <a:t>33</a:t>
            </a:fld>
            <a:endParaRPr lang="en-GB"/>
          </a:p>
        </p:txBody>
      </p:sp>
    </p:spTree>
    <p:extLst>
      <p:ext uri="{BB962C8B-B14F-4D97-AF65-F5344CB8AC3E}">
        <p14:creationId xmlns:p14="http://schemas.microsoft.com/office/powerpoint/2010/main" val="123653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D6B167-0586-4C63-AE9B-4CB96491F5E8}" type="slidenum">
              <a:rPr lang="en-GB" smtClean="0"/>
              <a:t>34</a:t>
            </a:fld>
            <a:endParaRPr lang="en-GB"/>
          </a:p>
        </p:txBody>
      </p:sp>
    </p:spTree>
    <p:extLst>
      <p:ext uri="{BB962C8B-B14F-4D97-AF65-F5344CB8AC3E}">
        <p14:creationId xmlns:p14="http://schemas.microsoft.com/office/powerpoint/2010/main" val="7107808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07D6B167-0586-4C63-AE9B-4CB96491F5E8}" type="slidenum">
              <a:rPr lang="en-GB" smtClean="0"/>
              <a:t>35</a:t>
            </a:fld>
            <a:endParaRPr lang="en-GB"/>
          </a:p>
        </p:txBody>
      </p:sp>
    </p:spTree>
    <p:extLst>
      <p:ext uri="{BB962C8B-B14F-4D97-AF65-F5344CB8AC3E}">
        <p14:creationId xmlns:p14="http://schemas.microsoft.com/office/powerpoint/2010/main" val="1236533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D6B167-0586-4C63-AE9B-4CB96491F5E8}" type="slidenum">
              <a:rPr lang="en-GB" smtClean="0"/>
              <a:t>36</a:t>
            </a:fld>
            <a:endParaRPr lang="en-GB"/>
          </a:p>
        </p:txBody>
      </p:sp>
    </p:spTree>
    <p:extLst>
      <p:ext uri="{BB962C8B-B14F-4D97-AF65-F5344CB8AC3E}">
        <p14:creationId xmlns:p14="http://schemas.microsoft.com/office/powerpoint/2010/main" val="7107808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07D6B167-0586-4C63-AE9B-4CB96491F5E8}" type="slidenum">
              <a:rPr lang="en-GB" smtClean="0"/>
              <a:t>37</a:t>
            </a:fld>
            <a:endParaRPr lang="en-GB"/>
          </a:p>
        </p:txBody>
      </p:sp>
    </p:spTree>
    <p:extLst>
      <p:ext uri="{BB962C8B-B14F-4D97-AF65-F5344CB8AC3E}">
        <p14:creationId xmlns:p14="http://schemas.microsoft.com/office/powerpoint/2010/main" val="1236533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D6B167-0586-4C63-AE9B-4CB96491F5E8}" type="slidenum">
              <a:rPr lang="en-GB" smtClean="0"/>
              <a:t>38</a:t>
            </a:fld>
            <a:endParaRPr lang="en-GB"/>
          </a:p>
        </p:txBody>
      </p:sp>
    </p:spTree>
    <p:extLst>
      <p:ext uri="{BB962C8B-B14F-4D97-AF65-F5344CB8AC3E}">
        <p14:creationId xmlns:p14="http://schemas.microsoft.com/office/powerpoint/2010/main" val="7107808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07D6B167-0586-4C63-AE9B-4CB96491F5E8}" type="slidenum">
              <a:rPr lang="en-GB" smtClean="0"/>
              <a:t>39</a:t>
            </a:fld>
            <a:endParaRPr lang="en-GB"/>
          </a:p>
        </p:txBody>
      </p:sp>
    </p:spTree>
    <p:extLst>
      <p:ext uri="{BB962C8B-B14F-4D97-AF65-F5344CB8AC3E}">
        <p14:creationId xmlns:p14="http://schemas.microsoft.com/office/powerpoint/2010/main" val="123653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1200"/>
              <a:buFont typeface="Calibri"/>
              <a:buNone/>
            </a:pPr>
            <a:endParaRPr dirty="0"/>
          </a:p>
        </p:txBody>
      </p:sp>
      <p:sp>
        <p:nvSpPr>
          <p:cNvPr id="119" name="Google Shape;119;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D6B167-0586-4C63-AE9B-4CB96491F5E8}" type="slidenum">
              <a:rPr lang="en-GB" smtClean="0"/>
              <a:t>40</a:t>
            </a:fld>
            <a:endParaRPr lang="en-GB"/>
          </a:p>
        </p:txBody>
      </p:sp>
    </p:spTree>
    <p:extLst>
      <p:ext uri="{BB962C8B-B14F-4D97-AF65-F5344CB8AC3E}">
        <p14:creationId xmlns:p14="http://schemas.microsoft.com/office/powerpoint/2010/main" val="7107808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5" name="Google Shape;265;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D6B167-0586-4C63-AE9B-4CB96491F5E8}" type="slidenum">
              <a:rPr lang="en-GB" smtClean="0"/>
              <a:t>42</a:t>
            </a:fld>
            <a:endParaRPr lang="en-GB"/>
          </a:p>
        </p:txBody>
      </p:sp>
    </p:spTree>
    <p:extLst>
      <p:ext uri="{BB962C8B-B14F-4D97-AF65-F5344CB8AC3E}">
        <p14:creationId xmlns:p14="http://schemas.microsoft.com/office/powerpoint/2010/main" val="35506548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D6B167-0586-4C63-AE9B-4CB96491F5E8}" type="slidenum">
              <a:rPr lang="en-GB" smtClean="0"/>
              <a:t>43</a:t>
            </a:fld>
            <a:endParaRPr lang="en-GB"/>
          </a:p>
        </p:txBody>
      </p:sp>
    </p:spTree>
    <p:extLst>
      <p:ext uri="{BB962C8B-B14F-4D97-AF65-F5344CB8AC3E}">
        <p14:creationId xmlns:p14="http://schemas.microsoft.com/office/powerpoint/2010/main" val="35506548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07D6B167-0586-4C63-AE9B-4CB96491F5E8}" type="slidenum">
              <a:rPr lang="en-GB" smtClean="0"/>
              <a:t>44</a:t>
            </a:fld>
            <a:endParaRPr lang="en-GB"/>
          </a:p>
        </p:txBody>
      </p:sp>
    </p:spTree>
    <p:extLst>
      <p:ext uri="{BB962C8B-B14F-4D97-AF65-F5344CB8AC3E}">
        <p14:creationId xmlns:p14="http://schemas.microsoft.com/office/powerpoint/2010/main" val="23057132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D6B167-0586-4C63-AE9B-4CB96491F5E8}" type="slidenum">
              <a:rPr lang="en-GB" smtClean="0"/>
              <a:t>45</a:t>
            </a:fld>
            <a:endParaRPr lang="en-GB"/>
          </a:p>
        </p:txBody>
      </p:sp>
    </p:spTree>
    <p:extLst>
      <p:ext uri="{BB962C8B-B14F-4D97-AF65-F5344CB8AC3E}">
        <p14:creationId xmlns:p14="http://schemas.microsoft.com/office/powerpoint/2010/main" val="35506548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sz="1200" b="0" i="0" u="none" strike="noStrike" cap="none" dirty="0">
              <a:solidFill>
                <a:schemeClr val="dk1"/>
              </a:solidFill>
              <a:latin typeface="Calibri"/>
              <a:ea typeface="Calibri"/>
              <a:cs typeface="Calibri"/>
              <a:sym typeface="Calibri"/>
            </a:endParaRPr>
          </a:p>
        </p:txBody>
      </p:sp>
      <p:sp>
        <p:nvSpPr>
          <p:cNvPr id="4" name="Slide Number Placeholder 3"/>
          <p:cNvSpPr>
            <a:spLocks noGrp="1"/>
          </p:cNvSpPr>
          <p:nvPr>
            <p:ph type="sldNum" sz="quarter" idx="10"/>
          </p:nvPr>
        </p:nvSpPr>
        <p:spPr/>
        <p:txBody>
          <a:bodyPr/>
          <a:lstStyle/>
          <a:p>
            <a:fld id="{07D6B167-0586-4C63-AE9B-4CB96491F5E8}" type="slidenum">
              <a:rPr lang="en-GB" smtClean="0"/>
              <a:t>46</a:t>
            </a:fld>
            <a:endParaRPr lang="en-GB"/>
          </a:p>
        </p:txBody>
      </p:sp>
    </p:spTree>
    <p:extLst>
      <p:ext uri="{BB962C8B-B14F-4D97-AF65-F5344CB8AC3E}">
        <p14:creationId xmlns:p14="http://schemas.microsoft.com/office/powerpoint/2010/main" val="11659947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9" name="Google Shape;279;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D6B167-0586-4C63-AE9B-4CB96491F5E8}" type="slidenum">
              <a:rPr lang="en-GB" smtClean="0"/>
              <a:t>48</a:t>
            </a:fld>
            <a:endParaRPr lang="en-GB"/>
          </a:p>
        </p:txBody>
      </p:sp>
    </p:spTree>
    <p:extLst>
      <p:ext uri="{BB962C8B-B14F-4D97-AF65-F5344CB8AC3E}">
        <p14:creationId xmlns:p14="http://schemas.microsoft.com/office/powerpoint/2010/main" val="35506548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D6B167-0586-4C63-AE9B-4CB96491F5E8}" type="slidenum">
              <a:rPr lang="en-GB" smtClean="0"/>
              <a:t>49</a:t>
            </a:fld>
            <a:endParaRPr lang="en-GB"/>
          </a:p>
        </p:txBody>
      </p:sp>
    </p:spTree>
    <p:extLst>
      <p:ext uri="{BB962C8B-B14F-4D97-AF65-F5344CB8AC3E}">
        <p14:creationId xmlns:p14="http://schemas.microsoft.com/office/powerpoint/2010/main" val="710780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 name="Google Shape;131;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D6B167-0586-4C63-AE9B-4CB96491F5E8}" type="slidenum">
              <a:rPr lang="en-GB" smtClean="0"/>
              <a:t>50</a:t>
            </a:fld>
            <a:endParaRPr lang="en-GB"/>
          </a:p>
        </p:txBody>
      </p:sp>
    </p:spTree>
    <p:extLst>
      <p:ext uri="{BB962C8B-B14F-4D97-AF65-F5344CB8AC3E}">
        <p14:creationId xmlns:p14="http://schemas.microsoft.com/office/powerpoint/2010/main" val="35506548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D6B167-0586-4C63-AE9B-4CB96491F5E8}" type="slidenum">
              <a:rPr lang="en-GB" smtClean="0"/>
              <a:t>51</a:t>
            </a:fld>
            <a:endParaRPr lang="en-GB"/>
          </a:p>
        </p:txBody>
      </p:sp>
    </p:spTree>
    <p:extLst>
      <p:ext uri="{BB962C8B-B14F-4D97-AF65-F5344CB8AC3E}">
        <p14:creationId xmlns:p14="http://schemas.microsoft.com/office/powerpoint/2010/main" val="7107808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20" name="Google Shape;320;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1" name="Google Shape;331;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6" name="Google Shape;346;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359" name="Google Shape;359;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372" name="Google Shape;372;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5" name="Google Shape;385;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7" name="Google Shape;397;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8" name="Google Shape;398;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0" name="Google Shape;410;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1" name="Google Shape;411;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07D6B167-0586-4C63-AE9B-4CB96491F5E8}" type="slidenum">
              <a:rPr lang="en-GB" smtClean="0"/>
              <a:t>6</a:t>
            </a:fld>
            <a:endParaRPr lang="en-GB"/>
          </a:p>
        </p:txBody>
      </p:sp>
    </p:spTree>
    <p:extLst>
      <p:ext uri="{BB962C8B-B14F-4D97-AF65-F5344CB8AC3E}">
        <p14:creationId xmlns:p14="http://schemas.microsoft.com/office/powerpoint/2010/main" val="635754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24" name="Google Shape;424;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6" name="Google Shape;43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37" name="Google Shape;437;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9" name="Google Shape;449;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50" name="Google Shape;450;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2" name="Google Shape;462;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63" name="Google Shape;463;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5" name="Google Shape;475;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6" name="Google Shape;486;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87" name="Google Shape;487;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8" name="Google Shape;498;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499" name="Google Shape;499;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4ac6334aa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0" name="Google Shape;510;g4ac6334aad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endParaRPr dirty="0"/>
          </a:p>
        </p:txBody>
      </p:sp>
      <p:sp>
        <p:nvSpPr>
          <p:cNvPr id="511" name="Google Shape;511;g4ac6334aad_0_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2" name="Google Shape;522;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23" name="Google Shape;523;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D6B167-0586-4C63-AE9B-4CB96491F5E8}" type="slidenum">
              <a:rPr lang="en-GB" smtClean="0"/>
              <a:t>7</a:t>
            </a:fld>
            <a:endParaRPr lang="en-GB"/>
          </a:p>
        </p:txBody>
      </p:sp>
    </p:spTree>
    <p:extLst>
      <p:ext uri="{BB962C8B-B14F-4D97-AF65-F5344CB8AC3E}">
        <p14:creationId xmlns:p14="http://schemas.microsoft.com/office/powerpoint/2010/main" val="1042975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D6B167-0586-4C63-AE9B-4CB96491F5E8}" type="slidenum">
              <a:rPr lang="en-GB" smtClean="0"/>
              <a:t>8</a:t>
            </a:fld>
            <a:endParaRPr lang="en-GB"/>
          </a:p>
        </p:txBody>
      </p:sp>
    </p:spTree>
    <p:extLst>
      <p:ext uri="{BB962C8B-B14F-4D97-AF65-F5344CB8AC3E}">
        <p14:creationId xmlns:p14="http://schemas.microsoft.com/office/powerpoint/2010/main" val="1042975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D6B167-0586-4C63-AE9B-4CB96491F5E8}" type="slidenum">
              <a:rPr lang="en-GB" smtClean="0"/>
              <a:t>9</a:t>
            </a:fld>
            <a:endParaRPr lang="en-GB"/>
          </a:p>
        </p:txBody>
      </p:sp>
    </p:spTree>
    <p:extLst>
      <p:ext uri="{BB962C8B-B14F-4D97-AF65-F5344CB8AC3E}">
        <p14:creationId xmlns:p14="http://schemas.microsoft.com/office/powerpoint/2010/main" val="1042975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6.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dirty="0"/>
              <a:t>A GENETIC-FROG LEAPING ALGORITHM FOR TEXT </a:t>
            </a:r>
            <a:br>
              <a:rPr lang="en-US" sz="3959" dirty="0"/>
            </a:br>
            <a:r>
              <a:rPr lang="en-US" sz="3959" dirty="0"/>
              <a:t>DOCUMENT CLUSTERING</a:t>
            </a:r>
            <a:endParaRPr sz="3959" dirty="0"/>
          </a:p>
        </p:txBody>
      </p:sp>
      <p:sp>
        <p:nvSpPr>
          <p:cNvPr id="90" name="Google Shape;90;p13"/>
          <p:cNvSpPr txBox="1">
            <a:spLocks noGrp="1"/>
          </p:cNvSpPr>
          <p:nvPr>
            <p:ph type="subTitle" idx="1"/>
          </p:nvPr>
        </p:nvSpPr>
        <p:spPr>
          <a:xfrm>
            <a:off x="1828800" y="3717032"/>
            <a:ext cx="85344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2800"/>
              <a:buNone/>
            </a:pPr>
            <a:r>
              <a:rPr lang="en-US" sz="2800" b="1" dirty="0"/>
              <a:t>By:  Lubna </a:t>
            </a:r>
            <a:r>
              <a:rPr lang="en-US" sz="2800" b="1" dirty="0" err="1"/>
              <a:t>Sulaiman</a:t>
            </a:r>
            <a:r>
              <a:rPr lang="en-US" sz="2800" b="1" dirty="0"/>
              <a:t> Al-</a:t>
            </a:r>
            <a:r>
              <a:rPr lang="en-US" sz="2800" b="1" dirty="0" err="1"/>
              <a:t>Henaki</a:t>
            </a:r>
            <a:r>
              <a:rPr lang="en-US" sz="2800" b="1" dirty="0"/>
              <a:t> </a:t>
            </a:r>
            <a:endParaRPr dirty="0"/>
          </a:p>
          <a:p>
            <a:pPr marL="0" lvl="0" indent="0" algn="ctr" rtl="0">
              <a:spcBef>
                <a:spcPts val="560"/>
              </a:spcBef>
              <a:spcAft>
                <a:spcPts val="0"/>
              </a:spcAft>
              <a:buClr>
                <a:srgbClr val="888888"/>
              </a:buClr>
              <a:buSzPts val="2800"/>
              <a:buNone/>
            </a:pPr>
            <a:endParaRPr sz="2800" b="1" dirty="0"/>
          </a:p>
          <a:p>
            <a:pPr marL="0" lvl="0" indent="0" algn="ctr" rtl="0">
              <a:spcBef>
                <a:spcPts val="560"/>
              </a:spcBef>
              <a:spcAft>
                <a:spcPts val="0"/>
              </a:spcAft>
              <a:buClr>
                <a:srgbClr val="888888"/>
              </a:buClr>
              <a:buSzPts val="2800"/>
              <a:buNone/>
            </a:pPr>
            <a:endParaRPr sz="2800" b="1" dirty="0"/>
          </a:p>
        </p:txBody>
      </p:sp>
      <p:pic>
        <p:nvPicPr>
          <p:cNvPr id="91" name="Google Shape;91;p13"/>
          <p:cNvPicPr preferRelativeResize="0"/>
          <p:nvPr/>
        </p:nvPicPr>
        <p:blipFill rotWithShape="1">
          <a:blip r:embed="rId3">
            <a:alphaModFix/>
          </a:blip>
          <a:srcRect/>
          <a:stretch/>
        </p:blipFill>
        <p:spPr>
          <a:xfrm>
            <a:off x="0" y="0"/>
            <a:ext cx="3081867" cy="948267"/>
          </a:xfrm>
          <a:prstGeom prst="rect">
            <a:avLst/>
          </a:prstGeom>
          <a:noFill/>
          <a:ln>
            <a:noFill/>
          </a:ln>
        </p:spPr>
      </p:pic>
      <p:cxnSp>
        <p:nvCxnSpPr>
          <p:cNvPr id="92" name="Google Shape;92;p13"/>
          <p:cNvCxnSpPr/>
          <p:nvPr/>
        </p:nvCxnSpPr>
        <p:spPr>
          <a:xfrm>
            <a:off x="1540933" y="3672586"/>
            <a:ext cx="8875276" cy="5803"/>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832" y="-99392"/>
            <a:ext cx="10972800" cy="1143000"/>
          </a:xfrm>
        </p:spPr>
        <p:txBody>
          <a:bodyPr/>
          <a:lstStyle/>
          <a:p>
            <a:r>
              <a:rPr lang="en-US" dirty="0"/>
              <a:t>Shuffled Frog-Leaping Algorithm </a:t>
            </a:r>
          </a:p>
        </p:txBody>
      </p:sp>
      <p:sp>
        <p:nvSpPr>
          <p:cNvPr id="5" name="Slide Number Placeholder 4"/>
          <p:cNvSpPr>
            <a:spLocks noGrp="1"/>
          </p:cNvSpPr>
          <p:nvPr>
            <p:ph type="sldNum" sz="quarter" idx="12"/>
          </p:nvPr>
        </p:nvSpPr>
        <p:spPr/>
        <p:txBody>
          <a:bodyPr/>
          <a:lstStyle/>
          <a:p>
            <a:fld id="{AB66F902-0356-4863-8B72-C2B1127AE46B}" type="slidenum">
              <a:rPr lang="en-GB" sz="1400" b="1" smtClean="0"/>
              <a:t>10</a:t>
            </a:fld>
            <a:endParaRPr lang="en-GB" sz="1400" b="1" dirty="0"/>
          </a:p>
        </p:txBody>
      </p:sp>
      <p:pic>
        <p:nvPicPr>
          <p:cNvPr id="7" name="صورة 4">
            <a:extLst>
              <a:ext uri="{FF2B5EF4-FFF2-40B4-BE49-F238E27FC236}">
                <a16:creationId xmlns:a16="http://schemas.microsoft.com/office/drawing/2014/main" id="{D80ADB07-D9A4-4132-9508-62B359B7C5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B6250737-05B1-4A50-A48A-7F853FEF7D91}"/>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4198372221"/>
              </p:ext>
            </p:extLst>
          </p:nvPr>
        </p:nvGraphicFramePr>
        <p:xfrm>
          <a:off x="0" y="1069777"/>
          <a:ext cx="4950372" cy="2989039"/>
        </p:xfrm>
        <a:graphic>
          <a:graphicData uri="http://schemas.openxmlformats.org/drawingml/2006/table">
            <a:tbl>
              <a:tblPr firstRow="1" bandRow="1">
                <a:tableStyleId>{5C22544A-7EE6-4342-B048-85BDC9FD1C3A}</a:tableStyleId>
              </a:tblPr>
              <a:tblGrid>
                <a:gridCol w="4950372">
                  <a:extLst>
                    <a:ext uri="{9D8B030D-6E8A-4147-A177-3AD203B41FA5}">
                      <a16:colId xmlns:a16="http://schemas.microsoft.com/office/drawing/2014/main" val="20000"/>
                    </a:ext>
                  </a:extLst>
                </a:gridCol>
              </a:tblGrid>
              <a:tr h="7124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1.  Initialize the parameters of the algorithm </a:t>
                      </a:r>
                    </a:p>
                    <a:p>
                      <a:endParaRPr lang="en-US" sz="1600" b="1" dirty="0">
                        <a:solidFill>
                          <a:schemeClr val="tx1"/>
                        </a:solidFill>
                      </a:endParaRPr>
                    </a:p>
                  </a:txBody>
                  <a:tcPr/>
                </a:tc>
                <a:extLst>
                  <a:ext uri="{0D108BD9-81ED-4DB2-BD59-A6C34878D82A}">
                    <a16:rowId xmlns:a16="http://schemas.microsoft.com/office/drawing/2014/main" val="10000"/>
                  </a:ext>
                </a:extLst>
              </a:tr>
              <a:tr h="8142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2. Generate a random population (P=m*n) of frogs (solutions)</a:t>
                      </a:r>
                    </a:p>
                    <a:p>
                      <a:endParaRPr lang="en-US" sz="1600" b="1" dirty="0">
                        <a:solidFill>
                          <a:schemeClr val="tx1"/>
                        </a:solidFill>
                      </a:endParaRPr>
                    </a:p>
                  </a:txBody>
                  <a:tcPr/>
                </a:tc>
                <a:extLst>
                  <a:ext uri="{0D108BD9-81ED-4DB2-BD59-A6C34878D82A}">
                    <a16:rowId xmlns:a16="http://schemas.microsoft.com/office/drawing/2014/main" val="10001"/>
                  </a:ext>
                </a:extLst>
              </a:tr>
              <a:tr h="5729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3. Find the fitness of each solution</a:t>
                      </a:r>
                    </a:p>
                    <a:p>
                      <a:endParaRPr lang="en-US" sz="1600" b="1" dirty="0">
                        <a:solidFill>
                          <a:schemeClr val="tx1"/>
                        </a:solidFill>
                      </a:endParaRPr>
                    </a:p>
                  </a:txBody>
                  <a:tcPr/>
                </a:tc>
                <a:extLst>
                  <a:ext uri="{0D108BD9-81ED-4DB2-BD59-A6C34878D82A}">
                    <a16:rowId xmlns:a16="http://schemas.microsoft.com/office/drawing/2014/main" val="10002"/>
                  </a:ext>
                </a:extLst>
              </a:tr>
              <a:tr h="8745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4. Sort the frogs according to performance</a:t>
                      </a:r>
                    </a:p>
                    <a:p>
                      <a:endParaRPr lang="en-US" sz="1600" b="1" dirty="0"/>
                    </a:p>
                  </a:txBody>
                  <a:tcPr/>
                </a:tc>
                <a:extLst>
                  <a:ext uri="{0D108BD9-81ED-4DB2-BD59-A6C34878D82A}">
                    <a16:rowId xmlns:a16="http://schemas.microsoft.com/office/drawing/2014/main" val="10003"/>
                  </a:ext>
                </a:extLst>
              </a:tr>
            </a:tbl>
          </a:graphicData>
        </a:graphic>
      </p:graphicFrame>
      <p:grpSp>
        <p:nvGrpSpPr>
          <p:cNvPr id="9" name="Group 8"/>
          <p:cNvGrpSpPr/>
          <p:nvPr/>
        </p:nvGrpSpPr>
        <p:grpSpPr>
          <a:xfrm>
            <a:off x="4788242" y="884619"/>
            <a:ext cx="6807239" cy="5342952"/>
            <a:chOff x="4220666" y="884619"/>
            <a:chExt cx="6807239" cy="5342952"/>
          </a:xfrm>
        </p:grpSpPr>
        <p:grpSp>
          <p:nvGrpSpPr>
            <p:cNvPr id="41" name="Group 40"/>
            <p:cNvGrpSpPr/>
            <p:nvPr/>
          </p:nvGrpSpPr>
          <p:grpSpPr>
            <a:xfrm>
              <a:off x="9299713" y="2636620"/>
              <a:ext cx="1728192" cy="1799800"/>
              <a:chOff x="5015880" y="1259468"/>
              <a:chExt cx="1728192" cy="1799800"/>
            </a:xfrm>
          </p:grpSpPr>
          <p:pic>
            <p:nvPicPr>
              <p:cNvPr id="42"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5880" y="1529894"/>
                <a:ext cx="1728192" cy="1529374"/>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5591944" y="1259468"/>
                <a:ext cx="470000" cy="400110"/>
              </a:xfrm>
              <a:prstGeom prst="rect">
                <a:avLst/>
              </a:prstGeom>
              <a:noFill/>
            </p:spPr>
            <p:txBody>
              <a:bodyPr wrap="none" rtlCol="0">
                <a:spAutoFit/>
              </a:bodyPr>
              <a:lstStyle/>
              <a:p>
                <a:r>
                  <a:rPr lang="en-US" sz="2000" b="1" dirty="0"/>
                  <a:t>10</a:t>
                </a:r>
              </a:p>
            </p:txBody>
          </p:sp>
        </p:grpSp>
        <p:grpSp>
          <p:nvGrpSpPr>
            <p:cNvPr id="44" name="Group 43"/>
            <p:cNvGrpSpPr/>
            <p:nvPr/>
          </p:nvGrpSpPr>
          <p:grpSpPr>
            <a:xfrm>
              <a:off x="5546034" y="2614117"/>
              <a:ext cx="1728192" cy="1822995"/>
              <a:chOff x="6083041" y="2526118"/>
              <a:chExt cx="1728192" cy="1822995"/>
            </a:xfrm>
          </p:grpSpPr>
          <p:pic>
            <p:nvPicPr>
              <p:cNvPr id="45"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3041" y="2819739"/>
                <a:ext cx="1728192" cy="1529374"/>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6710015" y="2526118"/>
                <a:ext cx="470000" cy="400110"/>
              </a:xfrm>
              <a:prstGeom prst="rect">
                <a:avLst/>
              </a:prstGeom>
              <a:noFill/>
            </p:spPr>
            <p:txBody>
              <a:bodyPr wrap="none" rtlCol="0">
                <a:spAutoFit/>
              </a:bodyPr>
              <a:lstStyle/>
              <a:p>
                <a:r>
                  <a:rPr lang="en-US" sz="2000" b="1" dirty="0"/>
                  <a:t>50</a:t>
                </a:r>
              </a:p>
            </p:txBody>
          </p:sp>
        </p:grpSp>
        <p:grpSp>
          <p:nvGrpSpPr>
            <p:cNvPr id="47" name="Group 46"/>
            <p:cNvGrpSpPr/>
            <p:nvPr/>
          </p:nvGrpSpPr>
          <p:grpSpPr>
            <a:xfrm>
              <a:off x="6816080" y="915542"/>
              <a:ext cx="1728192" cy="1805686"/>
              <a:chOff x="5003167" y="3457926"/>
              <a:chExt cx="1728192" cy="1805686"/>
            </a:xfrm>
          </p:grpSpPr>
          <p:pic>
            <p:nvPicPr>
              <p:cNvPr id="48"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3167" y="3734238"/>
                <a:ext cx="1728192" cy="1529374"/>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p:cNvSpPr txBox="1"/>
              <p:nvPr/>
            </p:nvSpPr>
            <p:spPr>
              <a:xfrm>
                <a:off x="5593031" y="3457926"/>
                <a:ext cx="470000" cy="400110"/>
              </a:xfrm>
              <a:prstGeom prst="rect">
                <a:avLst/>
              </a:prstGeom>
              <a:noFill/>
            </p:spPr>
            <p:txBody>
              <a:bodyPr wrap="none" rtlCol="0">
                <a:spAutoFit/>
              </a:bodyPr>
              <a:lstStyle/>
              <a:p>
                <a:r>
                  <a:rPr lang="en-US" sz="2000" b="1" dirty="0"/>
                  <a:t>90</a:t>
                </a:r>
              </a:p>
            </p:txBody>
          </p:sp>
        </p:grpSp>
        <p:grpSp>
          <p:nvGrpSpPr>
            <p:cNvPr id="50" name="Group 49"/>
            <p:cNvGrpSpPr/>
            <p:nvPr/>
          </p:nvGrpSpPr>
          <p:grpSpPr>
            <a:xfrm>
              <a:off x="5519936" y="908720"/>
              <a:ext cx="1728192" cy="1821813"/>
              <a:chOff x="7904584" y="3384371"/>
              <a:chExt cx="1728192" cy="1821813"/>
            </a:xfrm>
          </p:grpSpPr>
          <p:pic>
            <p:nvPicPr>
              <p:cNvPr id="51"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04584" y="3676810"/>
                <a:ext cx="1728192" cy="1529374"/>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8452728" y="3384371"/>
                <a:ext cx="470000" cy="400110"/>
              </a:xfrm>
              <a:prstGeom prst="rect">
                <a:avLst/>
              </a:prstGeom>
              <a:noFill/>
            </p:spPr>
            <p:txBody>
              <a:bodyPr wrap="none" rtlCol="0">
                <a:spAutoFit/>
              </a:bodyPr>
              <a:lstStyle/>
              <a:p>
                <a:r>
                  <a:rPr lang="en-US" sz="2000" b="1" dirty="0"/>
                  <a:t>99</a:t>
                </a:r>
              </a:p>
            </p:txBody>
          </p:sp>
        </p:grpSp>
        <p:grpSp>
          <p:nvGrpSpPr>
            <p:cNvPr id="53" name="Group 52"/>
            <p:cNvGrpSpPr/>
            <p:nvPr/>
          </p:nvGrpSpPr>
          <p:grpSpPr>
            <a:xfrm>
              <a:off x="4220666" y="4454985"/>
              <a:ext cx="1728192" cy="1772586"/>
              <a:chOff x="6312024" y="4253026"/>
              <a:chExt cx="1728192" cy="1772586"/>
            </a:xfrm>
          </p:grpSpPr>
          <p:pic>
            <p:nvPicPr>
              <p:cNvPr id="54"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2024" y="4496238"/>
                <a:ext cx="1728192" cy="1529374"/>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6984679" y="4253026"/>
                <a:ext cx="327334" cy="400110"/>
              </a:xfrm>
              <a:prstGeom prst="rect">
                <a:avLst/>
              </a:prstGeom>
              <a:noFill/>
            </p:spPr>
            <p:txBody>
              <a:bodyPr wrap="none" rtlCol="0">
                <a:spAutoFit/>
              </a:bodyPr>
              <a:lstStyle/>
              <a:p>
                <a:r>
                  <a:rPr lang="en-US" sz="2000" b="1" dirty="0"/>
                  <a:t>1</a:t>
                </a:r>
              </a:p>
            </p:txBody>
          </p:sp>
        </p:grpSp>
        <p:grpSp>
          <p:nvGrpSpPr>
            <p:cNvPr id="56" name="Group 55"/>
            <p:cNvGrpSpPr/>
            <p:nvPr/>
          </p:nvGrpSpPr>
          <p:grpSpPr>
            <a:xfrm>
              <a:off x="9264352" y="908720"/>
              <a:ext cx="1728192" cy="1817406"/>
              <a:chOff x="7040488" y="1412776"/>
              <a:chExt cx="1728192" cy="1817406"/>
            </a:xfrm>
          </p:grpSpPr>
          <p:pic>
            <p:nvPicPr>
              <p:cNvPr id="57"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0488" y="1700808"/>
                <a:ext cx="1728192" cy="1529374"/>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7682171" y="1412776"/>
                <a:ext cx="470000" cy="400110"/>
              </a:xfrm>
              <a:prstGeom prst="rect">
                <a:avLst/>
              </a:prstGeom>
              <a:noFill/>
            </p:spPr>
            <p:txBody>
              <a:bodyPr wrap="none" rtlCol="0">
                <a:spAutoFit/>
              </a:bodyPr>
              <a:lstStyle/>
              <a:p>
                <a:r>
                  <a:rPr lang="en-US" sz="2000" b="1" dirty="0"/>
                  <a:t>70</a:t>
                </a:r>
              </a:p>
            </p:txBody>
          </p:sp>
        </p:grpSp>
        <p:grpSp>
          <p:nvGrpSpPr>
            <p:cNvPr id="59" name="Group 58"/>
            <p:cNvGrpSpPr/>
            <p:nvPr/>
          </p:nvGrpSpPr>
          <p:grpSpPr>
            <a:xfrm>
              <a:off x="8040216" y="2595832"/>
              <a:ext cx="1728192" cy="1841280"/>
              <a:chOff x="10227973" y="2802162"/>
              <a:chExt cx="1728192" cy="1841280"/>
            </a:xfrm>
          </p:grpSpPr>
          <p:pic>
            <p:nvPicPr>
              <p:cNvPr id="60"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27973" y="3114068"/>
                <a:ext cx="1728192" cy="1529374"/>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10841038" y="2802162"/>
                <a:ext cx="470000" cy="400110"/>
              </a:xfrm>
              <a:prstGeom prst="rect">
                <a:avLst/>
              </a:prstGeom>
              <a:noFill/>
            </p:spPr>
            <p:txBody>
              <a:bodyPr wrap="none" rtlCol="0">
                <a:spAutoFit/>
              </a:bodyPr>
              <a:lstStyle/>
              <a:p>
                <a:r>
                  <a:rPr lang="en-US" sz="2000" b="1" dirty="0"/>
                  <a:t>40</a:t>
                </a:r>
              </a:p>
            </p:txBody>
          </p:sp>
        </p:grpSp>
        <p:grpSp>
          <p:nvGrpSpPr>
            <p:cNvPr id="62" name="Group 61"/>
            <p:cNvGrpSpPr/>
            <p:nvPr/>
          </p:nvGrpSpPr>
          <p:grpSpPr>
            <a:xfrm>
              <a:off x="6888088" y="2615299"/>
              <a:ext cx="1728192" cy="1821813"/>
              <a:chOff x="9225880" y="4149058"/>
              <a:chExt cx="1728192" cy="1821813"/>
            </a:xfrm>
          </p:grpSpPr>
          <p:pic>
            <p:nvPicPr>
              <p:cNvPr id="63"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25880" y="4441497"/>
                <a:ext cx="1728192" cy="1529374"/>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9838945" y="4149058"/>
                <a:ext cx="470000" cy="400110"/>
              </a:xfrm>
              <a:prstGeom prst="rect">
                <a:avLst/>
              </a:prstGeom>
              <a:noFill/>
            </p:spPr>
            <p:txBody>
              <a:bodyPr wrap="none" rtlCol="0">
                <a:spAutoFit/>
              </a:bodyPr>
              <a:lstStyle/>
              <a:p>
                <a:r>
                  <a:rPr lang="en-US" sz="2000" b="1" dirty="0"/>
                  <a:t>44</a:t>
                </a:r>
              </a:p>
            </p:txBody>
          </p:sp>
        </p:grpSp>
        <p:grpSp>
          <p:nvGrpSpPr>
            <p:cNvPr id="65" name="Group 64"/>
            <p:cNvGrpSpPr/>
            <p:nvPr/>
          </p:nvGrpSpPr>
          <p:grpSpPr>
            <a:xfrm>
              <a:off x="8040216" y="907483"/>
              <a:ext cx="1728192" cy="1801437"/>
              <a:chOff x="9840416" y="907483"/>
              <a:chExt cx="1728192" cy="1801437"/>
            </a:xfrm>
          </p:grpSpPr>
          <p:pic>
            <p:nvPicPr>
              <p:cNvPr id="66"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40416" y="1179546"/>
                <a:ext cx="1728192" cy="1529374"/>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10388560" y="907483"/>
                <a:ext cx="470000" cy="400110"/>
              </a:xfrm>
              <a:prstGeom prst="rect">
                <a:avLst/>
              </a:prstGeom>
              <a:noFill/>
            </p:spPr>
            <p:txBody>
              <a:bodyPr wrap="none" rtlCol="0">
                <a:spAutoFit/>
              </a:bodyPr>
              <a:lstStyle/>
              <a:p>
                <a:r>
                  <a:rPr lang="en-US" sz="2000" b="1" dirty="0"/>
                  <a:t>85</a:t>
                </a:r>
              </a:p>
            </p:txBody>
          </p:sp>
        </p:grpSp>
        <p:grpSp>
          <p:nvGrpSpPr>
            <p:cNvPr id="68" name="Group 67"/>
            <p:cNvGrpSpPr/>
            <p:nvPr/>
          </p:nvGrpSpPr>
          <p:grpSpPr>
            <a:xfrm>
              <a:off x="4220666" y="884619"/>
              <a:ext cx="1728192" cy="1840270"/>
              <a:chOff x="8400256" y="868650"/>
              <a:chExt cx="1728192" cy="1840270"/>
            </a:xfrm>
          </p:grpSpPr>
          <p:pic>
            <p:nvPicPr>
              <p:cNvPr id="69"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00256" y="1179546"/>
                <a:ext cx="1728192" cy="1529374"/>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p:cNvSpPr txBox="1"/>
              <p:nvPr/>
            </p:nvSpPr>
            <p:spPr>
              <a:xfrm>
                <a:off x="8904312" y="868650"/>
                <a:ext cx="612668" cy="400110"/>
              </a:xfrm>
              <a:prstGeom prst="rect">
                <a:avLst/>
              </a:prstGeom>
              <a:noFill/>
            </p:spPr>
            <p:txBody>
              <a:bodyPr wrap="none" rtlCol="0">
                <a:spAutoFit/>
              </a:bodyPr>
              <a:lstStyle/>
              <a:p>
                <a:r>
                  <a:rPr lang="en-US" sz="2000" b="1" dirty="0"/>
                  <a:t>150</a:t>
                </a:r>
              </a:p>
            </p:txBody>
          </p:sp>
        </p:grpSp>
        <p:grpSp>
          <p:nvGrpSpPr>
            <p:cNvPr id="71" name="Group 70"/>
            <p:cNvGrpSpPr/>
            <p:nvPr/>
          </p:nvGrpSpPr>
          <p:grpSpPr>
            <a:xfrm>
              <a:off x="4220666" y="2668850"/>
              <a:ext cx="1728192" cy="1768262"/>
              <a:chOff x="8904312" y="2524834"/>
              <a:chExt cx="1728192" cy="1768262"/>
            </a:xfrm>
          </p:grpSpPr>
          <p:pic>
            <p:nvPicPr>
              <p:cNvPr id="72"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4312" y="2763722"/>
                <a:ext cx="1728192" cy="1529374"/>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p:cNvSpPr txBox="1"/>
              <p:nvPr/>
            </p:nvSpPr>
            <p:spPr>
              <a:xfrm>
                <a:off x="9496544" y="2524834"/>
                <a:ext cx="470000" cy="400110"/>
              </a:xfrm>
              <a:prstGeom prst="rect">
                <a:avLst/>
              </a:prstGeom>
              <a:noFill/>
            </p:spPr>
            <p:txBody>
              <a:bodyPr wrap="none" rtlCol="0">
                <a:spAutoFit/>
              </a:bodyPr>
              <a:lstStyle/>
              <a:p>
                <a:r>
                  <a:rPr lang="en-US" sz="2000" b="1" dirty="0"/>
                  <a:t>54</a:t>
                </a:r>
              </a:p>
            </p:txBody>
          </p:sp>
        </p:grpSp>
      </p:grpSp>
      <p:sp>
        <p:nvSpPr>
          <p:cNvPr id="4096" name="Rectangle 4095"/>
          <p:cNvSpPr/>
          <p:nvPr/>
        </p:nvSpPr>
        <p:spPr>
          <a:xfrm>
            <a:off x="5079400" y="908720"/>
            <a:ext cx="1224136" cy="1826622"/>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103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832" y="-99392"/>
            <a:ext cx="10972800" cy="1143000"/>
          </a:xfrm>
        </p:spPr>
        <p:txBody>
          <a:bodyPr/>
          <a:lstStyle/>
          <a:p>
            <a:r>
              <a:rPr lang="en-US" dirty="0"/>
              <a:t>Shuffled Frog-Leaping Algorithm </a:t>
            </a:r>
          </a:p>
        </p:txBody>
      </p:sp>
      <p:sp>
        <p:nvSpPr>
          <p:cNvPr id="5" name="Slide Number Placeholder 4"/>
          <p:cNvSpPr>
            <a:spLocks noGrp="1"/>
          </p:cNvSpPr>
          <p:nvPr>
            <p:ph type="sldNum" sz="quarter" idx="12"/>
          </p:nvPr>
        </p:nvSpPr>
        <p:spPr/>
        <p:txBody>
          <a:bodyPr/>
          <a:lstStyle/>
          <a:p>
            <a:fld id="{AB66F902-0356-4863-8B72-C2B1127AE46B}" type="slidenum">
              <a:rPr lang="en-GB" sz="1400" b="1" smtClean="0"/>
              <a:t>11</a:t>
            </a:fld>
            <a:endParaRPr lang="en-GB" sz="1400" b="1" dirty="0"/>
          </a:p>
        </p:txBody>
      </p:sp>
      <p:pic>
        <p:nvPicPr>
          <p:cNvPr id="7" name="صورة 4">
            <a:extLst>
              <a:ext uri="{FF2B5EF4-FFF2-40B4-BE49-F238E27FC236}">
                <a16:creationId xmlns:a16="http://schemas.microsoft.com/office/drawing/2014/main" id="{D80ADB07-D9A4-4132-9508-62B359B7C5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B6250737-05B1-4A50-A48A-7F853FEF7D91}"/>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795683669"/>
              </p:ext>
            </p:extLst>
          </p:nvPr>
        </p:nvGraphicFramePr>
        <p:xfrm>
          <a:off x="0" y="1052736"/>
          <a:ext cx="4776952" cy="3801392"/>
        </p:xfrm>
        <a:graphic>
          <a:graphicData uri="http://schemas.openxmlformats.org/drawingml/2006/table">
            <a:tbl>
              <a:tblPr firstRow="1" bandRow="1">
                <a:tableStyleId>{5C22544A-7EE6-4342-B048-85BDC9FD1C3A}</a:tableStyleId>
              </a:tblPr>
              <a:tblGrid>
                <a:gridCol w="4776952">
                  <a:extLst>
                    <a:ext uri="{9D8B030D-6E8A-4147-A177-3AD203B41FA5}">
                      <a16:colId xmlns:a16="http://schemas.microsoft.com/office/drawing/2014/main" val="20000"/>
                    </a:ext>
                  </a:extLst>
                </a:gridCol>
              </a:tblGrid>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1.  Initialize the parameters of the algorithm </a:t>
                      </a:r>
                    </a:p>
                    <a:p>
                      <a:endParaRPr lang="en-US" sz="1600" b="1" dirty="0">
                        <a:solidFill>
                          <a:schemeClr val="tx1"/>
                        </a:solidFill>
                      </a:endParaRPr>
                    </a:p>
                  </a:txBody>
                  <a:tcPr/>
                </a:tc>
                <a:extLst>
                  <a:ext uri="{0D108BD9-81ED-4DB2-BD59-A6C34878D82A}">
                    <a16:rowId xmlns:a16="http://schemas.microsoft.com/office/drawing/2014/main" val="10000"/>
                  </a:ext>
                </a:extLst>
              </a:tr>
              <a:tr h="7953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2. Generate a random population (P=m*n) of frogs (solutions)</a:t>
                      </a:r>
                    </a:p>
                    <a:p>
                      <a:endParaRPr lang="en-US" sz="1600" b="1" dirty="0">
                        <a:solidFill>
                          <a:schemeClr val="tx1"/>
                        </a:solidFill>
                      </a:endParaRPr>
                    </a:p>
                  </a:txBody>
                  <a:tcPr/>
                </a:tc>
                <a:extLst>
                  <a:ext uri="{0D108BD9-81ED-4DB2-BD59-A6C34878D82A}">
                    <a16:rowId xmlns:a16="http://schemas.microsoft.com/office/drawing/2014/main" val="10001"/>
                  </a:ext>
                </a:extLst>
              </a:tr>
              <a:tr h="556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3. Find the fitness of each solution</a:t>
                      </a:r>
                    </a:p>
                    <a:p>
                      <a:endParaRPr lang="en-US" sz="1600" b="1" dirty="0">
                        <a:solidFill>
                          <a:schemeClr val="tx1"/>
                        </a:solidFill>
                      </a:endParaRPr>
                    </a:p>
                  </a:txBody>
                  <a:tcPr/>
                </a:tc>
                <a:extLst>
                  <a:ext uri="{0D108BD9-81ED-4DB2-BD59-A6C34878D82A}">
                    <a16:rowId xmlns:a16="http://schemas.microsoft.com/office/drawing/2014/main" val="10002"/>
                  </a:ext>
                </a:extLst>
              </a:tr>
              <a:tr h="7953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4. Sort the frogs according to performance</a:t>
                      </a:r>
                    </a:p>
                    <a:p>
                      <a:endParaRPr lang="en-US" sz="1600" b="1" dirty="0">
                        <a:solidFill>
                          <a:schemeClr val="tx1"/>
                        </a:solidFill>
                      </a:endParaRPr>
                    </a:p>
                  </a:txBody>
                  <a:tcPr/>
                </a:tc>
                <a:extLst>
                  <a:ext uri="{0D108BD9-81ED-4DB2-BD59-A6C34878D82A}">
                    <a16:rowId xmlns:a16="http://schemas.microsoft.com/office/drawing/2014/main" val="10003"/>
                  </a:ext>
                </a:extLst>
              </a:tr>
              <a:tr h="7953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5. Separate the frogs into groups (</a:t>
                      </a:r>
                      <a:r>
                        <a:rPr lang="en-US" sz="1800" b="1" dirty="0" err="1">
                          <a:solidFill>
                            <a:srgbClr val="00B050"/>
                          </a:solidFill>
                        </a:rPr>
                        <a:t>memeplexes</a:t>
                      </a:r>
                      <a:r>
                        <a:rPr lang="en-US" sz="1800" b="1" dirty="0">
                          <a:solidFill>
                            <a:srgbClr val="00B050"/>
                          </a:solidFill>
                        </a:rPr>
                        <a:t>)</a:t>
                      </a:r>
                    </a:p>
                    <a:p>
                      <a:endParaRPr lang="en-US" sz="1600" b="1" dirty="0"/>
                    </a:p>
                  </a:txBody>
                  <a:tcPr/>
                </a:tc>
                <a:extLst>
                  <a:ext uri="{0D108BD9-81ED-4DB2-BD59-A6C34878D82A}">
                    <a16:rowId xmlns:a16="http://schemas.microsoft.com/office/drawing/2014/main" val="10004"/>
                  </a:ext>
                </a:extLst>
              </a:tr>
            </a:tbl>
          </a:graphicData>
        </a:graphic>
      </p:graphicFrame>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1644" y="1151711"/>
            <a:ext cx="6601569" cy="4610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Google Shape;159;p19"/>
          <p:cNvSpPr txBox="1"/>
          <p:nvPr/>
        </p:nvSpPr>
        <p:spPr>
          <a:xfrm>
            <a:off x="6834269" y="5910084"/>
            <a:ext cx="2891597" cy="2926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i="0" u="none" strike="noStrike" cap="none" dirty="0">
                <a:solidFill>
                  <a:schemeClr val="dk1"/>
                </a:solidFill>
                <a:latin typeface="Calibri"/>
                <a:ea typeface="Calibri"/>
                <a:cs typeface="Calibri"/>
                <a:sym typeface="Calibri"/>
              </a:rPr>
              <a:t> Figure 1: </a:t>
            </a:r>
            <a:r>
              <a:rPr lang="en-US" b="1" dirty="0" err="1">
                <a:solidFill>
                  <a:schemeClr val="dk1"/>
                </a:solidFill>
                <a:latin typeface="Calibri"/>
                <a:ea typeface="Calibri"/>
                <a:cs typeface="Calibri"/>
                <a:sym typeface="Calibri"/>
              </a:rPr>
              <a:t>Memeplexes</a:t>
            </a:r>
            <a:r>
              <a:rPr lang="en-US" b="1" dirty="0">
                <a:solidFill>
                  <a:schemeClr val="dk1"/>
                </a:solidFill>
                <a:latin typeface="Calibri"/>
                <a:ea typeface="Calibri"/>
                <a:cs typeface="Calibri"/>
                <a:sym typeface="Calibri"/>
              </a:rPr>
              <a:t> </a:t>
            </a:r>
            <a:r>
              <a:rPr lang="en-US" b="1" i="0" u="none" strike="noStrike" cap="none" dirty="0">
                <a:solidFill>
                  <a:schemeClr val="dk1"/>
                </a:solidFill>
                <a:latin typeface="Calibri"/>
                <a:ea typeface="Calibri"/>
                <a:cs typeface="Calibri"/>
                <a:sym typeface="Calibri"/>
              </a:rPr>
              <a:t>Overview </a:t>
            </a:r>
            <a:endParaRPr sz="2400" b="1" dirty="0"/>
          </a:p>
        </p:txBody>
      </p:sp>
    </p:spTree>
    <p:extLst>
      <p:ext uri="{BB962C8B-B14F-4D97-AF65-F5344CB8AC3E}">
        <p14:creationId xmlns:p14="http://schemas.microsoft.com/office/powerpoint/2010/main" val="69333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832" y="-99392"/>
            <a:ext cx="10972800" cy="1143000"/>
          </a:xfrm>
        </p:spPr>
        <p:txBody>
          <a:bodyPr/>
          <a:lstStyle/>
          <a:p>
            <a:r>
              <a:rPr lang="en-US" dirty="0"/>
              <a:t>Shuffled Frog-Leaping Algorithm </a:t>
            </a:r>
          </a:p>
        </p:txBody>
      </p:sp>
      <p:sp>
        <p:nvSpPr>
          <p:cNvPr id="5" name="Slide Number Placeholder 4"/>
          <p:cNvSpPr>
            <a:spLocks noGrp="1"/>
          </p:cNvSpPr>
          <p:nvPr>
            <p:ph type="sldNum" sz="quarter" idx="12"/>
          </p:nvPr>
        </p:nvSpPr>
        <p:spPr/>
        <p:txBody>
          <a:bodyPr/>
          <a:lstStyle/>
          <a:p>
            <a:fld id="{AB66F902-0356-4863-8B72-C2B1127AE46B}" type="slidenum">
              <a:rPr lang="en-GB" sz="1400" b="1" smtClean="0"/>
              <a:t>12</a:t>
            </a:fld>
            <a:endParaRPr lang="en-GB" sz="1400" b="1" dirty="0"/>
          </a:p>
        </p:txBody>
      </p:sp>
      <p:pic>
        <p:nvPicPr>
          <p:cNvPr id="7" name="صورة 4">
            <a:extLst>
              <a:ext uri="{FF2B5EF4-FFF2-40B4-BE49-F238E27FC236}">
                <a16:creationId xmlns:a16="http://schemas.microsoft.com/office/drawing/2014/main" id="{D80ADB07-D9A4-4132-9508-62B359B7C5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B6250737-05B1-4A50-A48A-7F853FEF7D91}"/>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567706616"/>
              </p:ext>
            </p:extLst>
          </p:nvPr>
        </p:nvGraphicFramePr>
        <p:xfrm>
          <a:off x="0" y="1052736"/>
          <a:ext cx="4303986" cy="4754880"/>
        </p:xfrm>
        <a:graphic>
          <a:graphicData uri="http://schemas.openxmlformats.org/drawingml/2006/table">
            <a:tbl>
              <a:tblPr firstRow="1" bandRow="1">
                <a:tableStyleId>{5C22544A-7EE6-4342-B048-85BDC9FD1C3A}</a:tableStyleId>
              </a:tblPr>
              <a:tblGrid>
                <a:gridCol w="4303986">
                  <a:extLst>
                    <a:ext uri="{9D8B030D-6E8A-4147-A177-3AD203B41FA5}">
                      <a16:colId xmlns:a16="http://schemas.microsoft.com/office/drawing/2014/main" val="20000"/>
                    </a:ext>
                  </a:extLst>
                </a:gridCol>
              </a:tblGrid>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1.   Initialize the parameters of the algorithm </a:t>
                      </a:r>
                    </a:p>
                    <a:p>
                      <a:endParaRPr lang="en-US" sz="1600" b="1" dirty="0"/>
                    </a:p>
                  </a:txBody>
                  <a:tcPr/>
                </a:tc>
                <a:extLst>
                  <a:ext uri="{0D108BD9-81ED-4DB2-BD59-A6C34878D82A}">
                    <a16:rowId xmlns:a16="http://schemas.microsoft.com/office/drawing/2014/main" val="10000"/>
                  </a:ext>
                </a:extLst>
              </a:tr>
              <a:tr h="7953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2. Generate a random population (P=m*n) of frogs (solutions)</a:t>
                      </a:r>
                    </a:p>
                    <a:p>
                      <a:endParaRPr lang="en-US" sz="1600" b="1" dirty="0"/>
                    </a:p>
                  </a:txBody>
                  <a:tcPr/>
                </a:tc>
                <a:extLst>
                  <a:ext uri="{0D108BD9-81ED-4DB2-BD59-A6C34878D82A}">
                    <a16:rowId xmlns:a16="http://schemas.microsoft.com/office/drawing/2014/main" val="10001"/>
                  </a:ext>
                </a:extLst>
              </a:tr>
              <a:tr h="556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3.   Find the fitness of each solution</a:t>
                      </a:r>
                    </a:p>
                    <a:p>
                      <a:endParaRPr lang="en-US" sz="1600" b="1" dirty="0"/>
                    </a:p>
                  </a:txBody>
                  <a:tcPr/>
                </a:tc>
                <a:extLst>
                  <a:ext uri="{0D108BD9-81ED-4DB2-BD59-A6C34878D82A}">
                    <a16:rowId xmlns:a16="http://schemas.microsoft.com/office/drawing/2014/main" val="10002"/>
                  </a:ext>
                </a:extLst>
              </a:tr>
              <a:tr h="7953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4.   Sort the frogs according to performance</a:t>
                      </a:r>
                    </a:p>
                    <a:p>
                      <a:endParaRPr lang="en-US" sz="1600" b="1" dirty="0"/>
                    </a:p>
                  </a:txBody>
                  <a:tcPr/>
                </a:tc>
                <a:extLst>
                  <a:ext uri="{0D108BD9-81ED-4DB2-BD59-A6C34878D82A}">
                    <a16:rowId xmlns:a16="http://schemas.microsoft.com/office/drawing/2014/main" val="10003"/>
                  </a:ext>
                </a:extLst>
              </a:tr>
              <a:tr h="7953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5. Separate the frogs into groups (</a:t>
                      </a:r>
                      <a:r>
                        <a:rPr lang="en-US" sz="1600" b="1" dirty="0" err="1"/>
                        <a:t>memeplexes</a:t>
                      </a:r>
                      <a:r>
                        <a:rPr lang="en-US" sz="1600" b="1" dirty="0"/>
                        <a:t>)</a:t>
                      </a:r>
                    </a:p>
                    <a:p>
                      <a:endParaRPr lang="en-US" sz="1600" b="1" dirty="0"/>
                    </a:p>
                  </a:txBody>
                  <a:tcPr/>
                </a:tc>
                <a:extLst>
                  <a:ext uri="{0D108BD9-81ED-4DB2-BD59-A6C34878D82A}">
                    <a16:rowId xmlns:a16="http://schemas.microsoft.com/office/drawing/2014/main" val="10004"/>
                  </a:ext>
                </a:extLst>
              </a:tr>
              <a:tr h="7953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6.Memetic evolution for each </a:t>
                      </a:r>
                      <a:r>
                        <a:rPr lang="en-US" sz="1800" b="1" dirty="0" err="1">
                          <a:solidFill>
                            <a:srgbClr val="00B050"/>
                          </a:solidFill>
                        </a:rPr>
                        <a:t>memeplex</a:t>
                      </a:r>
                      <a:r>
                        <a:rPr lang="en-US" sz="1800" b="1" dirty="0">
                          <a:solidFill>
                            <a:srgbClr val="00B050"/>
                          </a:solidFill>
                        </a:rPr>
                        <a:t> </a:t>
                      </a:r>
                    </a:p>
                    <a:p>
                      <a:endParaRPr lang="en-US" sz="1600" b="1" dirty="0"/>
                    </a:p>
                  </a:txBody>
                  <a:tcPr/>
                </a:tc>
                <a:extLst>
                  <a:ext uri="{0D108BD9-81ED-4DB2-BD59-A6C34878D82A}">
                    <a16:rowId xmlns:a16="http://schemas.microsoft.com/office/drawing/2014/main" val="10005"/>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725675215"/>
              </p:ext>
            </p:extLst>
          </p:nvPr>
        </p:nvGraphicFramePr>
        <p:xfrm>
          <a:off x="4620187" y="3133186"/>
          <a:ext cx="3400152" cy="853440"/>
        </p:xfrm>
        <a:graphic>
          <a:graphicData uri="http://schemas.openxmlformats.org/drawingml/2006/table">
            <a:tbl>
              <a:tblPr firstRow="1" bandRow="1">
                <a:tableStyleId>{306799F8-075E-4A3A-A7F6-7FBC6576F1A4}</a:tableStyleId>
              </a:tblPr>
              <a:tblGrid>
                <a:gridCol w="3400152">
                  <a:extLst>
                    <a:ext uri="{9D8B030D-6E8A-4147-A177-3AD203B41FA5}">
                      <a16:colId xmlns:a16="http://schemas.microsoft.com/office/drawing/2014/main" val="20000"/>
                    </a:ext>
                  </a:extLst>
                </a:gridCol>
              </a:tblGrid>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b="1" dirty="0" err="1">
                          <a:solidFill>
                            <a:schemeClr val="tx1"/>
                          </a:solidFill>
                          <a:latin typeface="Arial" panose="020B0604020202020204" pitchFamily="34" charset="0"/>
                          <a:cs typeface="Arial" panose="020B0604020202020204" pitchFamily="34" charset="0"/>
                        </a:rPr>
                        <a:t>a.Generate</a:t>
                      </a:r>
                      <a:r>
                        <a:rPr lang="en-US" sz="1600" b="1" dirty="0">
                          <a:solidFill>
                            <a:schemeClr val="tx1"/>
                          </a:solidFill>
                          <a:latin typeface="Arial" panose="020B0604020202020204" pitchFamily="34" charset="0"/>
                          <a:cs typeface="Arial" panose="020B0604020202020204" pitchFamily="34" charset="0"/>
                        </a:rPr>
                        <a:t> a sub-</a:t>
                      </a:r>
                      <a:r>
                        <a:rPr lang="en-US" sz="1600" b="1" dirty="0" err="1">
                          <a:solidFill>
                            <a:schemeClr val="tx1"/>
                          </a:solidFill>
                          <a:latin typeface="Arial" panose="020B0604020202020204" pitchFamily="34" charset="0"/>
                          <a:cs typeface="Arial" panose="020B0604020202020204" pitchFamily="34" charset="0"/>
                        </a:rPr>
                        <a:t>memeplex</a:t>
                      </a:r>
                      <a:r>
                        <a:rPr lang="en-US" sz="1600" b="1" dirty="0">
                          <a:solidFill>
                            <a:schemeClr val="tx1"/>
                          </a:solidFill>
                          <a:latin typeface="Arial" panose="020B0604020202020204" pitchFamily="34" charset="0"/>
                          <a:cs typeface="Arial" panose="020B0604020202020204" pitchFamily="34" charset="0"/>
                        </a:rPr>
                        <a:t> in the current </a:t>
                      </a:r>
                      <a:r>
                        <a:rPr lang="en-US" sz="1600" b="1" dirty="0" err="1">
                          <a:solidFill>
                            <a:schemeClr val="tx1"/>
                          </a:solidFill>
                          <a:latin typeface="Arial" panose="020B0604020202020204" pitchFamily="34" charset="0"/>
                          <a:cs typeface="Arial" panose="020B0604020202020204" pitchFamily="34" charset="0"/>
                        </a:rPr>
                        <a:t>memeplex</a:t>
                      </a:r>
                      <a:endParaRPr lang="en-US" sz="1600" b="1" dirty="0">
                        <a:solidFill>
                          <a:schemeClr val="tx1"/>
                        </a:solidFill>
                        <a:latin typeface="Arial" panose="020B0604020202020204" pitchFamily="34" charset="0"/>
                        <a:cs typeface="Arial" panose="020B0604020202020204" pitchFamily="34" charset="0"/>
                      </a:endParaRPr>
                    </a:p>
                    <a:p>
                      <a:endParaRPr lang="en-US" sz="1800" b="1"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bl>
          </a:graphicData>
        </a:graphic>
      </p:graphicFrame>
      <p:cxnSp>
        <p:nvCxnSpPr>
          <p:cNvPr id="13" name="Curved Connector 12"/>
          <p:cNvCxnSpPr/>
          <p:nvPr/>
        </p:nvCxnSpPr>
        <p:spPr>
          <a:xfrm flipV="1">
            <a:off x="3661372" y="4086016"/>
            <a:ext cx="1584176" cy="1512168"/>
          </a:xfrm>
          <a:prstGeom prst="curvedConnector3">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533413" y="4684440"/>
            <a:ext cx="2093137" cy="369332"/>
          </a:xfrm>
          <a:prstGeom prst="rect">
            <a:avLst/>
          </a:prstGeom>
        </p:spPr>
        <p:txBody>
          <a:bodyPr wrap="none">
            <a:spAutoFit/>
          </a:bodyPr>
          <a:lstStyle/>
          <a:p>
            <a:r>
              <a:rPr lang="en-US" b="1" dirty="0"/>
              <a:t>For all </a:t>
            </a:r>
            <a:r>
              <a:rPr lang="en-US" b="1" dirty="0" err="1"/>
              <a:t>memeplexes</a:t>
            </a:r>
            <a:endParaRPr lang="en-US" b="1" dirty="0"/>
          </a:p>
        </p:txBody>
      </p: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224" y="1150272"/>
            <a:ext cx="3888432" cy="2488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0415" y="4194770"/>
            <a:ext cx="5674229" cy="1898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Google Shape;159;p19"/>
          <p:cNvSpPr txBox="1"/>
          <p:nvPr/>
        </p:nvSpPr>
        <p:spPr>
          <a:xfrm>
            <a:off x="8653720" y="3759855"/>
            <a:ext cx="2805439" cy="2926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i="0" u="none" strike="noStrike" cap="none" dirty="0">
                <a:solidFill>
                  <a:schemeClr val="dk1"/>
                </a:solidFill>
                <a:latin typeface="Calibri"/>
                <a:ea typeface="Calibri"/>
                <a:cs typeface="Calibri"/>
                <a:sym typeface="Calibri"/>
              </a:rPr>
              <a:t> Figure </a:t>
            </a:r>
            <a:r>
              <a:rPr lang="en-US" b="1" dirty="0">
                <a:solidFill>
                  <a:schemeClr val="dk1"/>
                </a:solidFill>
                <a:latin typeface="Calibri"/>
                <a:ea typeface="Calibri"/>
                <a:cs typeface="Calibri"/>
                <a:sym typeface="Calibri"/>
              </a:rPr>
              <a:t>2: Submemeplex Overview</a:t>
            </a:r>
            <a:r>
              <a:rPr lang="en-US" b="1" i="0" u="none" strike="noStrike" cap="none" dirty="0">
                <a:solidFill>
                  <a:schemeClr val="dk1"/>
                </a:solidFill>
                <a:latin typeface="Calibri"/>
                <a:ea typeface="Calibri"/>
                <a:cs typeface="Calibri"/>
                <a:sym typeface="Calibri"/>
              </a:rPr>
              <a:t> </a:t>
            </a:r>
            <a:endParaRPr sz="2400" b="1" dirty="0"/>
          </a:p>
        </p:txBody>
      </p:sp>
      <p:sp>
        <p:nvSpPr>
          <p:cNvPr id="19" name="Google Shape;159;p19"/>
          <p:cNvSpPr txBox="1"/>
          <p:nvPr/>
        </p:nvSpPr>
        <p:spPr>
          <a:xfrm>
            <a:off x="9293154" y="6093295"/>
            <a:ext cx="2707502" cy="292645"/>
          </a:xfrm>
          <a:prstGeom prst="rect">
            <a:avLst/>
          </a:prstGeom>
          <a:noFill/>
          <a:ln>
            <a:noFill/>
          </a:ln>
        </p:spPr>
        <p:txBody>
          <a:bodyPr spcFirstLastPara="1" wrap="square" lIns="91425" tIns="45700" rIns="91425" bIns="45700" anchor="t" anchorCtr="0">
            <a:noAutofit/>
          </a:bodyPr>
          <a:lstStyle/>
          <a:p>
            <a:pPr lvl="0"/>
            <a:r>
              <a:rPr lang="en-US" b="1" i="0" u="none" strike="noStrike" cap="none" dirty="0">
                <a:solidFill>
                  <a:schemeClr val="dk1"/>
                </a:solidFill>
                <a:latin typeface="Calibri"/>
                <a:ea typeface="Calibri"/>
                <a:cs typeface="Calibri"/>
                <a:sym typeface="Calibri"/>
              </a:rPr>
              <a:t> Figure 3: Select </a:t>
            </a:r>
            <a:r>
              <a:rPr lang="en-US" b="1" dirty="0">
                <a:solidFill>
                  <a:schemeClr val="dk1"/>
                </a:solidFill>
                <a:latin typeface="Calibri"/>
                <a:ea typeface="Calibri"/>
                <a:cs typeface="Calibri"/>
                <a:sym typeface="Calibri"/>
              </a:rPr>
              <a:t>Submemeplex</a:t>
            </a:r>
            <a:endParaRPr b="1" dirty="0">
              <a:solidFill>
                <a:schemeClr val="dk1"/>
              </a:solidFill>
              <a:latin typeface="Calibri"/>
              <a:ea typeface="Calibri"/>
              <a:cs typeface="Calibri"/>
            </a:endParaRPr>
          </a:p>
        </p:txBody>
      </p:sp>
    </p:spTree>
    <p:extLst>
      <p:ext uri="{BB962C8B-B14F-4D97-AF65-F5344CB8AC3E}">
        <p14:creationId xmlns:p14="http://schemas.microsoft.com/office/powerpoint/2010/main" val="8364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832" y="-99392"/>
            <a:ext cx="10972800" cy="1143000"/>
          </a:xfrm>
        </p:spPr>
        <p:txBody>
          <a:bodyPr/>
          <a:lstStyle/>
          <a:p>
            <a:r>
              <a:rPr lang="en-US" dirty="0"/>
              <a:t>Shuffled Frog-Leaping Algorithm </a:t>
            </a:r>
          </a:p>
        </p:txBody>
      </p:sp>
      <p:sp>
        <p:nvSpPr>
          <p:cNvPr id="5" name="Slide Number Placeholder 4"/>
          <p:cNvSpPr>
            <a:spLocks noGrp="1"/>
          </p:cNvSpPr>
          <p:nvPr>
            <p:ph type="sldNum" sz="quarter" idx="12"/>
          </p:nvPr>
        </p:nvSpPr>
        <p:spPr/>
        <p:txBody>
          <a:bodyPr/>
          <a:lstStyle/>
          <a:p>
            <a:fld id="{AB66F902-0356-4863-8B72-C2B1127AE46B}" type="slidenum">
              <a:rPr lang="en-GB" sz="1400" b="1" smtClean="0"/>
              <a:t>13</a:t>
            </a:fld>
            <a:endParaRPr lang="en-GB" sz="1400" b="1" dirty="0"/>
          </a:p>
        </p:txBody>
      </p:sp>
      <p:pic>
        <p:nvPicPr>
          <p:cNvPr id="7" name="صورة 4">
            <a:extLst>
              <a:ext uri="{FF2B5EF4-FFF2-40B4-BE49-F238E27FC236}">
                <a16:creationId xmlns:a16="http://schemas.microsoft.com/office/drawing/2014/main" id="{D80ADB07-D9A4-4132-9508-62B359B7C5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B6250737-05B1-4A50-A48A-7F853FEF7D91}"/>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919361125"/>
              </p:ext>
            </p:extLst>
          </p:nvPr>
        </p:nvGraphicFramePr>
        <p:xfrm>
          <a:off x="0" y="1052736"/>
          <a:ext cx="3863752" cy="4754880"/>
        </p:xfrm>
        <a:graphic>
          <a:graphicData uri="http://schemas.openxmlformats.org/drawingml/2006/table">
            <a:tbl>
              <a:tblPr firstRow="1" bandRow="1">
                <a:tableStyleId>{5C22544A-7EE6-4342-B048-85BDC9FD1C3A}</a:tableStyleId>
              </a:tblPr>
              <a:tblGrid>
                <a:gridCol w="3863752">
                  <a:extLst>
                    <a:ext uri="{9D8B030D-6E8A-4147-A177-3AD203B41FA5}">
                      <a16:colId xmlns:a16="http://schemas.microsoft.com/office/drawing/2014/main" val="20000"/>
                    </a:ext>
                  </a:extLst>
                </a:gridCol>
              </a:tblGrid>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1.   Initialize the parameters of the algorithm </a:t>
                      </a:r>
                    </a:p>
                    <a:p>
                      <a:endParaRPr lang="en-US" sz="1600" b="1" dirty="0"/>
                    </a:p>
                  </a:txBody>
                  <a:tcPr/>
                </a:tc>
                <a:extLst>
                  <a:ext uri="{0D108BD9-81ED-4DB2-BD59-A6C34878D82A}">
                    <a16:rowId xmlns:a16="http://schemas.microsoft.com/office/drawing/2014/main" val="10000"/>
                  </a:ext>
                </a:extLst>
              </a:tr>
              <a:tr h="7953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2. Generate a random population (P=m*n) of frogs (solutions)</a:t>
                      </a:r>
                    </a:p>
                    <a:p>
                      <a:endParaRPr lang="en-US" sz="1600" b="1" dirty="0"/>
                    </a:p>
                  </a:txBody>
                  <a:tcPr/>
                </a:tc>
                <a:extLst>
                  <a:ext uri="{0D108BD9-81ED-4DB2-BD59-A6C34878D82A}">
                    <a16:rowId xmlns:a16="http://schemas.microsoft.com/office/drawing/2014/main" val="10001"/>
                  </a:ext>
                </a:extLst>
              </a:tr>
              <a:tr h="556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3.   Find the fitness of each solution</a:t>
                      </a:r>
                    </a:p>
                    <a:p>
                      <a:endParaRPr lang="en-US" sz="1600" b="1" dirty="0"/>
                    </a:p>
                  </a:txBody>
                  <a:tcPr/>
                </a:tc>
                <a:extLst>
                  <a:ext uri="{0D108BD9-81ED-4DB2-BD59-A6C34878D82A}">
                    <a16:rowId xmlns:a16="http://schemas.microsoft.com/office/drawing/2014/main" val="10002"/>
                  </a:ext>
                </a:extLst>
              </a:tr>
              <a:tr h="7953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4.   Sort the frogs according to performance</a:t>
                      </a:r>
                    </a:p>
                    <a:p>
                      <a:endParaRPr lang="en-US" sz="1600" b="1" dirty="0"/>
                    </a:p>
                  </a:txBody>
                  <a:tcPr/>
                </a:tc>
                <a:extLst>
                  <a:ext uri="{0D108BD9-81ED-4DB2-BD59-A6C34878D82A}">
                    <a16:rowId xmlns:a16="http://schemas.microsoft.com/office/drawing/2014/main" val="10003"/>
                  </a:ext>
                </a:extLst>
              </a:tr>
              <a:tr h="7953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5. Separate the frogs into groups (</a:t>
                      </a:r>
                      <a:r>
                        <a:rPr lang="en-US" sz="1600" b="1" dirty="0" err="1"/>
                        <a:t>memeplexes</a:t>
                      </a:r>
                      <a:r>
                        <a:rPr lang="en-US" sz="1600" b="1" dirty="0"/>
                        <a:t>)</a:t>
                      </a:r>
                    </a:p>
                    <a:p>
                      <a:endParaRPr lang="en-US" sz="1600" b="1" dirty="0"/>
                    </a:p>
                  </a:txBody>
                  <a:tcPr/>
                </a:tc>
                <a:extLst>
                  <a:ext uri="{0D108BD9-81ED-4DB2-BD59-A6C34878D82A}">
                    <a16:rowId xmlns:a16="http://schemas.microsoft.com/office/drawing/2014/main" val="10004"/>
                  </a:ext>
                </a:extLst>
              </a:tr>
              <a:tr h="7953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6.Memetic evolution for each </a:t>
                      </a:r>
                      <a:r>
                        <a:rPr lang="en-US" sz="1800" b="1" dirty="0" err="1">
                          <a:solidFill>
                            <a:srgbClr val="00B050"/>
                          </a:solidFill>
                        </a:rPr>
                        <a:t>memeplex</a:t>
                      </a:r>
                      <a:r>
                        <a:rPr lang="en-US" sz="1800" b="1" dirty="0">
                          <a:solidFill>
                            <a:srgbClr val="00B050"/>
                          </a:solidFill>
                        </a:rPr>
                        <a:t> </a:t>
                      </a:r>
                    </a:p>
                    <a:p>
                      <a:endParaRPr lang="en-US" sz="1600" b="1" dirty="0"/>
                    </a:p>
                  </a:txBody>
                  <a:tcPr/>
                </a:tc>
                <a:extLst>
                  <a:ext uri="{0D108BD9-81ED-4DB2-BD59-A6C34878D82A}">
                    <a16:rowId xmlns:a16="http://schemas.microsoft.com/office/drawing/2014/main" val="10005"/>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86615118"/>
              </p:ext>
            </p:extLst>
          </p:nvPr>
        </p:nvGraphicFramePr>
        <p:xfrm>
          <a:off x="4655840" y="1124744"/>
          <a:ext cx="3400152" cy="2926080"/>
        </p:xfrm>
        <a:graphic>
          <a:graphicData uri="http://schemas.openxmlformats.org/drawingml/2006/table">
            <a:tbl>
              <a:tblPr firstRow="1" bandRow="1">
                <a:tableStyleId>{306799F8-075E-4A3A-A7F6-7FBC6576F1A4}</a:tableStyleId>
              </a:tblPr>
              <a:tblGrid>
                <a:gridCol w="3400152">
                  <a:extLst>
                    <a:ext uri="{9D8B030D-6E8A-4147-A177-3AD203B41FA5}">
                      <a16:colId xmlns:a16="http://schemas.microsoft.com/office/drawing/2014/main" val="20000"/>
                    </a:ext>
                  </a:extLst>
                </a:gridCol>
              </a:tblGrid>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cs typeface="Arial" panose="020B0604020202020204" pitchFamily="34" charset="0"/>
                        </a:rPr>
                        <a:t>A. Generate a sub-</a:t>
                      </a:r>
                      <a:r>
                        <a:rPr lang="en-US" sz="1600" b="1" dirty="0" err="1">
                          <a:solidFill>
                            <a:schemeClr val="tx1"/>
                          </a:solidFill>
                          <a:latin typeface="+mn-lt"/>
                          <a:cs typeface="Arial" panose="020B0604020202020204" pitchFamily="34" charset="0"/>
                        </a:rPr>
                        <a:t>memeplex</a:t>
                      </a:r>
                      <a:r>
                        <a:rPr lang="en-US" sz="1600" b="1" dirty="0">
                          <a:solidFill>
                            <a:schemeClr val="tx1"/>
                          </a:solidFill>
                          <a:latin typeface="+mn-lt"/>
                          <a:cs typeface="Arial" panose="020B0604020202020204" pitchFamily="34" charset="0"/>
                        </a:rPr>
                        <a:t> in the current </a:t>
                      </a:r>
                      <a:r>
                        <a:rPr lang="en-US" sz="1600" b="1" dirty="0" err="1">
                          <a:solidFill>
                            <a:schemeClr val="tx1"/>
                          </a:solidFill>
                          <a:latin typeface="+mn-lt"/>
                          <a:cs typeface="Arial" panose="020B0604020202020204" pitchFamily="34" charset="0"/>
                        </a:rPr>
                        <a:t>memeplex</a:t>
                      </a:r>
                      <a:endParaRPr lang="en-US" sz="1600" b="1" dirty="0">
                        <a:solidFill>
                          <a:schemeClr val="tx1"/>
                        </a:solidFill>
                        <a:latin typeface="+mn-lt"/>
                        <a:cs typeface="Arial" panose="020B0604020202020204" pitchFamily="34" charset="0"/>
                      </a:endParaRPr>
                    </a:p>
                    <a:p>
                      <a:endParaRPr lang="en-US" sz="1800" b="1" dirty="0">
                        <a:solidFill>
                          <a:schemeClr val="tx1"/>
                        </a:solidFill>
                        <a:latin typeface="+mn-lt"/>
                        <a:cs typeface="Arial" panose="020B0604020202020204" pitchFamily="34" charset="0"/>
                      </a:endParaRPr>
                    </a:p>
                  </a:txBody>
                  <a:tcPr/>
                </a:tc>
                <a:extLst>
                  <a:ext uri="{0D108BD9-81ED-4DB2-BD59-A6C34878D82A}">
                    <a16:rowId xmlns:a16="http://schemas.microsoft.com/office/drawing/2014/main" val="10000"/>
                  </a:ext>
                </a:extLst>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cs typeface="Arial" panose="020B0604020202020204" pitchFamily="34" charset="0"/>
                        </a:rPr>
                        <a:t>B. Find the worst frog</a:t>
                      </a:r>
                    </a:p>
                    <a:p>
                      <a:endParaRPr lang="en-US" sz="1800" b="1" dirty="0">
                        <a:solidFill>
                          <a:schemeClr val="tx1"/>
                        </a:solidFill>
                        <a:latin typeface="+mn-lt"/>
                        <a:cs typeface="Arial" panose="020B0604020202020204" pitchFamily="34" charset="0"/>
                      </a:endParaRPr>
                    </a:p>
                  </a:txBody>
                  <a:tcPr/>
                </a:tc>
                <a:extLst>
                  <a:ext uri="{0D108BD9-81ED-4DB2-BD59-A6C34878D82A}">
                    <a16:rowId xmlns:a16="http://schemas.microsoft.com/office/drawing/2014/main" val="10001"/>
                  </a:ext>
                </a:extLst>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cs typeface="Arial" panose="020B0604020202020204" pitchFamily="34" charset="0"/>
                        </a:rPr>
                        <a:t>C. Update the worst frog by combining it with best frog</a:t>
                      </a:r>
                    </a:p>
                    <a:p>
                      <a:endParaRPr lang="en-US" sz="1800" b="1" dirty="0">
                        <a:solidFill>
                          <a:schemeClr val="tx1"/>
                        </a:solidFill>
                        <a:latin typeface="+mn-lt"/>
                        <a:cs typeface="Arial" panose="020B0604020202020204" pitchFamily="34" charset="0"/>
                      </a:endParaRPr>
                    </a:p>
                  </a:txBody>
                  <a:tcPr/>
                </a:tc>
                <a:extLst>
                  <a:ext uri="{0D108BD9-81ED-4DB2-BD59-A6C34878D82A}">
                    <a16:rowId xmlns:a16="http://schemas.microsoft.com/office/drawing/2014/main" val="10002"/>
                  </a:ext>
                </a:extLst>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cs typeface="Arial" panose="020B0604020202020204" pitchFamily="34" charset="0"/>
                        </a:rPr>
                        <a:t>D. Sort the frogs by performance</a:t>
                      </a:r>
                    </a:p>
                    <a:p>
                      <a:endParaRPr lang="en-US" sz="1800" b="1" dirty="0">
                        <a:solidFill>
                          <a:schemeClr val="tx1"/>
                        </a:solidFill>
                        <a:latin typeface="+mn-lt"/>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cxnSp>
        <p:nvCxnSpPr>
          <p:cNvPr id="13" name="Curved Connector 12"/>
          <p:cNvCxnSpPr/>
          <p:nvPr/>
        </p:nvCxnSpPr>
        <p:spPr>
          <a:xfrm flipV="1">
            <a:off x="3503712" y="4149080"/>
            <a:ext cx="1584176" cy="1512168"/>
          </a:xfrm>
          <a:prstGeom prst="curvedConnector3">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328455" y="4905164"/>
            <a:ext cx="2093137" cy="369332"/>
          </a:xfrm>
          <a:prstGeom prst="rect">
            <a:avLst/>
          </a:prstGeom>
        </p:spPr>
        <p:txBody>
          <a:bodyPr wrap="none">
            <a:spAutoFit/>
          </a:bodyPr>
          <a:lstStyle/>
          <a:p>
            <a:r>
              <a:rPr lang="en-US" b="1" dirty="0"/>
              <a:t>For all </a:t>
            </a:r>
            <a:r>
              <a:rPr lang="en-US" b="1" dirty="0" err="1"/>
              <a:t>memeplexes</a:t>
            </a:r>
            <a:endParaRPr lang="en-US" b="1" dirty="0"/>
          </a:p>
        </p:txBody>
      </p:sp>
    </p:spTree>
    <p:extLst>
      <p:ext uri="{BB962C8B-B14F-4D97-AF65-F5344CB8AC3E}">
        <p14:creationId xmlns:p14="http://schemas.microsoft.com/office/powerpoint/2010/main" val="979045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832" y="-99392"/>
            <a:ext cx="10972800" cy="1143000"/>
          </a:xfrm>
        </p:spPr>
        <p:txBody>
          <a:bodyPr/>
          <a:lstStyle/>
          <a:p>
            <a:r>
              <a:rPr lang="en-US" dirty="0"/>
              <a:t>Shuffled Frog-Leaping Algorithm </a:t>
            </a:r>
          </a:p>
        </p:txBody>
      </p:sp>
      <p:sp>
        <p:nvSpPr>
          <p:cNvPr id="5" name="Slide Number Placeholder 4"/>
          <p:cNvSpPr>
            <a:spLocks noGrp="1"/>
          </p:cNvSpPr>
          <p:nvPr>
            <p:ph type="sldNum" sz="quarter" idx="12"/>
          </p:nvPr>
        </p:nvSpPr>
        <p:spPr/>
        <p:txBody>
          <a:bodyPr/>
          <a:lstStyle/>
          <a:p>
            <a:fld id="{AB66F902-0356-4863-8B72-C2B1127AE46B}" type="slidenum">
              <a:rPr lang="en-GB" sz="1400" b="1" smtClean="0"/>
              <a:t>14</a:t>
            </a:fld>
            <a:endParaRPr lang="en-GB" sz="1400" b="1" dirty="0"/>
          </a:p>
        </p:txBody>
      </p:sp>
      <p:pic>
        <p:nvPicPr>
          <p:cNvPr id="7" name="صورة 4">
            <a:extLst>
              <a:ext uri="{FF2B5EF4-FFF2-40B4-BE49-F238E27FC236}">
                <a16:creationId xmlns:a16="http://schemas.microsoft.com/office/drawing/2014/main" id="{D80ADB07-D9A4-4132-9508-62B359B7C5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B6250737-05B1-4A50-A48A-7F853FEF7D91}"/>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1284514082"/>
              </p:ext>
            </p:extLst>
          </p:nvPr>
        </p:nvGraphicFramePr>
        <p:xfrm>
          <a:off x="0" y="1052736"/>
          <a:ext cx="6605752" cy="4709104"/>
        </p:xfrm>
        <a:graphic>
          <a:graphicData uri="http://schemas.openxmlformats.org/drawingml/2006/table">
            <a:tbl>
              <a:tblPr firstRow="1" bandRow="1">
                <a:tableStyleId>{5C22544A-7EE6-4342-B048-85BDC9FD1C3A}</a:tableStyleId>
              </a:tblPr>
              <a:tblGrid>
                <a:gridCol w="6605752">
                  <a:extLst>
                    <a:ext uri="{9D8B030D-6E8A-4147-A177-3AD203B41FA5}">
                      <a16:colId xmlns:a16="http://schemas.microsoft.com/office/drawing/2014/main" val="20000"/>
                    </a:ext>
                  </a:extLst>
                </a:gridCol>
              </a:tblGrid>
              <a:tr h="7834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1. Initialize the parameters </a:t>
                      </a:r>
                      <a:r>
                        <a:rPr lang="en-US" sz="1600" b="1" baseline="0" dirty="0">
                          <a:solidFill>
                            <a:schemeClr val="tx1"/>
                          </a:solidFill>
                        </a:rPr>
                        <a:t> </a:t>
                      </a:r>
                      <a:r>
                        <a:rPr lang="en-US" sz="1600" b="1" dirty="0">
                          <a:solidFill>
                            <a:schemeClr val="tx1"/>
                          </a:solidFill>
                        </a:rPr>
                        <a:t>of the algorithm </a:t>
                      </a:r>
                    </a:p>
                    <a:p>
                      <a:endParaRPr lang="en-US" sz="1600" b="1" dirty="0"/>
                    </a:p>
                  </a:txBody>
                  <a:tcPr/>
                </a:tc>
                <a:extLst>
                  <a:ext uri="{0D108BD9-81ED-4DB2-BD59-A6C34878D82A}">
                    <a16:rowId xmlns:a16="http://schemas.microsoft.com/office/drawing/2014/main" val="10000"/>
                  </a:ext>
                </a:extLst>
              </a:tr>
              <a:tr h="7834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2. Generate a random population (P=m*n) of frogs (solutions)</a:t>
                      </a:r>
                    </a:p>
                    <a:p>
                      <a:endParaRPr lang="en-US" sz="1600" b="1" dirty="0"/>
                    </a:p>
                  </a:txBody>
                  <a:tcPr/>
                </a:tc>
                <a:extLst>
                  <a:ext uri="{0D108BD9-81ED-4DB2-BD59-A6C34878D82A}">
                    <a16:rowId xmlns:a16="http://schemas.microsoft.com/office/drawing/2014/main" val="10001"/>
                  </a:ext>
                </a:extLst>
              </a:tr>
              <a:tr h="5513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3. Find the fitness of each solution</a:t>
                      </a:r>
                    </a:p>
                    <a:p>
                      <a:endParaRPr lang="en-US" sz="1600" b="1" dirty="0"/>
                    </a:p>
                  </a:txBody>
                  <a:tcPr/>
                </a:tc>
                <a:extLst>
                  <a:ext uri="{0D108BD9-81ED-4DB2-BD59-A6C34878D82A}">
                    <a16:rowId xmlns:a16="http://schemas.microsoft.com/office/drawing/2014/main" val="10002"/>
                  </a:ext>
                </a:extLst>
              </a:tr>
              <a:tr h="5112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4. Sort the frogs according to performance</a:t>
                      </a:r>
                    </a:p>
                    <a:p>
                      <a:endParaRPr lang="en-US" sz="1600" b="1" dirty="0"/>
                    </a:p>
                  </a:txBody>
                  <a:tcPr/>
                </a:tc>
                <a:extLst>
                  <a:ext uri="{0D108BD9-81ED-4DB2-BD59-A6C34878D82A}">
                    <a16:rowId xmlns:a16="http://schemas.microsoft.com/office/drawing/2014/main" val="10003"/>
                  </a:ext>
                </a:extLst>
              </a:tr>
              <a:tr h="7834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5.</a:t>
                      </a:r>
                      <a:r>
                        <a:rPr lang="en-US" sz="1600" b="1" baseline="0" dirty="0"/>
                        <a:t> </a:t>
                      </a:r>
                      <a:r>
                        <a:rPr lang="en-US" sz="1600" b="1" dirty="0"/>
                        <a:t>Separate the frogs into groups (</a:t>
                      </a:r>
                      <a:r>
                        <a:rPr lang="en-US" sz="1600" b="1" dirty="0" err="1"/>
                        <a:t>memeplexes</a:t>
                      </a:r>
                      <a:r>
                        <a:rPr lang="en-US" sz="1600" b="1" dirty="0"/>
                        <a:t>)</a:t>
                      </a:r>
                    </a:p>
                    <a:p>
                      <a:endParaRPr lang="en-US" sz="1600" b="1" dirty="0"/>
                    </a:p>
                  </a:txBody>
                  <a:tcPr/>
                </a:tc>
                <a:extLst>
                  <a:ext uri="{0D108BD9-81ED-4DB2-BD59-A6C34878D82A}">
                    <a16:rowId xmlns:a16="http://schemas.microsoft.com/office/drawing/2014/main" val="10004"/>
                  </a:ext>
                </a:extLst>
              </a:tr>
              <a:tr h="4797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6. Memetic evolution for each </a:t>
                      </a:r>
                      <a:r>
                        <a:rPr lang="en-US" sz="1600" b="1" dirty="0" err="1">
                          <a:solidFill>
                            <a:schemeClr val="tx1"/>
                          </a:solidFill>
                        </a:rPr>
                        <a:t>memeplex</a:t>
                      </a:r>
                      <a:r>
                        <a:rPr lang="en-US" sz="1600" b="1" dirty="0">
                          <a:solidFill>
                            <a:schemeClr val="tx1"/>
                          </a:solidFill>
                        </a:rPr>
                        <a:t> </a:t>
                      </a:r>
                    </a:p>
                  </a:txBody>
                  <a:tcPr/>
                </a:tc>
                <a:extLst>
                  <a:ext uri="{0D108BD9-81ED-4DB2-BD59-A6C34878D82A}">
                    <a16:rowId xmlns:a16="http://schemas.microsoft.com/office/drawing/2014/main" val="10005"/>
                  </a:ext>
                </a:extLst>
              </a:tr>
              <a:tr h="72068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700" b="1" dirty="0">
                          <a:solidFill>
                            <a:srgbClr val="00B050"/>
                          </a:solidFill>
                        </a:rPr>
                        <a:t>7. </a:t>
                      </a:r>
                      <a:r>
                        <a:rPr lang="en-US" sz="1800" b="1" dirty="0">
                          <a:solidFill>
                            <a:srgbClr val="00B050"/>
                          </a:solidFill>
                        </a:rPr>
                        <a:t>Shuffle the </a:t>
                      </a:r>
                      <a:r>
                        <a:rPr lang="en-US" sz="1800" b="1" dirty="0" err="1">
                          <a:solidFill>
                            <a:srgbClr val="00B050"/>
                          </a:solidFill>
                        </a:rPr>
                        <a:t>memeplexes</a:t>
                      </a:r>
                      <a:r>
                        <a:rPr lang="en-US" sz="1800" b="1" dirty="0">
                          <a:solidFill>
                            <a:srgbClr val="00B050"/>
                          </a:solidFill>
                        </a:rPr>
                        <a:t> and sort the population</a:t>
                      </a:r>
                    </a:p>
                    <a:p>
                      <a:endParaRPr lang="en-US" sz="1600" b="1" dirty="0"/>
                    </a:p>
                  </a:txBody>
                  <a:tcPr/>
                </a:tc>
                <a:extLst>
                  <a:ext uri="{0D108BD9-81ED-4DB2-BD59-A6C34878D82A}">
                    <a16:rowId xmlns:a16="http://schemas.microsoft.com/office/drawing/2014/main" val="10006"/>
                  </a:ext>
                </a:extLst>
              </a:tr>
            </a:tbl>
          </a:graphicData>
        </a:graphic>
      </p:graphicFrame>
      <p:pic>
        <p:nvPicPr>
          <p:cNvPr id="12" name="Picture 2" descr="ØµÙØ±Ø© Ø°Ø§Øª ØµÙØ©"/>
          <p:cNvPicPr>
            <a:picLocks noChangeAspect="1" noChangeArrowheads="1"/>
          </p:cNvPicPr>
          <p:nvPr/>
        </p:nvPicPr>
        <p:blipFill rotWithShape="1">
          <a:blip r:embed="rId4">
            <a:extLst>
              <a:ext uri="{28A0092B-C50C-407E-A947-70E740481C1C}">
                <a14:useLocalDpi xmlns:a14="http://schemas.microsoft.com/office/drawing/2010/main" val="0"/>
              </a:ext>
            </a:extLst>
          </a:blip>
          <a:srcRect l="66382" b="11714"/>
          <a:stretch/>
        </p:blipFill>
        <p:spPr bwMode="auto">
          <a:xfrm>
            <a:off x="6845946" y="1977386"/>
            <a:ext cx="4392488" cy="2675750"/>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159;p19"/>
          <p:cNvSpPr txBox="1"/>
          <p:nvPr/>
        </p:nvSpPr>
        <p:spPr>
          <a:xfrm>
            <a:off x="8529833" y="4653136"/>
            <a:ext cx="1024714" cy="2926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i="0" u="none" strike="noStrike" cap="none" dirty="0">
                <a:solidFill>
                  <a:schemeClr val="dk1"/>
                </a:solidFill>
                <a:latin typeface="Calibri"/>
                <a:ea typeface="Calibri"/>
                <a:cs typeface="Calibri"/>
                <a:sym typeface="Calibri"/>
              </a:rPr>
              <a:t> Figure 4</a:t>
            </a:r>
            <a:endParaRPr sz="2400" b="1" dirty="0"/>
          </a:p>
        </p:txBody>
      </p:sp>
    </p:spTree>
    <p:extLst>
      <p:ext uri="{BB962C8B-B14F-4D97-AF65-F5344CB8AC3E}">
        <p14:creationId xmlns:p14="http://schemas.microsoft.com/office/powerpoint/2010/main" val="3824055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832" y="-99392"/>
            <a:ext cx="10972800" cy="1143000"/>
          </a:xfrm>
        </p:spPr>
        <p:txBody>
          <a:bodyPr/>
          <a:lstStyle/>
          <a:p>
            <a:r>
              <a:rPr lang="en-US" dirty="0"/>
              <a:t>Shuffled Frog-Leaping Algorithm </a:t>
            </a:r>
          </a:p>
        </p:txBody>
      </p:sp>
      <p:sp>
        <p:nvSpPr>
          <p:cNvPr id="5" name="Slide Number Placeholder 4"/>
          <p:cNvSpPr>
            <a:spLocks noGrp="1"/>
          </p:cNvSpPr>
          <p:nvPr>
            <p:ph type="sldNum" sz="quarter" idx="12"/>
          </p:nvPr>
        </p:nvSpPr>
        <p:spPr/>
        <p:txBody>
          <a:bodyPr/>
          <a:lstStyle/>
          <a:p>
            <a:fld id="{AB66F902-0356-4863-8B72-C2B1127AE46B}" type="slidenum">
              <a:rPr lang="en-GB" sz="1400" b="1" smtClean="0"/>
              <a:t>15</a:t>
            </a:fld>
            <a:endParaRPr lang="en-GB" sz="1400" b="1" dirty="0"/>
          </a:p>
        </p:txBody>
      </p:sp>
      <p:pic>
        <p:nvPicPr>
          <p:cNvPr id="7" name="صورة 4">
            <a:extLst>
              <a:ext uri="{FF2B5EF4-FFF2-40B4-BE49-F238E27FC236}">
                <a16:creationId xmlns:a16="http://schemas.microsoft.com/office/drawing/2014/main" id="{D80ADB07-D9A4-4132-9508-62B359B7C5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B6250737-05B1-4A50-A48A-7F853FEF7D91}"/>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2653701267"/>
              </p:ext>
            </p:extLst>
          </p:nvPr>
        </p:nvGraphicFramePr>
        <p:xfrm>
          <a:off x="-1" y="1052732"/>
          <a:ext cx="6589987" cy="5568784"/>
        </p:xfrm>
        <a:graphic>
          <a:graphicData uri="http://schemas.openxmlformats.org/drawingml/2006/table">
            <a:tbl>
              <a:tblPr firstRow="1" bandRow="1">
                <a:tableStyleId>{5C22544A-7EE6-4342-B048-85BDC9FD1C3A}</a:tableStyleId>
              </a:tblPr>
              <a:tblGrid>
                <a:gridCol w="6589987">
                  <a:extLst>
                    <a:ext uri="{9D8B030D-6E8A-4147-A177-3AD203B41FA5}">
                      <a16:colId xmlns:a16="http://schemas.microsoft.com/office/drawing/2014/main" val="20000"/>
                    </a:ext>
                  </a:extLst>
                </a:gridCol>
              </a:tblGrid>
              <a:tr h="7896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1.</a:t>
                      </a:r>
                      <a:r>
                        <a:rPr lang="en-US" sz="1600" b="1" baseline="0" dirty="0">
                          <a:solidFill>
                            <a:schemeClr val="tx1"/>
                          </a:solidFill>
                        </a:rPr>
                        <a:t> </a:t>
                      </a:r>
                      <a:r>
                        <a:rPr lang="en-US" sz="1600" b="1" dirty="0">
                          <a:solidFill>
                            <a:schemeClr val="tx1"/>
                          </a:solidFill>
                        </a:rPr>
                        <a:t>Initialize the parameters of the algorithm </a:t>
                      </a:r>
                    </a:p>
                    <a:p>
                      <a:endParaRPr lang="en-US" sz="1600" b="1" dirty="0"/>
                    </a:p>
                  </a:txBody>
                  <a:tcPr/>
                </a:tc>
                <a:extLst>
                  <a:ext uri="{0D108BD9-81ED-4DB2-BD59-A6C34878D82A}">
                    <a16:rowId xmlns:a16="http://schemas.microsoft.com/office/drawing/2014/main" val="10000"/>
                  </a:ext>
                </a:extLst>
              </a:tr>
              <a:tr h="7896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2. Generate a random population (P=m*n) of frogs (solutions)</a:t>
                      </a:r>
                    </a:p>
                    <a:p>
                      <a:endParaRPr lang="en-US" sz="1600" b="1" dirty="0"/>
                    </a:p>
                  </a:txBody>
                  <a:tcPr/>
                </a:tc>
                <a:extLst>
                  <a:ext uri="{0D108BD9-81ED-4DB2-BD59-A6C34878D82A}">
                    <a16:rowId xmlns:a16="http://schemas.microsoft.com/office/drawing/2014/main" val="10001"/>
                  </a:ext>
                </a:extLst>
              </a:tr>
              <a:tr h="631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3.</a:t>
                      </a:r>
                      <a:r>
                        <a:rPr lang="en-US" sz="1600" b="1" baseline="0" dirty="0"/>
                        <a:t> </a:t>
                      </a:r>
                      <a:r>
                        <a:rPr lang="en-US" sz="1600" b="1" dirty="0"/>
                        <a:t>Find the fitness of each solution</a:t>
                      </a:r>
                    </a:p>
                    <a:p>
                      <a:endParaRPr lang="en-US" sz="1600" b="1" dirty="0"/>
                    </a:p>
                  </a:txBody>
                  <a:tcPr/>
                </a:tc>
                <a:extLst>
                  <a:ext uri="{0D108BD9-81ED-4DB2-BD59-A6C34878D82A}">
                    <a16:rowId xmlns:a16="http://schemas.microsoft.com/office/drawing/2014/main" val="10002"/>
                  </a:ext>
                </a:extLst>
              </a:tr>
              <a:tr h="631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4.</a:t>
                      </a:r>
                      <a:r>
                        <a:rPr lang="en-US" sz="1600" b="1" baseline="0" dirty="0"/>
                        <a:t> </a:t>
                      </a:r>
                      <a:r>
                        <a:rPr lang="en-US" sz="1600" b="1" dirty="0"/>
                        <a:t>Sort the frogs according to performance</a:t>
                      </a:r>
                    </a:p>
                    <a:p>
                      <a:endParaRPr lang="en-US" sz="1600" b="1" dirty="0"/>
                    </a:p>
                  </a:txBody>
                  <a:tcPr/>
                </a:tc>
                <a:extLst>
                  <a:ext uri="{0D108BD9-81ED-4DB2-BD59-A6C34878D82A}">
                    <a16:rowId xmlns:a16="http://schemas.microsoft.com/office/drawing/2014/main" val="10003"/>
                  </a:ext>
                </a:extLst>
              </a:tr>
              <a:tr h="7896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5.</a:t>
                      </a:r>
                      <a:r>
                        <a:rPr lang="en-US" sz="1600" b="1" baseline="0" dirty="0"/>
                        <a:t> </a:t>
                      </a:r>
                      <a:r>
                        <a:rPr lang="en-US" sz="1600" b="1" dirty="0"/>
                        <a:t>Separate the frogs into groups (</a:t>
                      </a:r>
                      <a:r>
                        <a:rPr lang="en-US" sz="1600" b="1" dirty="0" err="1"/>
                        <a:t>memeplexes</a:t>
                      </a:r>
                      <a:r>
                        <a:rPr lang="en-US" sz="1600" b="1" dirty="0"/>
                        <a:t>)</a:t>
                      </a:r>
                    </a:p>
                    <a:p>
                      <a:endParaRPr lang="en-US" sz="1600" b="1" dirty="0"/>
                    </a:p>
                  </a:txBody>
                  <a:tcPr/>
                </a:tc>
                <a:extLst>
                  <a:ext uri="{0D108BD9-81ED-4DB2-BD59-A6C34878D82A}">
                    <a16:rowId xmlns:a16="http://schemas.microsoft.com/office/drawing/2014/main" val="10004"/>
                  </a:ext>
                </a:extLst>
              </a:tr>
              <a:tr h="4835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6. Memetic evolution for each </a:t>
                      </a:r>
                      <a:r>
                        <a:rPr lang="en-US" sz="1600" b="1" dirty="0" err="1">
                          <a:solidFill>
                            <a:schemeClr val="tx1"/>
                          </a:solidFill>
                        </a:rPr>
                        <a:t>memeplex</a:t>
                      </a:r>
                      <a:r>
                        <a:rPr lang="en-US" sz="1600" b="1" dirty="0">
                          <a:solidFill>
                            <a:schemeClr val="tx1"/>
                          </a:solidFill>
                        </a:rPr>
                        <a:t> </a:t>
                      </a:r>
                    </a:p>
                  </a:txBody>
                  <a:tcPr/>
                </a:tc>
                <a:extLst>
                  <a:ext uri="{0D108BD9-81ED-4DB2-BD59-A6C34878D82A}">
                    <a16:rowId xmlns:a16="http://schemas.microsoft.com/office/drawing/2014/main" val="10005"/>
                  </a:ext>
                </a:extLst>
              </a:tr>
              <a:tr h="72638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7.</a:t>
                      </a:r>
                      <a:r>
                        <a:rPr lang="en-US" sz="1600" b="1" baseline="0" dirty="0">
                          <a:solidFill>
                            <a:schemeClr val="tx1"/>
                          </a:solidFill>
                        </a:rPr>
                        <a:t> </a:t>
                      </a:r>
                      <a:r>
                        <a:rPr lang="en-US" sz="1600" b="1" dirty="0">
                          <a:solidFill>
                            <a:schemeClr val="tx1"/>
                          </a:solidFill>
                        </a:rPr>
                        <a:t>Shuffle the </a:t>
                      </a:r>
                      <a:r>
                        <a:rPr lang="en-US" sz="1600" b="1" dirty="0" err="1">
                          <a:solidFill>
                            <a:schemeClr val="tx1"/>
                          </a:solidFill>
                        </a:rPr>
                        <a:t>memeplexes</a:t>
                      </a:r>
                      <a:r>
                        <a:rPr lang="en-US" sz="1600" b="1" dirty="0">
                          <a:solidFill>
                            <a:schemeClr val="tx1"/>
                          </a:solidFill>
                        </a:rPr>
                        <a:t> and sort the population</a:t>
                      </a:r>
                    </a:p>
                    <a:p>
                      <a:endParaRPr lang="en-US" sz="1600" b="1" dirty="0"/>
                    </a:p>
                  </a:txBody>
                  <a:tcPr/>
                </a:tc>
                <a:extLst>
                  <a:ext uri="{0D108BD9-81ED-4DB2-BD59-A6C34878D82A}">
                    <a16:rowId xmlns:a16="http://schemas.microsoft.com/office/drawing/2014/main" val="10006"/>
                  </a:ext>
                </a:extLst>
              </a:tr>
              <a:tr h="726380">
                <a:tc>
                  <a:txBody>
                    <a:bodyPr/>
                    <a:lstStyle/>
                    <a:p>
                      <a:pPr marL="90488" lvl="1" indent="0">
                        <a:buNone/>
                      </a:pPr>
                      <a:r>
                        <a:rPr lang="en-US" sz="1800" b="1" baseline="0" dirty="0">
                          <a:solidFill>
                            <a:srgbClr val="00B050"/>
                          </a:solidFill>
                        </a:rPr>
                        <a:t>8. </a:t>
                      </a:r>
                      <a:r>
                        <a:rPr lang="en-US" sz="1800" b="1" dirty="0">
                          <a:solidFill>
                            <a:srgbClr val="00B050"/>
                          </a:solidFill>
                        </a:rPr>
                        <a:t>Update global best </a:t>
                      </a:r>
                    </a:p>
                    <a:p>
                      <a:endParaRPr lang="en-US" sz="1600" b="1"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01708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8"/>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METHODOLOGY</a:t>
            </a:r>
            <a:endParaRPr/>
          </a:p>
        </p:txBody>
      </p:sp>
      <p:sp>
        <p:nvSpPr>
          <p:cNvPr id="147" name="Google Shape;147;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16</a:t>
            </a:fld>
            <a:endParaRPr sz="1400" b="1" dirty="0"/>
          </a:p>
        </p:txBody>
      </p:sp>
      <p:pic>
        <p:nvPicPr>
          <p:cNvPr id="149" name="Google Shape;149;p18"/>
          <p:cNvPicPr preferRelativeResize="0"/>
          <p:nvPr/>
        </p:nvPicPr>
        <p:blipFill rotWithShape="1">
          <a:blip r:embed="rId3">
            <a:alphaModFix/>
          </a:blip>
          <a:srcRect/>
          <a:stretch/>
        </p:blipFill>
        <p:spPr>
          <a:xfrm>
            <a:off x="0" y="0"/>
            <a:ext cx="3081867" cy="948267"/>
          </a:xfrm>
          <a:prstGeom prst="rect">
            <a:avLst/>
          </a:prstGeom>
          <a:noFill/>
          <a:ln>
            <a:noFill/>
          </a:ln>
        </p:spPr>
      </p:pic>
      <p:cxnSp>
        <p:nvCxnSpPr>
          <p:cNvPr id="150" name="Google Shape;150;p18"/>
          <p:cNvCxnSpPr/>
          <p:nvPr/>
        </p:nvCxnSpPr>
        <p:spPr>
          <a:xfrm>
            <a:off x="1540933" y="3672586"/>
            <a:ext cx="8875276" cy="5803"/>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8" name="Google Shape;158;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17</a:t>
            </a:fld>
            <a:endParaRPr b="1" dirty="0"/>
          </a:p>
        </p:txBody>
      </p:sp>
      <p:sp>
        <p:nvSpPr>
          <p:cNvPr id="159" name="Google Shape;159;p19"/>
          <p:cNvSpPr txBox="1"/>
          <p:nvPr/>
        </p:nvSpPr>
        <p:spPr>
          <a:xfrm>
            <a:off x="5019564" y="5827161"/>
            <a:ext cx="2379150" cy="2926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i="0" u="none" strike="noStrike" cap="none" dirty="0">
                <a:solidFill>
                  <a:schemeClr val="dk1"/>
                </a:solidFill>
                <a:latin typeface="Calibri"/>
                <a:ea typeface="Calibri"/>
                <a:cs typeface="Calibri"/>
                <a:sym typeface="Calibri"/>
              </a:rPr>
              <a:t> Figure </a:t>
            </a:r>
            <a:r>
              <a:rPr lang="en-US" b="1" dirty="0">
                <a:solidFill>
                  <a:schemeClr val="dk1"/>
                </a:solidFill>
                <a:latin typeface="Calibri"/>
                <a:ea typeface="Calibri"/>
                <a:cs typeface="Calibri"/>
                <a:sym typeface="Calibri"/>
              </a:rPr>
              <a:t>5</a:t>
            </a:r>
            <a:r>
              <a:rPr lang="en-US" b="1" i="0" u="none" strike="noStrike" cap="none" dirty="0">
                <a:solidFill>
                  <a:schemeClr val="dk1"/>
                </a:solidFill>
                <a:latin typeface="Calibri"/>
                <a:ea typeface="Calibri"/>
                <a:cs typeface="Calibri"/>
                <a:sym typeface="Calibri"/>
              </a:rPr>
              <a:t>: System Overview</a:t>
            </a:r>
            <a:endParaRPr sz="2400" b="1" dirty="0"/>
          </a:p>
        </p:txBody>
      </p:sp>
      <p:sp>
        <p:nvSpPr>
          <p:cNvPr id="160" name="Google Shape;160;p19"/>
          <p:cNvSpPr txBox="1"/>
          <p:nvPr/>
        </p:nvSpPr>
        <p:spPr>
          <a:xfrm>
            <a:off x="609600" y="-27384"/>
            <a:ext cx="109728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0" u="none">
                <a:solidFill>
                  <a:schemeClr val="dk1"/>
                </a:solidFill>
                <a:latin typeface="Calibri"/>
                <a:ea typeface="Calibri"/>
                <a:cs typeface="Calibri"/>
                <a:sym typeface="Calibri"/>
              </a:rPr>
              <a:t>PROCEDURE</a:t>
            </a:r>
            <a:endParaRPr sz="4400" b="0" u="none">
              <a:solidFill>
                <a:schemeClr val="dk1"/>
              </a:solidFill>
              <a:latin typeface="Calibri"/>
              <a:ea typeface="Calibri"/>
              <a:cs typeface="Calibri"/>
              <a:sym typeface="Calibri"/>
            </a:endParaRPr>
          </a:p>
        </p:txBody>
      </p:sp>
      <p:pic>
        <p:nvPicPr>
          <p:cNvPr id="161" name="Google Shape;161;p19"/>
          <p:cNvPicPr preferRelativeResize="0"/>
          <p:nvPr/>
        </p:nvPicPr>
        <p:blipFill rotWithShape="1">
          <a:blip r:embed="rId3">
            <a:alphaModFix/>
          </a:blip>
          <a:srcRect/>
          <a:stretch/>
        </p:blipFill>
        <p:spPr>
          <a:xfrm>
            <a:off x="1" y="0"/>
            <a:ext cx="2425147" cy="884605"/>
          </a:xfrm>
          <a:prstGeom prst="rect">
            <a:avLst/>
          </a:prstGeom>
          <a:noFill/>
          <a:ln>
            <a:noFill/>
          </a:ln>
        </p:spPr>
      </p:pic>
      <p:cxnSp>
        <p:nvCxnSpPr>
          <p:cNvPr id="162" name="Google Shape;162;p19"/>
          <p:cNvCxnSpPr/>
          <p:nvPr/>
        </p:nvCxnSpPr>
        <p:spPr>
          <a:xfrm>
            <a:off x="0" y="884605"/>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pic>
        <p:nvPicPr>
          <p:cNvPr id="163" name="Google Shape;163;p19"/>
          <p:cNvPicPr preferRelativeResize="0"/>
          <p:nvPr/>
        </p:nvPicPr>
        <p:blipFill rotWithShape="1">
          <a:blip r:embed="rId4">
            <a:alphaModFix/>
          </a:blip>
          <a:srcRect/>
          <a:stretch/>
        </p:blipFill>
        <p:spPr>
          <a:xfrm>
            <a:off x="577177" y="1326282"/>
            <a:ext cx="11005223" cy="4536504"/>
          </a:xfrm>
          <a:prstGeom prst="rect">
            <a:avLst/>
          </a:prstGeom>
          <a:noFill/>
          <a:ln>
            <a:noFill/>
          </a:ln>
        </p:spPr>
      </p:pic>
      <p:sp>
        <p:nvSpPr>
          <p:cNvPr id="164" name="Google Shape;164;p19"/>
          <p:cNvSpPr/>
          <p:nvPr/>
        </p:nvSpPr>
        <p:spPr>
          <a:xfrm>
            <a:off x="911424" y="1700808"/>
            <a:ext cx="4320480" cy="3312368"/>
          </a:xfrm>
          <a:prstGeom prst="rect">
            <a:avLst/>
          </a:prstGeom>
          <a:noFill/>
          <a:ln w="762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a:t>Dataset</a:t>
            </a:r>
            <a:br>
              <a:rPr lang="en-US" sz="3959"/>
            </a:br>
            <a:endParaRPr sz="3959"/>
          </a:p>
        </p:txBody>
      </p:sp>
      <p:sp>
        <p:nvSpPr>
          <p:cNvPr id="173" name="Google Shape;173;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18</a:t>
            </a:fld>
            <a:endParaRPr sz="1400" b="1" dirty="0"/>
          </a:p>
        </p:txBody>
      </p:sp>
      <p:pic>
        <p:nvPicPr>
          <p:cNvPr id="174" name="Google Shape;174;p20"/>
          <p:cNvPicPr preferRelativeResize="0"/>
          <p:nvPr/>
        </p:nvPicPr>
        <p:blipFill rotWithShape="1">
          <a:blip r:embed="rId3">
            <a:alphaModFix/>
          </a:blip>
          <a:srcRect/>
          <a:stretch/>
        </p:blipFill>
        <p:spPr>
          <a:xfrm>
            <a:off x="1" y="0"/>
            <a:ext cx="2425147" cy="884605"/>
          </a:xfrm>
          <a:prstGeom prst="rect">
            <a:avLst/>
          </a:prstGeom>
          <a:noFill/>
          <a:ln>
            <a:noFill/>
          </a:ln>
        </p:spPr>
      </p:pic>
      <p:cxnSp>
        <p:nvCxnSpPr>
          <p:cNvPr id="175" name="Google Shape;175;p20"/>
          <p:cNvCxnSpPr/>
          <p:nvPr/>
        </p:nvCxnSpPr>
        <p:spPr>
          <a:xfrm>
            <a:off x="0" y="884605"/>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
        <p:nvSpPr>
          <p:cNvPr id="176" name="Google Shape;176;p20"/>
          <p:cNvSpPr txBox="1"/>
          <p:nvPr/>
        </p:nvSpPr>
        <p:spPr>
          <a:xfrm>
            <a:off x="853216" y="1345145"/>
            <a:ext cx="10729200" cy="1231200"/>
          </a:xfrm>
          <a:prstGeom prst="rect">
            <a:avLst/>
          </a:prstGeom>
          <a:noFill/>
          <a:ln>
            <a:noFill/>
          </a:ln>
        </p:spPr>
        <p:txBody>
          <a:bodyPr spcFirstLastPara="1" wrap="square" lIns="91425" tIns="45700" rIns="91425" bIns="45700" anchor="t" anchorCtr="0">
            <a:noAutofit/>
          </a:bodyPr>
          <a:lstStyle/>
          <a:p>
            <a:pPr marL="457200" marR="0" lvl="1" indent="-457200" algn="l" rtl="0">
              <a:lnSpc>
                <a:spcPct val="80000"/>
              </a:lnSpc>
              <a:spcBef>
                <a:spcPts val="0"/>
              </a:spcBef>
              <a:spcAft>
                <a:spcPts val="0"/>
              </a:spcAft>
              <a:buFont typeface="Arial" panose="020B0604020202020204" pitchFamily="34" charset="0"/>
              <a:buChar char="•"/>
            </a:pPr>
            <a:r>
              <a:rPr lang="en-US" sz="3000" b="0" i="0" u="none" strike="noStrike" cap="none" dirty="0">
                <a:solidFill>
                  <a:schemeClr val="dk1"/>
                </a:solidFill>
                <a:latin typeface="Calibri"/>
                <a:ea typeface="Calibri"/>
                <a:cs typeface="Calibri"/>
                <a:sym typeface="Calibri"/>
              </a:rPr>
              <a:t>20 newsgroups</a:t>
            </a:r>
            <a:endParaRPr dirty="0"/>
          </a:p>
          <a:p>
            <a:pPr marL="0" marR="0" lvl="0" indent="0" algn="l" rtl="0">
              <a:spcBef>
                <a:spcPts val="0"/>
              </a:spcBef>
              <a:spcAft>
                <a:spcPts val="0"/>
              </a:spcAft>
              <a:buNone/>
            </a:pPr>
            <a:r>
              <a:rPr lang="en-US" sz="2500" dirty="0">
                <a:solidFill>
                  <a:srgbClr val="31859B"/>
                </a:solidFill>
                <a:latin typeface="Calibri"/>
                <a:ea typeface="Calibri"/>
                <a:cs typeface="Calibri"/>
                <a:sym typeface="Calibri"/>
              </a:rPr>
              <a:t>Contains approximately 20,000 newsgroup articles, divided across 20 diﬀerent newsgroup categories such as computers, sports, and religion.</a:t>
            </a:r>
            <a:endParaRPr sz="2500" dirty="0">
              <a:solidFill>
                <a:srgbClr val="31859B"/>
              </a:solidFill>
              <a:latin typeface="Calibri"/>
              <a:ea typeface="Calibri"/>
              <a:cs typeface="Calibri"/>
              <a:sym typeface="Calibri"/>
            </a:endParaRPr>
          </a:p>
        </p:txBody>
      </p:sp>
      <p:pic>
        <p:nvPicPr>
          <p:cNvPr id="1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69038"/>
          <a:stretch/>
        </p:blipFill>
        <p:spPr bwMode="auto">
          <a:xfrm>
            <a:off x="3946364" y="2646928"/>
            <a:ext cx="2872365" cy="3126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Google Shape;191;p21"/>
          <p:cNvSpPr txBox="1"/>
          <p:nvPr/>
        </p:nvSpPr>
        <p:spPr>
          <a:xfrm>
            <a:off x="3946365" y="5773616"/>
            <a:ext cx="2872364" cy="3818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dirty="0">
                <a:solidFill>
                  <a:schemeClr val="dk1"/>
                </a:solidFill>
                <a:latin typeface="Calibri"/>
                <a:ea typeface="Calibri"/>
                <a:cs typeface="Calibri"/>
                <a:sym typeface="Calibri"/>
              </a:rPr>
              <a:t> </a:t>
            </a:r>
            <a:r>
              <a:rPr lang="en-US" b="1" dirty="0">
                <a:solidFill>
                  <a:schemeClr val="dk1"/>
                </a:solidFill>
                <a:latin typeface="Calibri"/>
                <a:ea typeface="Calibri"/>
                <a:cs typeface="Calibri"/>
                <a:sym typeface="Calibri"/>
              </a:rPr>
              <a:t>Figure 6: 20 newsgroups Categories</a:t>
            </a:r>
            <a:endParaRPr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5" name="Google Shape;185;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19</a:t>
            </a:fld>
            <a:endParaRPr sz="1400" b="1" dirty="0"/>
          </a:p>
        </p:txBody>
      </p:sp>
      <p:sp>
        <p:nvSpPr>
          <p:cNvPr id="186" name="Google Shape;186;p21"/>
          <p:cNvSpPr txBox="1"/>
          <p:nvPr/>
        </p:nvSpPr>
        <p:spPr>
          <a:xfrm>
            <a:off x="609600" y="-27384"/>
            <a:ext cx="109728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PROCEDURE</a:t>
            </a:r>
            <a:endParaRPr sz="4400">
              <a:solidFill>
                <a:schemeClr val="dk1"/>
              </a:solidFill>
              <a:latin typeface="Calibri"/>
              <a:ea typeface="Calibri"/>
              <a:cs typeface="Calibri"/>
              <a:sym typeface="Calibri"/>
            </a:endParaRPr>
          </a:p>
        </p:txBody>
      </p:sp>
      <p:pic>
        <p:nvPicPr>
          <p:cNvPr id="187" name="Google Shape;187;p21"/>
          <p:cNvPicPr preferRelativeResize="0"/>
          <p:nvPr/>
        </p:nvPicPr>
        <p:blipFill rotWithShape="1">
          <a:blip r:embed="rId3">
            <a:alphaModFix/>
          </a:blip>
          <a:srcRect/>
          <a:stretch/>
        </p:blipFill>
        <p:spPr>
          <a:xfrm>
            <a:off x="1" y="0"/>
            <a:ext cx="2425147" cy="884605"/>
          </a:xfrm>
          <a:prstGeom prst="rect">
            <a:avLst/>
          </a:prstGeom>
          <a:noFill/>
          <a:ln>
            <a:noFill/>
          </a:ln>
        </p:spPr>
      </p:pic>
      <p:cxnSp>
        <p:nvCxnSpPr>
          <p:cNvPr id="188" name="Google Shape;188;p21"/>
          <p:cNvCxnSpPr/>
          <p:nvPr/>
        </p:nvCxnSpPr>
        <p:spPr>
          <a:xfrm>
            <a:off x="0" y="884605"/>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pic>
        <p:nvPicPr>
          <p:cNvPr id="189" name="Google Shape;189;p21"/>
          <p:cNvPicPr preferRelativeResize="0"/>
          <p:nvPr/>
        </p:nvPicPr>
        <p:blipFill rotWithShape="1">
          <a:blip r:embed="rId4">
            <a:alphaModFix/>
          </a:blip>
          <a:srcRect/>
          <a:stretch/>
        </p:blipFill>
        <p:spPr>
          <a:xfrm>
            <a:off x="577177" y="1326282"/>
            <a:ext cx="11005223" cy="4536504"/>
          </a:xfrm>
          <a:prstGeom prst="rect">
            <a:avLst/>
          </a:prstGeom>
          <a:noFill/>
          <a:ln>
            <a:noFill/>
          </a:ln>
        </p:spPr>
      </p:pic>
      <p:sp>
        <p:nvSpPr>
          <p:cNvPr id="190" name="Google Shape;190;p21"/>
          <p:cNvSpPr/>
          <p:nvPr/>
        </p:nvSpPr>
        <p:spPr>
          <a:xfrm>
            <a:off x="3071664" y="2852936"/>
            <a:ext cx="1800200" cy="864096"/>
          </a:xfrm>
          <a:prstGeom prst="rect">
            <a:avLst/>
          </a:prstGeom>
          <a:noFill/>
          <a:ln w="762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21"/>
          <p:cNvSpPr txBox="1"/>
          <p:nvPr/>
        </p:nvSpPr>
        <p:spPr>
          <a:xfrm>
            <a:off x="4508939" y="5839036"/>
            <a:ext cx="2379150" cy="2926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a:solidFill>
                  <a:schemeClr val="dk1"/>
                </a:solidFill>
                <a:latin typeface="Calibri"/>
                <a:ea typeface="Calibri"/>
                <a:cs typeface="Calibri"/>
                <a:sym typeface="Calibri"/>
              </a:rPr>
              <a:t> Figure 7: System Overview </a:t>
            </a:r>
            <a:endParaRPr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609600" y="-18256"/>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Outline</a:t>
            </a:r>
            <a:endParaRPr/>
          </a:p>
        </p:txBody>
      </p:sp>
      <p:sp>
        <p:nvSpPr>
          <p:cNvPr id="99" name="Google Shape;99;p1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Introduction</a:t>
            </a:r>
          </a:p>
          <a:p>
            <a:pPr marL="342900" lvl="0" indent="-342900" algn="l" rtl="0">
              <a:spcBef>
                <a:spcPts val="0"/>
              </a:spcBef>
              <a:spcAft>
                <a:spcPts val="0"/>
              </a:spcAft>
              <a:buClr>
                <a:schemeClr val="dk1"/>
              </a:buClr>
              <a:buSzPts val="3200"/>
              <a:buChar char="•"/>
            </a:pPr>
            <a:r>
              <a:rPr lang="en-US" dirty="0"/>
              <a:t>Background</a:t>
            </a:r>
            <a:endParaRPr dirty="0"/>
          </a:p>
          <a:p>
            <a:pPr marL="342900" lvl="0" indent="-342900" algn="l" rtl="0">
              <a:spcBef>
                <a:spcPts val="640"/>
              </a:spcBef>
              <a:spcAft>
                <a:spcPts val="0"/>
              </a:spcAft>
              <a:buClr>
                <a:schemeClr val="dk1"/>
              </a:buClr>
              <a:buSzPts val="3200"/>
              <a:buChar char="•"/>
            </a:pPr>
            <a:r>
              <a:rPr lang="en-US" dirty="0"/>
              <a:t>Methodology Design </a:t>
            </a:r>
            <a:endParaRPr dirty="0"/>
          </a:p>
          <a:p>
            <a:pPr marL="342900" lvl="0" indent="-342900" algn="l" rtl="0">
              <a:spcBef>
                <a:spcPts val="640"/>
              </a:spcBef>
              <a:spcAft>
                <a:spcPts val="0"/>
              </a:spcAft>
              <a:buClr>
                <a:schemeClr val="dk1"/>
              </a:buClr>
              <a:buSzPts val="3200"/>
              <a:buChar char="•"/>
            </a:pPr>
            <a:r>
              <a:rPr lang="en-US" dirty="0"/>
              <a:t>Experiments and Analysis</a:t>
            </a:r>
            <a:endParaRPr dirty="0"/>
          </a:p>
          <a:p>
            <a:pPr marL="342900" lvl="0" indent="-342900" algn="l" rtl="0">
              <a:spcBef>
                <a:spcPts val="640"/>
              </a:spcBef>
              <a:spcAft>
                <a:spcPts val="0"/>
              </a:spcAft>
              <a:buClr>
                <a:schemeClr val="dk1"/>
              </a:buClr>
              <a:buSzPts val="3200"/>
              <a:buChar char="•"/>
            </a:pPr>
            <a:r>
              <a:rPr lang="en-US" dirty="0"/>
              <a:t>Conclusion and Future Work </a:t>
            </a:r>
            <a:endParaRPr dirty="0"/>
          </a:p>
        </p:txBody>
      </p:sp>
      <p:sp>
        <p:nvSpPr>
          <p:cNvPr id="101" name="Google Shape;10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2</a:t>
            </a:fld>
            <a:endParaRPr sz="1400" b="1" dirty="0"/>
          </a:p>
        </p:txBody>
      </p:sp>
      <p:pic>
        <p:nvPicPr>
          <p:cNvPr id="103" name="Google Shape;103;p14"/>
          <p:cNvPicPr preferRelativeResize="0"/>
          <p:nvPr/>
        </p:nvPicPr>
        <p:blipFill rotWithShape="1">
          <a:blip r:embed="rId3">
            <a:alphaModFix/>
          </a:blip>
          <a:srcRect/>
          <a:stretch/>
        </p:blipFill>
        <p:spPr>
          <a:xfrm>
            <a:off x="1" y="-27384"/>
            <a:ext cx="2425147" cy="884605"/>
          </a:xfrm>
          <a:prstGeom prst="rect">
            <a:avLst/>
          </a:prstGeom>
          <a:noFill/>
          <a:ln>
            <a:noFill/>
          </a:ln>
        </p:spPr>
      </p:pic>
      <p:cxnSp>
        <p:nvCxnSpPr>
          <p:cNvPr id="104" name="Google Shape;104;p14"/>
          <p:cNvCxnSpPr/>
          <p:nvPr/>
        </p:nvCxnSpPr>
        <p:spPr>
          <a:xfrm>
            <a:off x="0" y="857221"/>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2"/>
          <p:cNvSpPr txBox="1">
            <a:spLocks noGrp="1"/>
          </p:cNvSpPr>
          <p:nvPr>
            <p:ph type="title"/>
          </p:nvPr>
        </p:nvSpPr>
        <p:spPr>
          <a:xfrm>
            <a:off x="609600" y="-18256"/>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Pre-Processing</a:t>
            </a:r>
            <a:endParaRPr/>
          </a:p>
        </p:txBody>
      </p:sp>
      <p:sp>
        <p:nvSpPr>
          <p:cNvPr id="198" name="Google Shape;198;p22"/>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None/>
            </a:pPr>
            <a:endParaRPr sz="2800"/>
          </a:p>
        </p:txBody>
      </p:sp>
      <p:sp>
        <p:nvSpPr>
          <p:cNvPr id="200" name="Google Shape;200;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20</a:t>
            </a:fld>
            <a:endParaRPr sz="1400" b="1" dirty="0"/>
          </a:p>
        </p:txBody>
      </p:sp>
      <p:pic>
        <p:nvPicPr>
          <p:cNvPr id="202" name="Google Shape;202;p22"/>
          <p:cNvPicPr preferRelativeResize="0"/>
          <p:nvPr/>
        </p:nvPicPr>
        <p:blipFill rotWithShape="1">
          <a:blip r:embed="rId3">
            <a:alphaModFix/>
          </a:blip>
          <a:srcRect/>
          <a:stretch/>
        </p:blipFill>
        <p:spPr>
          <a:xfrm>
            <a:off x="1" y="0"/>
            <a:ext cx="2425147" cy="884605"/>
          </a:xfrm>
          <a:prstGeom prst="rect">
            <a:avLst/>
          </a:prstGeom>
          <a:noFill/>
          <a:ln>
            <a:noFill/>
          </a:ln>
        </p:spPr>
      </p:pic>
      <p:cxnSp>
        <p:nvCxnSpPr>
          <p:cNvPr id="203" name="Google Shape;203;p22"/>
          <p:cNvCxnSpPr/>
          <p:nvPr/>
        </p:nvCxnSpPr>
        <p:spPr>
          <a:xfrm>
            <a:off x="0" y="884605"/>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
        <p:nvSpPr>
          <p:cNvPr id="204" name="Google Shape;204;p22"/>
          <p:cNvSpPr/>
          <p:nvPr/>
        </p:nvSpPr>
        <p:spPr>
          <a:xfrm>
            <a:off x="4799856" y="1340768"/>
            <a:ext cx="2880320" cy="936104"/>
          </a:xfrm>
          <a:prstGeom prst="roundRect">
            <a:avLst>
              <a:gd name="adj" fmla="val 16667"/>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Cleaning </a:t>
            </a: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22"/>
          <p:cNvSpPr/>
          <p:nvPr/>
        </p:nvSpPr>
        <p:spPr>
          <a:xfrm>
            <a:off x="4799856" y="5301208"/>
            <a:ext cx="2880320" cy="936104"/>
          </a:xfrm>
          <a:prstGeom prst="roundRect">
            <a:avLst>
              <a:gd name="adj" fmla="val 16667"/>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Stemming</a:t>
            </a:r>
            <a:endParaRPr/>
          </a:p>
        </p:txBody>
      </p:sp>
      <p:sp>
        <p:nvSpPr>
          <p:cNvPr id="206" name="Google Shape;206;p22"/>
          <p:cNvSpPr/>
          <p:nvPr/>
        </p:nvSpPr>
        <p:spPr>
          <a:xfrm>
            <a:off x="4791472" y="2708920"/>
            <a:ext cx="2880320" cy="936104"/>
          </a:xfrm>
          <a:prstGeom prst="roundRect">
            <a:avLst>
              <a:gd name="adj" fmla="val 16667"/>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Tokenizing</a:t>
            </a:r>
            <a:endParaRPr/>
          </a:p>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07" name="Google Shape;207;p22"/>
          <p:cNvSpPr/>
          <p:nvPr/>
        </p:nvSpPr>
        <p:spPr>
          <a:xfrm>
            <a:off x="4791472" y="4005064"/>
            <a:ext cx="2880320" cy="936104"/>
          </a:xfrm>
          <a:prstGeom prst="roundRect">
            <a:avLst>
              <a:gd name="adj" fmla="val 16667"/>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a:solidFill>
                  <a:schemeClr val="dk1"/>
                </a:solidFill>
                <a:latin typeface="Calibri"/>
                <a:ea typeface="Calibri"/>
                <a:cs typeface="Calibri"/>
                <a:sym typeface="Calibri"/>
              </a:rPr>
              <a:t>Removing Stop </a:t>
            </a:r>
            <a:endParaRPr sz="2800">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a:solidFill>
                  <a:schemeClr val="dk1"/>
                </a:solidFill>
                <a:latin typeface="Calibri"/>
                <a:ea typeface="Calibri"/>
                <a:cs typeface="Calibri"/>
                <a:sym typeface="Calibri"/>
              </a:rPr>
              <a:t>words</a:t>
            </a:r>
            <a:endParaRPr sz="2800">
              <a:solidFill>
                <a:schemeClr val="dk1"/>
              </a:solidFill>
              <a:latin typeface="Calibri"/>
              <a:ea typeface="Calibri"/>
              <a:cs typeface="Calibri"/>
              <a:sym typeface="Calibri"/>
            </a:endParaRPr>
          </a:p>
          <a:p>
            <a:pPr marL="0" marR="0" lvl="0" indent="0" algn="ctr" rtl="0">
              <a:spcBef>
                <a:spcPts val="0"/>
              </a:spcBef>
              <a:spcAft>
                <a:spcPts val="0"/>
              </a:spcAft>
              <a:buNone/>
            </a:pPr>
            <a:endParaRPr sz="2800">
              <a:solidFill>
                <a:schemeClr val="dk1"/>
              </a:solidFill>
              <a:latin typeface="Calibri"/>
              <a:ea typeface="Calibri"/>
              <a:cs typeface="Calibri"/>
              <a:sym typeface="Calibri"/>
            </a:endParaRPr>
          </a:p>
        </p:txBody>
      </p:sp>
      <p:sp>
        <p:nvSpPr>
          <p:cNvPr id="208" name="Google Shape;208;p22"/>
          <p:cNvSpPr/>
          <p:nvPr/>
        </p:nvSpPr>
        <p:spPr>
          <a:xfrm>
            <a:off x="7968208" y="1808820"/>
            <a:ext cx="648072" cy="1368152"/>
          </a:xfrm>
          <a:prstGeom prst="curvedLeftArrow">
            <a:avLst>
              <a:gd name="adj1" fmla="val 25000"/>
              <a:gd name="adj2" fmla="val 50000"/>
              <a:gd name="adj3" fmla="val 25000"/>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22"/>
          <p:cNvSpPr/>
          <p:nvPr/>
        </p:nvSpPr>
        <p:spPr>
          <a:xfrm>
            <a:off x="3791744" y="3176972"/>
            <a:ext cx="792088" cy="1548172"/>
          </a:xfrm>
          <a:prstGeom prst="curvedRightArrow">
            <a:avLst>
              <a:gd name="adj1" fmla="val 25000"/>
              <a:gd name="adj2" fmla="val 50000"/>
              <a:gd name="adj3" fmla="val 25000"/>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22"/>
          <p:cNvSpPr/>
          <p:nvPr/>
        </p:nvSpPr>
        <p:spPr>
          <a:xfrm>
            <a:off x="8120608" y="4437112"/>
            <a:ext cx="648072" cy="1368152"/>
          </a:xfrm>
          <a:prstGeom prst="curvedLeftArrow">
            <a:avLst>
              <a:gd name="adj1" fmla="val 25000"/>
              <a:gd name="adj2" fmla="val 50000"/>
              <a:gd name="adj3" fmla="val 25000"/>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91;p21"/>
          <p:cNvSpPr txBox="1"/>
          <p:nvPr/>
        </p:nvSpPr>
        <p:spPr>
          <a:xfrm>
            <a:off x="5101413" y="6254896"/>
            <a:ext cx="2448435" cy="3818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dirty="0">
                <a:solidFill>
                  <a:schemeClr val="dk1"/>
                </a:solidFill>
                <a:latin typeface="Calibri"/>
                <a:ea typeface="Calibri"/>
                <a:cs typeface="Calibri"/>
                <a:sym typeface="Calibri"/>
              </a:rPr>
              <a:t> </a:t>
            </a:r>
            <a:r>
              <a:rPr lang="en-US" b="1" dirty="0">
                <a:solidFill>
                  <a:schemeClr val="dk1"/>
                </a:solidFill>
                <a:latin typeface="Calibri"/>
                <a:ea typeface="Calibri"/>
                <a:cs typeface="Calibri"/>
                <a:sym typeface="Calibri"/>
              </a:rPr>
              <a:t>Figure 8: Pre-Processing Steps</a:t>
            </a: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256"/>
            <a:ext cx="10972800" cy="1143000"/>
          </a:xfrm>
        </p:spPr>
        <p:txBody>
          <a:bodyPr>
            <a:normAutofit/>
          </a:bodyPr>
          <a:lstStyle/>
          <a:p>
            <a:r>
              <a:rPr lang="en-US" dirty="0"/>
              <a:t>Pre-Processing</a:t>
            </a:r>
            <a:endParaRPr lang="en-GB" dirty="0"/>
          </a:p>
        </p:txBody>
      </p:sp>
      <p:sp>
        <p:nvSpPr>
          <p:cNvPr id="3" name="Content Placeholder 2"/>
          <p:cNvSpPr>
            <a:spLocks noGrp="1"/>
          </p:cNvSpPr>
          <p:nvPr>
            <p:ph idx="1"/>
          </p:nvPr>
        </p:nvSpPr>
        <p:spPr/>
        <p:txBody>
          <a:bodyPr>
            <a:normAutofit fontScale="77500" lnSpcReduction="20000"/>
          </a:bodyPr>
          <a:lstStyle/>
          <a:p>
            <a:r>
              <a:rPr lang="en-US" sz="2800" dirty="0"/>
              <a:t>Cleaning </a:t>
            </a:r>
          </a:p>
          <a:p>
            <a:pPr marL="114300" indent="0">
              <a:buNone/>
            </a:pPr>
            <a:r>
              <a:rPr lang="en-US" sz="2600" dirty="0">
                <a:solidFill>
                  <a:schemeClr val="accent5">
                    <a:lumMod val="75000"/>
                  </a:schemeClr>
                </a:solidFill>
              </a:rPr>
              <a:t>The special characters such as”#”,”@”, and”/” were replaced by white spaces, we also replaced the abbreviations with full words, for example “can’t”  replaced by “cannot”. In addition, we ignored the numbers and punctuation. Finally, we converted all characters to lowercase.  </a:t>
            </a:r>
          </a:p>
          <a:p>
            <a:endParaRPr lang="en-US" sz="2800" dirty="0"/>
          </a:p>
          <a:p>
            <a:r>
              <a:rPr lang="en-US" sz="2800" dirty="0"/>
              <a:t>Tokenizing</a:t>
            </a:r>
          </a:p>
          <a:p>
            <a:pPr marL="0" indent="0">
              <a:buNone/>
            </a:pPr>
            <a:r>
              <a:rPr lang="en-US" sz="2600" dirty="0">
                <a:solidFill>
                  <a:schemeClr val="accent5">
                    <a:lumMod val="75000"/>
                  </a:schemeClr>
                </a:solidFill>
              </a:rPr>
              <a:t>For example, “Computer Science” will be “Computer” and “Science”.</a:t>
            </a:r>
          </a:p>
          <a:p>
            <a:pPr marL="514350" indent="-514350"/>
            <a:endParaRPr lang="en-US" sz="2800" dirty="0"/>
          </a:p>
          <a:p>
            <a:r>
              <a:rPr lang="en-US" sz="2800" dirty="0"/>
              <a:t>Removing Stop words</a:t>
            </a:r>
          </a:p>
          <a:p>
            <a:pPr marL="0" indent="0">
              <a:buNone/>
            </a:pPr>
            <a:r>
              <a:rPr lang="en-US" sz="2600" dirty="0">
                <a:solidFill>
                  <a:schemeClr val="accent5">
                    <a:lumMod val="75000"/>
                  </a:schemeClr>
                </a:solidFill>
              </a:rPr>
              <a:t>For instance, “ a, in, the, of ”. The stop words used are common stop words list in the Natural Language Toolkit (NLTK) that contains 179 words .</a:t>
            </a:r>
          </a:p>
          <a:p>
            <a:pPr marL="514350" indent="-514350"/>
            <a:endParaRPr lang="en-US" sz="2800" dirty="0"/>
          </a:p>
          <a:p>
            <a:r>
              <a:rPr lang="en-US" sz="2800" dirty="0"/>
              <a:t>Stemming </a:t>
            </a:r>
          </a:p>
          <a:p>
            <a:pPr marL="0" indent="0">
              <a:buNone/>
            </a:pPr>
            <a:r>
              <a:rPr lang="en-US" sz="2600" dirty="0">
                <a:solidFill>
                  <a:schemeClr val="accent5">
                    <a:lumMod val="75000"/>
                  </a:schemeClr>
                </a:solidFill>
              </a:rPr>
              <a:t>For example, “am”, “is”, and “are”, all words will be stemmed to the root word “be”. A popular stemmer algorithm, which is Porter algorithm were applied.</a:t>
            </a:r>
            <a:endParaRPr lang="en-GB" sz="2600" dirty="0">
              <a:solidFill>
                <a:schemeClr val="accent5">
                  <a:lumMod val="75000"/>
                </a:schemeClr>
              </a:solidFill>
            </a:endParaRPr>
          </a:p>
          <a:p>
            <a:pPr marL="514350" indent="-514350"/>
            <a:endParaRPr lang="en-US" sz="2800" dirty="0"/>
          </a:p>
        </p:txBody>
      </p:sp>
      <p:sp>
        <p:nvSpPr>
          <p:cNvPr id="5" name="Slide Number Placeholder 4"/>
          <p:cNvSpPr>
            <a:spLocks noGrp="1"/>
          </p:cNvSpPr>
          <p:nvPr>
            <p:ph type="sldNum" sz="quarter" idx="12"/>
          </p:nvPr>
        </p:nvSpPr>
        <p:spPr/>
        <p:txBody>
          <a:bodyPr/>
          <a:lstStyle/>
          <a:p>
            <a:fld id="{AB66F902-0356-4863-8B72-C2B1127AE46B}" type="slidenum">
              <a:rPr lang="en-GB" sz="1400" b="1" smtClean="0"/>
              <a:t>21</a:t>
            </a:fld>
            <a:endParaRPr lang="en-GB" sz="1400" b="1" dirty="0"/>
          </a:p>
        </p:txBody>
      </p:sp>
      <p:pic>
        <p:nvPicPr>
          <p:cNvPr id="7" name="صورة 4">
            <a:extLst>
              <a:ext uri="{FF2B5EF4-FFF2-40B4-BE49-F238E27FC236}">
                <a16:creationId xmlns:a16="http://schemas.microsoft.com/office/drawing/2014/main" id="{BA2B7211-9433-45E8-9E58-DCFADEEDA3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9FDD5EE4-7270-45DD-B2AF-52CAF75595FD}"/>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8508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8" name="Google Shape;21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22</a:t>
            </a:fld>
            <a:endParaRPr sz="1400" b="1" dirty="0"/>
          </a:p>
        </p:txBody>
      </p:sp>
      <p:sp>
        <p:nvSpPr>
          <p:cNvPr id="219" name="Google Shape;219;p23"/>
          <p:cNvSpPr txBox="1"/>
          <p:nvPr/>
        </p:nvSpPr>
        <p:spPr>
          <a:xfrm>
            <a:off x="609600" y="-27384"/>
            <a:ext cx="109728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PROCEDURE</a:t>
            </a:r>
            <a:endParaRPr sz="4400">
              <a:solidFill>
                <a:schemeClr val="dk1"/>
              </a:solidFill>
              <a:latin typeface="Calibri"/>
              <a:ea typeface="Calibri"/>
              <a:cs typeface="Calibri"/>
              <a:sym typeface="Calibri"/>
            </a:endParaRPr>
          </a:p>
        </p:txBody>
      </p:sp>
      <p:pic>
        <p:nvPicPr>
          <p:cNvPr id="220" name="Google Shape;220;p23"/>
          <p:cNvPicPr preferRelativeResize="0"/>
          <p:nvPr/>
        </p:nvPicPr>
        <p:blipFill rotWithShape="1">
          <a:blip r:embed="rId3">
            <a:alphaModFix/>
          </a:blip>
          <a:srcRect/>
          <a:stretch/>
        </p:blipFill>
        <p:spPr>
          <a:xfrm>
            <a:off x="1" y="0"/>
            <a:ext cx="2425147" cy="884605"/>
          </a:xfrm>
          <a:prstGeom prst="rect">
            <a:avLst/>
          </a:prstGeom>
          <a:noFill/>
          <a:ln>
            <a:noFill/>
          </a:ln>
        </p:spPr>
      </p:pic>
      <p:cxnSp>
        <p:nvCxnSpPr>
          <p:cNvPr id="221" name="Google Shape;221;p23"/>
          <p:cNvCxnSpPr/>
          <p:nvPr/>
        </p:nvCxnSpPr>
        <p:spPr>
          <a:xfrm>
            <a:off x="0" y="884605"/>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pic>
        <p:nvPicPr>
          <p:cNvPr id="222" name="Google Shape;222;p23"/>
          <p:cNvPicPr preferRelativeResize="0"/>
          <p:nvPr/>
        </p:nvPicPr>
        <p:blipFill rotWithShape="1">
          <a:blip r:embed="rId4">
            <a:alphaModFix/>
          </a:blip>
          <a:srcRect/>
          <a:stretch/>
        </p:blipFill>
        <p:spPr>
          <a:xfrm>
            <a:off x="577177" y="1326282"/>
            <a:ext cx="11005223" cy="4536504"/>
          </a:xfrm>
          <a:prstGeom prst="rect">
            <a:avLst/>
          </a:prstGeom>
          <a:noFill/>
          <a:ln>
            <a:noFill/>
          </a:ln>
        </p:spPr>
      </p:pic>
      <p:sp>
        <p:nvSpPr>
          <p:cNvPr id="223" name="Google Shape;223;p23"/>
          <p:cNvSpPr/>
          <p:nvPr/>
        </p:nvSpPr>
        <p:spPr>
          <a:xfrm>
            <a:off x="5663952" y="1556792"/>
            <a:ext cx="2880319" cy="3312368"/>
          </a:xfrm>
          <a:prstGeom prst="rect">
            <a:avLst/>
          </a:prstGeom>
          <a:noFill/>
          <a:ln w="762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 name="Google Shape;224;p23"/>
          <p:cNvSpPr txBox="1"/>
          <p:nvPr/>
        </p:nvSpPr>
        <p:spPr>
          <a:xfrm>
            <a:off x="4678879" y="5909210"/>
            <a:ext cx="2209210"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a:solidFill>
                  <a:schemeClr val="dk1"/>
                </a:solidFill>
                <a:latin typeface="Calibri"/>
                <a:ea typeface="Calibri"/>
                <a:cs typeface="Calibri"/>
                <a:sym typeface="Calibri"/>
              </a:rPr>
              <a:t> Figure 9: System Overview </a:t>
            </a:r>
            <a:endParaRPr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23</a:t>
            </a:fld>
            <a:endParaRPr sz="1400" b="1" dirty="0"/>
          </a:p>
        </p:txBody>
      </p:sp>
      <p:sp>
        <p:nvSpPr>
          <p:cNvPr id="233" name="Google Shape;233;p24"/>
          <p:cNvSpPr txBox="1"/>
          <p:nvPr/>
        </p:nvSpPr>
        <p:spPr>
          <a:xfrm>
            <a:off x="609600" y="-27384"/>
            <a:ext cx="109728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PROCEDURE</a:t>
            </a:r>
            <a:endParaRPr sz="4400">
              <a:solidFill>
                <a:schemeClr val="dk1"/>
              </a:solidFill>
              <a:latin typeface="Calibri"/>
              <a:ea typeface="Calibri"/>
              <a:cs typeface="Calibri"/>
              <a:sym typeface="Calibri"/>
            </a:endParaRPr>
          </a:p>
        </p:txBody>
      </p:sp>
      <p:pic>
        <p:nvPicPr>
          <p:cNvPr id="234" name="Google Shape;234;p24"/>
          <p:cNvPicPr preferRelativeResize="0"/>
          <p:nvPr/>
        </p:nvPicPr>
        <p:blipFill rotWithShape="1">
          <a:blip r:embed="rId3">
            <a:alphaModFix/>
          </a:blip>
          <a:srcRect/>
          <a:stretch/>
        </p:blipFill>
        <p:spPr>
          <a:xfrm>
            <a:off x="1" y="0"/>
            <a:ext cx="2425147" cy="884605"/>
          </a:xfrm>
          <a:prstGeom prst="rect">
            <a:avLst/>
          </a:prstGeom>
          <a:noFill/>
          <a:ln>
            <a:noFill/>
          </a:ln>
        </p:spPr>
      </p:pic>
      <p:cxnSp>
        <p:nvCxnSpPr>
          <p:cNvPr id="235" name="Google Shape;235;p24"/>
          <p:cNvCxnSpPr/>
          <p:nvPr/>
        </p:nvCxnSpPr>
        <p:spPr>
          <a:xfrm>
            <a:off x="0" y="884605"/>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pic>
        <p:nvPicPr>
          <p:cNvPr id="236" name="Google Shape;236;p24"/>
          <p:cNvPicPr preferRelativeResize="0"/>
          <p:nvPr/>
        </p:nvPicPr>
        <p:blipFill rotWithShape="1">
          <a:blip r:embed="rId4">
            <a:alphaModFix/>
          </a:blip>
          <a:srcRect/>
          <a:stretch/>
        </p:blipFill>
        <p:spPr>
          <a:xfrm>
            <a:off x="577177" y="1326282"/>
            <a:ext cx="11005223" cy="4536504"/>
          </a:xfrm>
          <a:prstGeom prst="rect">
            <a:avLst/>
          </a:prstGeom>
          <a:noFill/>
          <a:ln>
            <a:noFill/>
          </a:ln>
        </p:spPr>
      </p:pic>
      <p:sp>
        <p:nvSpPr>
          <p:cNvPr id="237" name="Google Shape;237;p24"/>
          <p:cNvSpPr/>
          <p:nvPr/>
        </p:nvSpPr>
        <p:spPr>
          <a:xfrm>
            <a:off x="6089437" y="1700808"/>
            <a:ext cx="1722907" cy="1058602"/>
          </a:xfrm>
          <a:prstGeom prst="rect">
            <a:avLst/>
          </a:prstGeom>
          <a:noFill/>
          <a:ln w="762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 name="Google Shape;238;p24"/>
          <p:cNvSpPr txBox="1"/>
          <p:nvPr/>
        </p:nvSpPr>
        <p:spPr>
          <a:xfrm>
            <a:off x="4667002" y="5909210"/>
            <a:ext cx="3145341" cy="3965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dirty="0">
                <a:solidFill>
                  <a:schemeClr val="dk1"/>
                </a:solidFill>
                <a:latin typeface="Calibri"/>
                <a:ea typeface="Calibri"/>
                <a:cs typeface="Calibri"/>
                <a:sym typeface="Calibri"/>
              </a:rPr>
              <a:t> </a:t>
            </a:r>
            <a:r>
              <a:rPr lang="en-US" b="1" dirty="0">
                <a:solidFill>
                  <a:schemeClr val="dk1"/>
                </a:solidFill>
                <a:latin typeface="Calibri"/>
                <a:ea typeface="Calibri"/>
                <a:cs typeface="Calibri"/>
                <a:sym typeface="Calibri"/>
              </a:rPr>
              <a:t>Figure 10: System Overview </a:t>
            </a:r>
            <a:endParaRPr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99392"/>
            <a:ext cx="10972800" cy="1143000"/>
          </a:xfrm>
        </p:spPr>
        <p:txBody>
          <a:bodyPr>
            <a:normAutofit/>
          </a:bodyPr>
          <a:lstStyle/>
          <a:p>
            <a:r>
              <a:rPr lang="en-US" dirty="0"/>
              <a:t>GA for Feature Selection</a:t>
            </a:r>
            <a:endParaRPr lang="en-GB" dirty="0"/>
          </a:p>
        </p:txBody>
      </p:sp>
      <p:sp>
        <p:nvSpPr>
          <p:cNvPr id="3" name="Content Placeholder 2"/>
          <p:cNvSpPr>
            <a:spLocks noGrp="1"/>
          </p:cNvSpPr>
          <p:nvPr>
            <p:ph idx="1"/>
          </p:nvPr>
        </p:nvSpPr>
        <p:spPr/>
        <p:txBody>
          <a:bodyPr/>
          <a:lstStyle/>
          <a:p>
            <a:r>
              <a:rPr lang="en-US" sz="2800" dirty="0"/>
              <a:t>Solution Representation</a:t>
            </a:r>
          </a:p>
          <a:p>
            <a:r>
              <a:rPr lang="en-US" sz="2800" dirty="0"/>
              <a:t>Fitness Function</a:t>
            </a:r>
          </a:p>
          <a:p>
            <a:r>
              <a:rPr lang="en-US" sz="2800" dirty="0"/>
              <a:t>Selection Method </a:t>
            </a:r>
          </a:p>
          <a:p>
            <a:r>
              <a:rPr lang="en-US" sz="2800" dirty="0"/>
              <a:t>Crossover Operator </a:t>
            </a:r>
          </a:p>
          <a:p>
            <a:r>
              <a:rPr lang="en-US" sz="2800" dirty="0"/>
              <a:t>Mutation Operator</a:t>
            </a:r>
          </a:p>
          <a:p>
            <a:r>
              <a:rPr lang="en-US" sz="2800" dirty="0"/>
              <a:t>Replacement Strategies</a:t>
            </a:r>
          </a:p>
          <a:p>
            <a:r>
              <a:rPr lang="en-US" sz="2800" dirty="0"/>
              <a:t>Termination conditions</a:t>
            </a:r>
          </a:p>
          <a:p>
            <a:endParaRPr lang="en-US" sz="2800" dirty="0"/>
          </a:p>
          <a:p>
            <a:endParaRPr lang="en-GB" dirty="0"/>
          </a:p>
        </p:txBody>
      </p:sp>
      <p:sp>
        <p:nvSpPr>
          <p:cNvPr id="5" name="Slide Number Placeholder 4"/>
          <p:cNvSpPr>
            <a:spLocks noGrp="1"/>
          </p:cNvSpPr>
          <p:nvPr>
            <p:ph type="sldNum" sz="quarter" idx="12"/>
          </p:nvPr>
        </p:nvSpPr>
        <p:spPr/>
        <p:txBody>
          <a:bodyPr/>
          <a:lstStyle/>
          <a:p>
            <a:fld id="{AB66F902-0356-4863-8B72-C2B1127AE46B}" type="slidenum">
              <a:rPr lang="en-GB" sz="1400" b="1" smtClean="0"/>
              <a:t>24</a:t>
            </a:fld>
            <a:endParaRPr lang="en-GB" sz="1400" b="1" dirty="0"/>
          </a:p>
        </p:txBody>
      </p:sp>
      <p:pic>
        <p:nvPicPr>
          <p:cNvPr id="7" name="صورة 4">
            <a:extLst>
              <a:ext uri="{FF2B5EF4-FFF2-40B4-BE49-F238E27FC236}">
                <a16:creationId xmlns:a16="http://schemas.microsoft.com/office/drawing/2014/main" id="{26DE4336-9417-45FD-AFF3-9CE16C363D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E4876AD4-DB0A-45FA-B001-69E10407E067}"/>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9760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99392"/>
            <a:ext cx="10972800" cy="1143000"/>
          </a:xfrm>
        </p:spPr>
        <p:txBody>
          <a:bodyPr>
            <a:normAutofit/>
          </a:bodyPr>
          <a:lstStyle/>
          <a:p>
            <a:r>
              <a:rPr lang="en-US" dirty="0"/>
              <a:t>GA for Feature Selection</a:t>
            </a:r>
            <a:endParaRPr lang="en-GB" dirty="0"/>
          </a:p>
        </p:txBody>
      </p:sp>
      <p:sp>
        <p:nvSpPr>
          <p:cNvPr id="3" name="Content Placeholder 2"/>
          <p:cNvSpPr>
            <a:spLocks noGrp="1"/>
          </p:cNvSpPr>
          <p:nvPr>
            <p:ph idx="1"/>
          </p:nvPr>
        </p:nvSpPr>
        <p:spPr/>
        <p:txBody>
          <a:bodyPr/>
          <a:lstStyle/>
          <a:p>
            <a:r>
              <a:rPr lang="en-US" sz="2800" b="1" dirty="0">
                <a:solidFill>
                  <a:schemeClr val="accent5">
                    <a:lumMod val="75000"/>
                  </a:schemeClr>
                </a:solidFill>
              </a:rPr>
              <a:t>Solution Representation</a:t>
            </a:r>
          </a:p>
          <a:p>
            <a:r>
              <a:rPr lang="en-US" sz="2800" dirty="0"/>
              <a:t>Fitness Function</a:t>
            </a:r>
          </a:p>
          <a:p>
            <a:r>
              <a:rPr lang="en-US" sz="2800" dirty="0"/>
              <a:t>Selection Method </a:t>
            </a:r>
          </a:p>
          <a:p>
            <a:r>
              <a:rPr lang="en-US" sz="2800" dirty="0"/>
              <a:t>Crossover Operator </a:t>
            </a:r>
          </a:p>
          <a:p>
            <a:r>
              <a:rPr lang="en-US" sz="2800" dirty="0"/>
              <a:t>Mutation Operator</a:t>
            </a:r>
          </a:p>
          <a:p>
            <a:r>
              <a:rPr lang="en-US" sz="2800" dirty="0"/>
              <a:t>Replacement Strategies</a:t>
            </a:r>
          </a:p>
          <a:p>
            <a:r>
              <a:rPr lang="en-US" sz="2800" dirty="0"/>
              <a:t>Termination conditions</a:t>
            </a:r>
          </a:p>
          <a:p>
            <a:endParaRPr lang="en-US" sz="2800" dirty="0"/>
          </a:p>
          <a:p>
            <a:endParaRPr lang="en-GB" dirty="0"/>
          </a:p>
        </p:txBody>
      </p:sp>
      <p:sp>
        <p:nvSpPr>
          <p:cNvPr id="5" name="Slide Number Placeholder 4"/>
          <p:cNvSpPr>
            <a:spLocks noGrp="1"/>
          </p:cNvSpPr>
          <p:nvPr>
            <p:ph type="sldNum" sz="quarter" idx="12"/>
          </p:nvPr>
        </p:nvSpPr>
        <p:spPr/>
        <p:txBody>
          <a:bodyPr/>
          <a:lstStyle/>
          <a:p>
            <a:fld id="{AB66F902-0356-4863-8B72-C2B1127AE46B}" type="slidenum">
              <a:rPr lang="en-GB" sz="1400" b="1" smtClean="0"/>
              <a:t>25</a:t>
            </a:fld>
            <a:endParaRPr lang="en-GB" sz="1400" b="1" dirty="0"/>
          </a:p>
        </p:txBody>
      </p:sp>
      <p:pic>
        <p:nvPicPr>
          <p:cNvPr id="7" name="صورة 4">
            <a:extLst>
              <a:ext uri="{FF2B5EF4-FFF2-40B4-BE49-F238E27FC236}">
                <a16:creationId xmlns:a16="http://schemas.microsoft.com/office/drawing/2014/main" id="{26DE4336-9417-45FD-AFF3-9CE16C363D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E4876AD4-DB0A-45FA-B001-69E10407E067}"/>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307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7768"/>
            <a:ext cx="10972800" cy="1143000"/>
          </a:xfrm>
        </p:spPr>
        <p:txBody>
          <a:bodyPr>
            <a:normAutofit fontScale="90000"/>
          </a:bodyPr>
          <a:lstStyle/>
          <a:p>
            <a:br>
              <a:rPr lang="en-GB" dirty="0"/>
            </a:br>
            <a:r>
              <a:rPr lang="en-US" sz="4900" dirty="0"/>
              <a:t>Solution Representation</a:t>
            </a:r>
            <a:br>
              <a:rPr lang="en-US" sz="4900" dirty="0"/>
            </a:br>
            <a:br>
              <a:rPr lang="en-GB" sz="4900" dirty="0"/>
            </a:br>
            <a:endParaRPr lang="en-GB" sz="4900" dirty="0"/>
          </a:p>
        </p:txBody>
      </p:sp>
      <p:sp>
        <p:nvSpPr>
          <p:cNvPr id="3" name="Content Placeholder 2"/>
          <p:cNvSpPr>
            <a:spLocks noGrp="1"/>
          </p:cNvSpPr>
          <p:nvPr>
            <p:ph idx="1"/>
          </p:nvPr>
        </p:nvSpPr>
        <p:spPr>
          <a:xfrm>
            <a:off x="548480" y="1639341"/>
            <a:ext cx="11308160" cy="4525963"/>
          </a:xfrm>
        </p:spPr>
        <p:txBody>
          <a:bodyPr>
            <a:normAutofit/>
          </a:bodyPr>
          <a:lstStyle/>
          <a:p>
            <a:pPr marL="0" indent="0">
              <a:buNone/>
            </a:pPr>
            <a:r>
              <a:rPr lang="en-US" sz="2800" dirty="0"/>
              <a:t>Chromosomes in Genetic Algorithms are used to represent solutions. Every chromosome contains all features that are extracted from documents.</a:t>
            </a:r>
          </a:p>
        </p:txBody>
      </p:sp>
      <p:sp>
        <p:nvSpPr>
          <p:cNvPr id="5" name="Slide Number Placeholder 4"/>
          <p:cNvSpPr>
            <a:spLocks noGrp="1"/>
          </p:cNvSpPr>
          <p:nvPr>
            <p:ph type="sldNum" sz="quarter" idx="12"/>
          </p:nvPr>
        </p:nvSpPr>
        <p:spPr/>
        <p:txBody>
          <a:bodyPr/>
          <a:lstStyle/>
          <a:p>
            <a:fld id="{AB66F902-0356-4863-8B72-C2B1127AE46B}" type="slidenum">
              <a:rPr lang="en-GB" sz="1400" b="1" smtClean="0"/>
              <a:t>26</a:t>
            </a:fld>
            <a:endParaRPr lang="en-GB" sz="1400" b="1" dirty="0"/>
          </a:p>
        </p:txBody>
      </p:sp>
      <p:pic>
        <p:nvPicPr>
          <p:cNvPr id="7" name="صورة 4">
            <a:extLst>
              <a:ext uri="{FF2B5EF4-FFF2-40B4-BE49-F238E27FC236}">
                <a16:creationId xmlns:a16="http://schemas.microsoft.com/office/drawing/2014/main" id="{42096863-0F89-4011-8423-6A0F3ED4D5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260A8EAE-0123-478A-9DDF-41AC1E9DF142}"/>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5148" y="3181524"/>
            <a:ext cx="6389034" cy="1183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4511824" y="3456987"/>
            <a:ext cx="864096" cy="764101"/>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855640" y="3384979"/>
            <a:ext cx="5688632" cy="9081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BD528C0-DF92-4073-839C-C9AD8F29D6FE}"/>
              </a:ext>
            </a:extLst>
          </p:cNvPr>
          <p:cNvSpPr txBox="1"/>
          <p:nvPr/>
        </p:nvSpPr>
        <p:spPr>
          <a:xfrm>
            <a:off x="3958959" y="4365103"/>
            <a:ext cx="3573414" cy="307777"/>
          </a:xfrm>
          <a:prstGeom prst="rect">
            <a:avLst/>
          </a:prstGeom>
          <a:noFill/>
        </p:spPr>
        <p:txBody>
          <a:bodyPr wrap="none" rtlCol="0">
            <a:spAutoFit/>
          </a:bodyPr>
          <a:lstStyle/>
          <a:p>
            <a:r>
              <a:rPr lang="en-US" b="1" dirty="0"/>
              <a:t> Figure 11: GA Solution Representation </a:t>
            </a:r>
          </a:p>
        </p:txBody>
      </p:sp>
      <p:sp>
        <p:nvSpPr>
          <p:cNvPr id="15" name="Google Shape;254;p25"/>
          <p:cNvSpPr txBox="1"/>
          <p:nvPr/>
        </p:nvSpPr>
        <p:spPr>
          <a:xfrm>
            <a:off x="2869235" y="3026083"/>
            <a:ext cx="8159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JAVA</a:t>
            </a:r>
            <a:endParaRPr sz="1800" dirty="0">
              <a:solidFill>
                <a:schemeClr val="dk1"/>
              </a:solidFill>
              <a:latin typeface="Calibri"/>
              <a:ea typeface="Calibri"/>
              <a:cs typeface="Calibri"/>
              <a:sym typeface="Calibri"/>
            </a:endParaRPr>
          </a:p>
        </p:txBody>
      </p:sp>
      <p:sp>
        <p:nvSpPr>
          <p:cNvPr id="16" name="Google Shape;255;p25"/>
          <p:cNvSpPr txBox="1"/>
          <p:nvPr/>
        </p:nvSpPr>
        <p:spPr>
          <a:xfrm>
            <a:off x="3824784" y="3031144"/>
            <a:ext cx="42351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C#</a:t>
            </a:r>
            <a:endParaRPr sz="1800" dirty="0">
              <a:solidFill>
                <a:schemeClr val="dk1"/>
              </a:solidFill>
              <a:latin typeface="Calibri"/>
              <a:ea typeface="Calibri"/>
              <a:cs typeface="Calibri"/>
              <a:sym typeface="Calibri"/>
            </a:endParaRPr>
          </a:p>
        </p:txBody>
      </p:sp>
      <p:sp>
        <p:nvSpPr>
          <p:cNvPr id="17" name="Google Shape;256;p25"/>
          <p:cNvSpPr txBox="1"/>
          <p:nvPr/>
        </p:nvSpPr>
        <p:spPr>
          <a:xfrm>
            <a:off x="4667231" y="2998878"/>
            <a:ext cx="54059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C++</a:t>
            </a:r>
            <a:endParaRPr sz="1800" dirty="0">
              <a:solidFill>
                <a:schemeClr val="dk1"/>
              </a:solidFill>
              <a:latin typeface="Calibri"/>
              <a:ea typeface="Calibri"/>
              <a:cs typeface="Calibri"/>
              <a:sym typeface="Calibri"/>
            </a:endParaRPr>
          </a:p>
        </p:txBody>
      </p:sp>
      <p:sp>
        <p:nvSpPr>
          <p:cNvPr id="18" name="Google Shape;257;p25"/>
          <p:cNvSpPr txBox="1"/>
          <p:nvPr/>
        </p:nvSpPr>
        <p:spPr>
          <a:xfrm>
            <a:off x="6468899" y="3008574"/>
            <a:ext cx="3097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R</a:t>
            </a:r>
            <a:endParaRPr sz="1800" dirty="0">
              <a:solidFill>
                <a:schemeClr val="dk1"/>
              </a:solidFill>
              <a:latin typeface="Calibri"/>
              <a:ea typeface="Calibri"/>
              <a:cs typeface="Calibri"/>
              <a:sym typeface="Calibri"/>
            </a:endParaRPr>
          </a:p>
        </p:txBody>
      </p:sp>
      <p:sp>
        <p:nvSpPr>
          <p:cNvPr id="19" name="Google Shape;258;p25"/>
          <p:cNvSpPr txBox="1"/>
          <p:nvPr/>
        </p:nvSpPr>
        <p:spPr>
          <a:xfrm>
            <a:off x="5259603" y="3017866"/>
            <a:ext cx="97212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PYTHON</a:t>
            </a:r>
            <a:endParaRPr sz="1800" dirty="0">
              <a:solidFill>
                <a:schemeClr val="dk1"/>
              </a:solidFill>
              <a:latin typeface="Calibri"/>
              <a:ea typeface="Calibri"/>
              <a:cs typeface="Calibri"/>
              <a:sym typeface="Calibri"/>
            </a:endParaRPr>
          </a:p>
        </p:txBody>
      </p:sp>
      <p:sp>
        <p:nvSpPr>
          <p:cNvPr id="20" name="Google Shape;259;p25"/>
          <p:cNvSpPr txBox="1"/>
          <p:nvPr/>
        </p:nvSpPr>
        <p:spPr>
          <a:xfrm>
            <a:off x="7084142" y="3031144"/>
            <a:ext cx="7688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PEARL</a:t>
            </a:r>
            <a:endParaRPr sz="1800" dirty="0">
              <a:solidFill>
                <a:schemeClr val="dk1"/>
              </a:solidFill>
              <a:latin typeface="Calibri"/>
              <a:ea typeface="Calibri"/>
              <a:cs typeface="Calibri"/>
              <a:sym typeface="Calibri"/>
            </a:endParaRPr>
          </a:p>
        </p:txBody>
      </p:sp>
      <p:sp>
        <p:nvSpPr>
          <p:cNvPr id="21" name="Google Shape;260;p25"/>
          <p:cNvSpPr txBox="1"/>
          <p:nvPr/>
        </p:nvSpPr>
        <p:spPr>
          <a:xfrm>
            <a:off x="7894286" y="3017866"/>
            <a:ext cx="56618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PHP</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8694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p:bldP spid="16" grpId="0"/>
      <p:bldP spid="17" grpId="0"/>
      <p:bldP spid="18" grpId="0"/>
      <p:bldP spid="19" grpId="0"/>
      <p:bldP spid="20"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99392"/>
            <a:ext cx="10972800" cy="1143000"/>
          </a:xfrm>
        </p:spPr>
        <p:txBody>
          <a:bodyPr>
            <a:normAutofit/>
          </a:bodyPr>
          <a:lstStyle/>
          <a:p>
            <a:r>
              <a:rPr lang="en-US" dirty="0"/>
              <a:t>GA for Feature Selection</a:t>
            </a:r>
            <a:endParaRPr lang="en-GB" dirty="0"/>
          </a:p>
        </p:txBody>
      </p:sp>
      <p:sp>
        <p:nvSpPr>
          <p:cNvPr id="3" name="Content Placeholder 2"/>
          <p:cNvSpPr>
            <a:spLocks noGrp="1"/>
          </p:cNvSpPr>
          <p:nvPr>
            <p:ph idx="1"/>
          </p:nvPr>
        </p:nvSpPr>
        <p:spPr/>
        <p:txBody>
          <a:bodyPr/>
          <a:lstStyle/>
          <a:p>
            <a:r>
              <a:rPr lang="en-US" sz="2800" dirty="0"/>
              <a:t>Solution Representation</a:t>
            </a:r>
          </a:p>
          <a:p>
            <a:r>
              <a:rPr lang="en-US" sz="2800" b="1" dirty="0">
                <a:solidFill>
                  <a:schemeClr val="accent5">
                    <a:lumMod val="75000"/>
                  </a:schemeClr>
                </a:solidFill>
              </a:rPr>
              <a:t>Fitness Function</a:t>
            </a:r>
          </a:p>
          <a:p>
            <a:r>
              <a:rPr lang="en-US" sz="2800" dirty="0"/>
              <a:t>Selection Method </a:t>
            </a:r>
          </a:p>
          <a:p>
            <a:r>
              <a:rPr lang="en-US" sz="2800" dirty="0"/>
              <a:t>Crossover Operator </a:t>
            </a:r>
          </a:p>
          <a:p>
            <a:r>
              <a:rPr lang="en-US" sz="2800" dirty="0"/>
              <a:t>Mutation Operator</a:t>
            </a:r>
          </a:p>
          <a:p>
            <a:r>
              <a:rPr lang="en-US" sz="2800" dirty="0"/>
              <a:t>Replacement Strategies</a:t>
            </a:r>
          </a:p>
          <a:p>
            <a:r>
              <a:rPr lang="en-US" sz="2800" dirty="0"/>
              <a:t>Termination conditions</a:t>
            </a:r>
          </a:p>
          <a:p>
            <a:endParaRPr lang="en-US" sz="2800" dirty="0"/>
          </a:p>
          <a:p>
            <a:endParaRPr lang="en-GB" dirty="0"/>
          </a:p>
        </p:txBody>
      </p:sp>
      <p:sp>
        <p:nvSpPr>
          <p:cNvPr id="5" name="Slide Number Placeholder 4"/>
          <p:cNvSpPr>
            <a:spLocks noGrp="1"/>
          </p:cNvSpPr>
          <p:nvPr>
            <p:ph type="sldNum" sz="quarter" idx="12"/>
          </p:nvPr>
        </p:nvSpPr>
        <p:spPr/>
        <p:txBody>
          <a:bodyPr/>
          <a:lstStyle/>
          <a:p>
            <a:fld id="{AB66F902-0356-4863-8B72-C2B1127AE46B}" type="slidenum">
              <a:rPr lang="en-GB" sz="1400" b="1" smtClean="0"/>
              <a:t>27</a:t>
            </a:fld>
            <a:endParaRPr lang="en-GB" sz="1400" b="1" dirty="0"/>
          </a:p>
        </p:txBody>
      </p:sp>
      <p:pic>
        <p:nvPicPr>
          <p:cNvPr id="7" name="صورة 4">
            <a:extLst>
              <a:ext uri="{FF2B5EF4-FFF2-40B4-BE49-F238E27FC236}">
                <a16:creationId xmlns:a16="http://schemas.microsoft.com/office/drawing/2014/main" id="{26DE4336-9417-45FD-AFF3-9CE16C363D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E4876AD4-DB0A-45FA-B001-69E10407E067}"/>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2414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384"/>
            <a:ext cx="10972800" cy="1143000"/>
          </a:xfrm>
        </p:spPr>
        <p:txBody>
          <a:bodyPr>
            <a:normAutofit/>
          </a:bodyPr>
          <a:lstStyle/>
          <a:p>
            <a:r>
              <a:rPr lang="en-US" dirty="0"/>
              <a:t>Fitness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Term Frequency-Inverse Document Frequency (TF-IDF) weighting schema.</a:t>
                </a:r>
              </a:p>
              <a:p>
                <a:endParaRPr lang="en-US" sz="2800" dirty="0"/>
              </a:p>
              <a:p>
                <a:r>
                  <a:rPr lang="en-US" sz="2800" dirty="0"/>
                  <a:t>The Equation that describes TF-IDF is as follows:</a:t>
                </a:r>
              </a:p>
              <a:p>
                <a:pPr marL="0" indent="0">
                  <a:buNone/>
                </a:pPr>
                <a:endParaRPr lang="en-US" dirty="0"/>
              </a:p>
              <a:p>
                <a:pPr marL="0" indent="0">
                  <a:buNone/>
                </a:pPr>
                <a:endParaRPr lang="en-US" sz="1800" dirty="0"/>
              </a:p>
              <a:p>
                <a:pPr marL="0" indent="0">
                  <a:buNone/>
                </a:pPr>
                <a:r>
                  <a:rPr lang="en-US" sz="1800" dirty="0"/>
                  <a:t>Where: </a:t>
                </a:r>
              </a:p>
              <a:p>
                <a14:m>
                  <m:oMath xmlns:m="http://schemas.openxmlformats.org/officeDocument/2006/math">
                    <m:sSub>
                      <m:sSubPr>
                        <m:ctrlPr>
                          <a:rPr lang="en-US" sz="1800" i="1">
                            <a:latin typeface="Cambria Math" panose="02040503050406030204" pitchFamily="18" charset="0"/>
                          </a:rPr>
                        </m:ctrlPr>
                      </m:sSubPr>
                      <m:e>
                        <m:r>
                          <a:rPr lang="en-US" sz="1800" i="1">
                            <a:latin typeface="Cambria Math" charset="0"/>
                          </a:rPr>
                          <m:t>𝑊</m:t>
                        </m:r>
                      </m:e>
                      <m:sub>
                        <m:r>
                          <a:rPr lang="en-US" sz="1800" i="1">
                            <a:latin typeface="Cambria Math" charset="0"/>
                          </a:rPr>
                          <m:t>𝑡</m:t>
                        </m:r>
                        <m:r>
                          <a:rPr lang="en-US" sz="1800" i="1">
                            <a:latin typeface="Cambria Math" charset="0"/>
                          </a:rPr>
                          <m:t>,</m:t>
                        </m:r>
                        <m:r>
                          <a:rPr lang="en-US" sz="1800" i="1">
                            <a:latin typeface="Cambria Math" charset="0"/>
                          </a:rPr>
                          <m:t>𝑑</m:t>
                        </m:r>
                      </m:sub>
                    </m:sSub>
                  </m:oMath>
                </a14:m>
                <a:r>
                  <a:rPr lang="en-US" sz="1800" dirty="0"/>
                  <a:t> is the weight for feature </a:t>
                </a:r>
                <a14:m>
                  <m:oMath xmlns:m="http://schemas.openxmlformats.org/officeDocument/2006/math">
                    <m:r>
                      <a:rPr lang="en-US" sz="1800" i="1">
                        <a:latin typeface="Cambria Math" charset="0"/>
                      </a:rPr>
                      <m:t>𝑡</m:t>
                    </m:r>
                  </m:oMath>
                </a14:m>
                <a:r>
                  <a:rPr lang="en-US" sz="1800" dirty="0"/>
                  <a:t> (i.e., a word) in the document </a:t>
                </a:r>
                <a14:m>
                  <m:oMath xmlns:m="http://schemas.openxmlformats.org/officeDocument/2006/math">
                    <m:r>
                      <a:rPr lang="en-US" sz="1800" i="1">
                        <a:latin typeface="Cambria Math" charset="0"/>
                      </a:rPr>
                      <m:t>𝑑</m:t>
                    </m:r>
                    <m:r>
                      <a:rPr lang="en-US" sz="1800">
                        <a:latin typeface="Cambria Math"/>
                      </a:rPr>
                      <m:t>.</m:t>
                    </m:r>
                  </m:oMath>
                </a14:m>
                <a:endParaRPr lang="en-US" sz="1800" dirty="0"/>
              </a:p>
              <a:p>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charset="0"/>
                          </a:rPr>
                          <m:t>𝑡𝑓</m:t>
                        </m:r>
                      </m:e>
                      <m:sub>
                        <m:r>
                          <a:rPr lang="en-US" sz="1800" i="1">
                            <a:latin typeface="Cambria Math" charset="0"/>
                          </a:rPr>
                          <m:t>𝑡</m:t>
                        </m:r>
                        <m:r>
                          <a:rPr lang="en-US" sz="1800" i="1">
                            <a:latin typeface="Cambria Math" charset="0"/>
                          </a:rPr>
                          <m:t>,</m:t>
                        </m:r>
                        <m:r>
                          <a:rPr lang="en-US" sz="1800" i="1">
                            <a:latin typeface="Cambria Math" charset="0"/>
                          </a:rPr>
                          <m:t>𝑑</m:t>
                        </m:r>
                      </m:sub>
                    </m:sSub>
                    <m:r>
                      <a:rPr lang="en-US" sz="1800" i="1">
                        <a:latin typeface="Cambria Math" charset="0"/>
                      </a:rPr>
                      <m:t> </m:t>
                    </m:r>
                  </m:oMath>
                </a14:m>
                <a:r>
                  <a:rPr lang="en-US" sz="1800" dirty="0"/>
                  <a:t> is the term frequency, i.e., the number of terms in a document. </a:t>
                </a:r>
              </a:p>
              <a:p>
                <a14:m>
                  <m:oMath xmlns:m="http://schemas.openxmlformats.org/officeDocument/2006/math">
                    <m:r>
                      <a:rPr lang="en-US" sz="1800" i="1">
                        <a:latin typeface="Cambria Math" charset="0"/>
                      </a:rPr>
                      <m:t>𝑙𝑜𝑔</m:t>
                    </m:r>
                    <m:f>
                      <m:fPr>
                        <m:ctrlPr>
                          <a:rPr lang="en-US" sz="1800" i="1">
                            <a:latin typeface="Cambria Math" panose="02040503050406030204" pitchFamily="18" charset="0"/>
                          </a:rPr>
                        </m:ctrlPr>
                      </m:fPr>
                      <m:num>
                        <m:r>
                          <a:rPr lang="en-US" sz="1800" i="1">
                            <a:latin typeface="Cambria Math" charset="0"/>
                          </a:rPr>
                          <m:t>𝑁</m:t>
                        </m:r>
                      </m:num>
                      <m:den>
                        <m:sSub>
                          <m:sSubPr>
                            <m:ctrlPr>
                              <a:rPr lang="en-US" sz="1800" i="1">
                                <a:latin typeface="Cambria Math" panose="02040503050406030204" pitchFamily="18" charset="0"/>
                              </a:rPr>
                            </m:ctrlPr>
                          </m:sSubPr>
                          <m:e>
                            <m:r>
                              <a:rPr lang="en-US" sz="1800" i="1">
                                <a:latin typeface="Cambria Math" charset="0"/>
                              </a:rPr>
                              <m:t>𝑑𝑓</m:t>
                            </m:r>
                          </m:e>
                          <m:sub>
                            <m:r>
                              <a:rPr lang="en-US" sz="1800" i="1">
                                <a:latin typeface="Cambria Math" charset="0"/>
                              </a:rPr>
                              <m:t>𝑡</m:t>
                            </m:r>
                          </m:sub>
                        </m:sSub>
                      </m:den>
                    </m:f>
                  </m:oMath>
                </a14:m>
                <a:r>
                  <a:rPr lang="en-US" sz="1800" dirty="0"/>
                  <a:t>  is the invers document frequency, where </a:t>
                </a:r>
                <a14:m>
                  <m:oMath xmlns:m="http://schemas.openxmlformats.org/officeDocument/2006/math">
                    <m:r>
                      <a:rPr lang="en-US" sz="1800" i="1">
                        <a:latin typeface="Cambria Math" charset="0"/>
                      </a:rPr>
                      <m:t>𝑁</m:t>
                    </m:r>
                    <m:r>
                      <a:rPr lang="en-US" sz="1800" i="1">
                        <a:latin typeface="Cambria Math" charset="0"/>
                      </a:rPr>
                      <m:t>  </m:t>
                    </m:r>
                  </m:oMath>
                </a14:m>
                <a:r>
                  <a:rPr lang="en-US" sz="1800" dirty="0"/>
                  <a:t>is the total number of documents.</a:t>
                </a:r>
              </a:p>
              <a:p>
                <a14:m>
                  <m:oMath xmlns:m="http://schemas.openxmlformats.org/officeDocument/2006/math">
                    <m:sSub>
                      <m:sSubPr>
                        <m:ctrlPr>
                          <a:rPr lang="en-US" sz="1800" i="1">
                            <a:latin typeface="Cambria Math" panose="02040503050406030204" pitchFamily="18" charset="0"/>
                          </a:rPr>
                        </m:ctrlPr>
                      </m:sSubPr>
                      <m:e>
                        <m:r>
                          <a:rPr lang="en-US" sz="1800" i="1">
                            <a:latin typeface="Cambria Math" charset="0"/>
                          </a:rPr>
                          <m:t>𝑑𝑓</m:t>
                        </m:r>
                      </m:e>
                      <m:sub>
                        <m:r>
                          <a:rPr lang="en-US" sz="1800" i="1">
                            <a:latin typeface="Cambria Math" charset="0"/>
                          </a:rPr>
                          <m:t>𝑡</m:t>
                        </m:r>
                      </m:sub>
                    </m:sSub>
                    <m:r>
                      <a:rPr lang="en-US" sz="1800" i="1">
                        <a:latin typeface="Cambria Math" charset="0"/>
                      </a:rPr>
                      <m:t> </m:t>
                    </m:r>
                  </m:oMath>
                </a14:m>
                <a:r>
                  <a:rPr lang="en-US" sz="1800" dirty="0"/>
                  <a:t>is the number of documents containing that term.</a:t>
                </a:r>
                <a:endParaRPr lang="en-GB" sz="1800" dirty="0"/>
              </a:p>
              <a:p>
                <a:pPr marL="0" indent="0">
                  <a:buNone/>
                </a:pPr>
                <a:endParaRPr lang="en-US" dirty="0"/>
              </a:p>
              <a:p>
                <a:pPr marL="0"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500" t="-270" b="-404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AB66F902-0356-4863-8B72-C2B1127AE46B}" type="slidenum">
              <a:rPr lang="en-GB" sz="1400" b="1" smtClean="0"/>
              <a:t>28</a:t>
            </a:fld>
            <a:endParaRPr lang="en-GB" sz="1400" b="1" dirty="0"/>
          </a:p>
        </p:txBody>
      </p:sp>
      <p:pic>
        <p:nvPicPr>
          <p:cNvPr id="7" name="صورة 4">
            <a:extLst>
              <a:ext uri="{FF2B5EF4-FFF2-40B4-BE49-F238E27FC236}">
                <a16:creationId xmlns:a16="http://schemas.microsoft.com/office/drawing/2014/main" id="{8202973F-576A-455B-9BC6-62F44A18D6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8735B7B6-8372-4B9F-A329-6D53DBAE6FBE}"/>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1744" y="3580249"/>
            <a:ext cx="393382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9575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5"/>
          <p:cNvSpPr txBox="1">
            <a:spLocks noGrp="1"/>
          </p:cNvSpPr>
          <p:nvPr>
            <p:ph type="title"/>
          </p:nvPr>
        </p:nvSpPr>
        <p:spPr>
          <a:xfrm>
            <a:off x="609600" y="-27384"/>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Fitness Function of GA</a:t>
            </a:r>
            <a:endParaRPr/>
          </a:p>
        </p:txBody>
      </p:sp>
      <p:sp>
        <p:nvSpPr>
          <p:cNvPr id="245" name="Google Shape;245;p25"/>
          <p:cNvSpPr txBox="1">
            <a:spLocks noGrp="1"/>
          </p:cNvSpPr>
          <p:nvPr>
            <p:ph type="body" idx="1"/>
          </p:nvPr>
        </p:nvSpPr>
        <p:spPr>
          <a:xfrm>
            <a:off x="609600" y="1600201"/>
            <a:ext cx="10972800" cy="4526100"/>
          </a:xfrm>
          <a:prstGeom prst="rect">
            <a:avLst/>
          </a:prstGeom>
          <a:blipFill rotWithShape="1">
            <a:blip r:embed="rId3">
              <a:alphaModFix/>
            </a:blip>
            <a:stretch>
              <a:fillRect l="-1109" t="-1212"/>
            </a:stretch>
          </a:blip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 </a:t>
            </a:r>
            <a:endParaRPr/>
          </a:p>
        </p:txBody>
      </p:sp>
      <p:sp>
        <p:nvSpPr>
          <p:cNvPr id="247" name="Google Shape;247;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29</a:t>
            </a:fld>
            <a:endParaRPr sz="1400" b="1" dirty="0"/>
          </a:p>
        </p:txBody>
      </p:sp>
      <p:pic>
        <p:nvPicPr>
          <p:cNvPr id="249" name="Google Shape;249;p25"/>
          <p:cNvPicPr preferRelativeResize="0"/>
          <p:nvPr/>
        </p:nvPicPr>
        <p:blipFill rotWithShape="1">
          <a:blip r:embed="rId4">
            <a:alphaModFix/>
          </a:blip>
          <a:srcRect/>
          <a:stretch/>
        </p:blipFill>
        <p:spPr>
          <a:xfrm>
            <a:off x="1" y="0"/>
            <a:ext cx="2425147" cy="884605"/>
          </a:xfrm>
          <a:prstGeom prst="rect">
            <a:avLst/>
          </a:prstGeom>
          <a:noFill/>
          <a:ln>
            <a:noFill/>
          </a:ln>
        </p:spPr>
      </p:pic>
      <p:cxnSp>
        <p:nvCxnSpPr>
          <p:cNvPr id="250" name="Google Shape;250;p25"/>
          <p:cNvCxnSpPr/>
          <p:nvPr/>
        </p:nvCxnSpPr>
        <p:spPr>
          <a:xfrm>
            <a:off x="0" y="884605"/>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pic>
        <p:nvPicPr>
          <p:cNvPr id="251" name="Google Shape;251;p25"/>
          <p:cNvPicPr preferRelativeResize="0"/>
          <p:nvPr/>
        </p:nvPicPr>
        <p:blipFill rotWithShape="1">
          <a:blip r:embed="rId5">
            <a:alphaModFix/>
          </a:blip>
          <a:srcRect/>
          <a:stretch/>
        </p:blipFill>
        <p:spPr>
          <a:xfrm>
            <a:off x="1415480" y="2116460"/>
            <a:ext cx="4124325" cy="952500"/>
          </a:xfrm>
          <a:prstGeom prst="rect">
            <a:avLst/>
          </a:prstGeom>
          <a:noFill/>
          <a:ln>
            <a:noFill/>
          </a:ln>
        </p:spPr>
      </p:pic>
      <p:grpSp>
        <p:nvGrpSpPr>
          <p:cNvPr id="252" name="Google Shape;252;p25"/>
          <p:cNvGrpSpPr/>
          <p:nvPr/>
        </p:nvGrpSpPr>
        <p:grpSpPr>
          <a:xfrm>
            <a:off x="5456629" y="2257876"/>
            <a:ext cx="6480720" cy="1264786"/>
            <a:chOff x="5270866" y="5066196"/>
            <a:chExt cx="6480720" cy="1264786"/>
          </a:xfrm>
        </p:grpSpPr>
        <p:pic>
          <p:nvPicPr>
            <p:cNvPr id="253" name="Google Shape;253;p25"/>
            <p:cNvPicPr preferRelativeResize="0"/>
            <p:nvPr/>
          </p:nvPicPr>
          <p:blipFill rotWithShape="1">
            <a:blip r:embed="rId6">
              <a:alphaModFix/>
            </a:blip>
            <a:srcRect/>
            <a:stretch/>
          </p:blipFill>
          <p:spPr>
            <a:xfrm>
              <a:off x="5270866" y="5250862"/>
              <a:ext cx="6480720" cy="1080120"/>
            </a:xfrm>
            <a:prstGeom prst="rect">
              <a:avLst/>
            </a:prstGeom>
            <a:noFill/>
            <a:ln>
              <a:noFill/>
            </a:ln>
          </p:spPr>
        </p:pic>
        <p:sp>
          <p:nvSpPr>
            <p:cNvPr id="254" name="Google Shape;254;p25"/>
            <p:cNvSpPr txBox="1"/>
            <p:nvPr/>
          </p:nvSpPr>
          <p:spPr>
            <a:xfrm>
              <a:off x="5757842" y="5093401"/>
              <a:ext cx="8159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JAVA</a:t>
              </a:r>
              <a:endParaRPr sz="1800" dirty="0">
                <a:solidFill>
                  <a:schemeClr val="dk1"/>
                </a:solidFill>
                <a:latin typeface="Calibri"/>
                <a:ea typeface="Calibri"/>
                <a:cs typeface="Calibri"/>
                <a:sym typeface="Calibri"/>
              </a:endParaRPr>
            </a:p>
          </p:txBody>
        </p:sp>
        <p:sp>
          <p:nvSpPr>
            <p:cNvPr id="255" name="Google Shape;255;p25"/>
            <p:cNvSpPr txBox="1"/>
            <p:nvPr/>
          </p:nvSpPr>
          <p:spPr>
            <a:xfrm>
              <a:off x="6713391" y="5098462"/>
              <a:ext cx="42351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C#</a:t>
              </a:r>
              <a:endParaRPr sz="1800" dirty="0">
                <a:solidFill>
                  <a:schemeClr val="dk1"/>
                </a:solidFill>
                <a:latin typeface="Calibri"/>
                <a:ea typeface="Calibri"/>
                <a:cs typeface="Calibri"/>
                <a:sym typeface="Calibri"/>
              </a:endParaRPr>
            </a:p>
          </p:txBody>
        </p:sp>
        <p:sp>
          <p:nvSpPr>
            <p:cNvPr id="256" name="Google Shape;256;p25"/>
            <p:cNvSpPr txBox="1"/>
            <p:nvPr/>
          </p:nvSpPr>
          <p:spPr>
            <a:xfrm>
              <a:off x="7555838" y="5066196"/>
              <a:ext cx="54059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a:t>
              </a:r>
              <a:endParaRPr sz="1800">
                <a:solidFill>
                  <a:schemeClr val="dk1"/>
                </a:solidFill>
                <a:latin typeface="Calibri"/>
                <a:ea typeface="Calibri"/>
                <a:cs typeface="Calibri"/>
                <a:sym typeface="Calibri"/>
              </a:endParaRPr>
            </a:p>
          </p:txBody>
        </p:sp>
        <p:sp>
          <p:nvSpPr>
            <p:cNvPr id="257" name="Google Shape;257;p25"/>
            <p:cNvSpPr txBox="1"/>
            <p:nvPr/>
          </p:nvSpPr>
          <p:spPr>
            <a:xfrm>
              <a:off x="9357506" y="5075892"/>
              <a:ext cx="3097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258" name="Google Shape;258;p25"/>
            <p:cNvSpPr txBox="1"/>
            <p:nvPr/>
          </p:nvSpPr>
          <p:spPr>
            <a:xfrm>
              <a:off x="8148210" y="5085184"/>
              <a:ext cx="97212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PYTHON</a:t>
              </a:r>
              <a:endParaRPr sz="1800">
                <a:solidFill>
                  <a:schemeClr val="dk1"/>
                </a:solidFill>
                <a:latin typeface="Calibri"/>
                <a:ea typeface="Calibri"/>
                <a:cs typeface="Calibri"/>
                <a:sym typeface="Calibri"/>
              </a:endParaRPr>
            </a:p>
          </p:txBody>
        </p:sp>
        <p:sp>
          <p:nvSpPr>
            <p:cNvPr id="259" name="Google Shape;259;p25"/>
            <p:cNvSpPr txBox="1"/>
            <p:nvPr/>
          </p:nvSpPr>
          <p:spPr>
            <a:xfrm>
              <a:off x="9972749" y="5098462"/>
              <a:ext cx="7688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PEARL</a:t>
              </a:r>
              <a:endParaRPr sz="1800">
                <a:solidFill>
                  <a:schemeClr val="dk1"/>
                </a:solidFill>
                <a:latin typeface="Calibri"/>
                <a:ea typeface="Calibri"/>
                <a:cs typeface="Calibri"/>
                <a:sym typeface="Calibri"/>
              </a:endParaRPr>
            </a:p>
          </p:txBody>
        </p:sp>
        <p:sp>
          <p:nvSpPr>
            <p:cNvPr id="260" name="Google Shape;260;p25"/>
            <p:cNvSpPr txBox="1"/>
            <p:nvPr/>
          </p:nvSpPr>
          <p:spPr>
            <a:xfrm>
              <a:off x="10782893" y="5085184"/>
              <a:ext cx="56618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PHP</a:t>
              </a:r>
              <a:endParaRPr sz="1800">
                <a:solidFill>
                  <a:schemeClr val="dk1"/>
                </a:solidFill>
                <a:latin typeface="Calibri"/>
                <a:ea typeface="Calibri"/>
                <a:cs typeface="Calibri"/>
                <a:sym typeface="Calibri"/>
              </a:endParaRPr>
            </a:p>
          </p:txBody>
        </p:sp>
      </p:grpSp>
      <p:sp>
        <p:nvSpPr>
          <p:cNvPr id="261" name="Google Shape;261;p25"/>
          <p:cNvSpPr txBox="1"/>
          <p:nvPr/>
        </p:nvSpPr>
        <p:spPr>
          <a:xfrm>
            <a:off x="7449007" y="3470811"/>
            <a:ext cx="2742058"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a:solidFill>
                  <a:schemeClr val="dk1"/>
                </a:solidFill>
                <a:latin typeface="Calibri"/>
                <a:ea typeface="Calibri"/>
                <a:cs typeface="Calibri"/>
                <a:sym typeface="Calibri"/>
              </a:rPr>
              <a:t> Figure 12: GA Solution Example </a:t>
            </a:r>
            <a:endParaRPr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24425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INTRODUCTION </a:t>
            </a:r>
            <a:endParaRPr/>
          </a:p>
        </p:txBody>
      </p:sp>
      <p:sp>
        <p:nvSpPr>
          <p:cNvPr id="112" name="Google Shape;112;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3</a:t>
            </a:fld>
            <a:endParaRPr sz="1400" b="1" dirty="0"/>
          </a:p>
        </p:txBody>
      </p:sp>
      <p:pic>
        <p:nvPicPr>
          <p:cNvPr id="114" name="Google Shape;114;p15"/>
          <p:cNvPicPr preferRelativeResize="0"/>
          <p:nvPr/>
        </p:nvPicPr>
        <p:blipFill rotWithShape="1">
          <a:blip r:embed="rId3">
            <a:alphaModFix/>
          </a:blip>
          <a:srcRect/>
          <a:stretch/>
        </p:blipFill>
        <p:spPr>
          <a:xfrm>
            <a:off x="0" y="0"/>
            <a:ext cx="3081867" cy="948267"/>
          </a:xfrm>
          <a:prstGeom prst="rect">
            <a:avLst/>
          </a:prstGeom>
          <a:noFill/>
          <a:ln>
            <a:noFill/>
          </a:ln>
        </p:spPr>
      </p:pic>
      <p:cxnSp>
        <p:nvCxnSpPr>
          <p:cNvPr id="115" name="Google Shape;115;p15"/>
          <p:cNvCxnSpPr/>
          <p:nvPr/>
        </p:nvCxnSpPr>
        <p:spPr>
          <a:xfrm>
            <a:off x="1540933" y="3672586"/>
            <a:ext cx="8875276" cy="5803"/>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5"/>
          <p:cNvSpPr txBox="1">
            <a:spLocks noGrp="1"/>
          </p:cNvSpPr>
          <p:nvPr>
            <p:ph type="title"/>
          </p:nvPr>
        </p:nvSpPr>
        <p:spPr>
          <a:xfrm>
            <a:off x="609600" y="-27384"/>
            <a:ext cx="10972800" cy="1143000"/>
          </a:xfrm>
          <a:prstGeom prst="rect">
            <a:avLst/>
          </a:prstGeom>
          <a:noFill/>
          <a:ln>
            <a:noFill/>
          </a:ln>
        </p:spPr>
        <p:txBody>
          <a:bodyPr spcFirstLastPara="1" wrap="square" lIns="91425" tIns="45700" rIns="91425" bIns="45700" anchor="ctr" anchorCtr="0">
            <a:noAutofit/>
          </a:bodyPr>
          <a:lstStyle/>
          <a:p>
            <a:pPr lvl="0">
              <a:buSzPts val="4400"/>
            </a:pPr>
            <a:r>
              <a:rPr lang="en-US" dirty="0"/>
              <a:t>TF-IDF Lookup Table </a:t>
            </a:r>
            <a:endParaRPr dirty="0"/>
          </a:p>
        </p:txBody>
      </p:sp>
      <p:sp>
        <p:nvSpPr>
          <p:cNvPr id="247" name="Google Shape;247;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30</a:t>
            </a:fld>
            <a:endParaRPr sz="1400" b="1" dirty="0"/>
          </a:p>
        </p:txBody>
      </p:sp>
      <p:pic>
        <p:nvPicPr>
          <p:cNvPr id="249" name="Google Shape;249;p25"/>
          <p:cNvPicPr preferRelativeResize="0"/>
          <p:nvPr/>
        </p:nvPicPr>
        <p:blipFill rotWithShape="1">
          <a:blip r:embed="rId3">
            <a:alphaModFix/>
          </a:blip>
          <a:srcRect/>
          <a:stretch/>
        </p:blipFill>
        <p:spPr>
          <a:xfrm>
            <a:off x="1" y="0"/>
            <a:ext cx="2425147" cy="884605"/>
          </a:xfrm>
          <a:prstGeom prst="rect">
            <a:avLst/>
          </a:prstGeom>
          <a:noFill/>
          <a:ln>
            <a:noFill/>
          </a:ln>
        </p:spPr>
      </p:pic>
      <p:cxnSp>
        <p:nvCxnSpPr>
          <p:cNvPr id="250" name="Google Shape;250;p25"/>
          <p:cNvCxnSpPr/>
          <p:nvPr/>
        </p:nvCxnSpPr>
        <p:spPr>
          <a:xfrm>
            <a:off x="0" y="884605"/>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graphicFrame>
        <p:nvGraphicFramePr>
          <p:cNvPr id="18" name="Table 17"/>
          <p:cNvGraphicFramePr>
            <a:graphicFrameLocks noGrp="1"/>
          </p:cNvGraphicFramePr>
          <p:nvPr>
            <p:extLst>
              <p:ext uri="{D42A27DB-BD31-4B8C-83A1-F6EECF244321}">
                <p14:modId xmlns:p14="http://schemas.microsoft.com/office/powerpoint/2010/main" val="1856259235"/>
              </p:ext>
            </p:extLst>
          </p:nvPr>
        </p:nvGraphicFramePr>
        <p:xfrm>
          <a:off x="2995451" y="3662746"/>
          <a:ext cx="6090745" cy="2613197"/>
        </p:xfrm>
        <a:graphic>
          <a:graphicData uri="http://schemas.openxmlformats.org/drawingml/2006/table">
            <a:tbl>
              <a:tblPr firstRow="1" bandRow="1">
                <a:tableStyleId>{CAE38D67-B868-4BAC-B091-44ED7253089E}</a:tableStyleId>
              </a:tblPr>
              <a:tblGrid>
                <a:gridCol w="1218149">
                  <a:extLst>
                    <a:ext uri="{9D8B030D-6E8A-4147-A177-3AD203B41FA5}">
                      <a16:colId xmlns:a16="http://schemas.microsoft.com/office/drawing/2014/main" val="20000"/>
                    </a:ext>
                  </a:extLst>
                </a:gridCol>
                <a:gridCol w="1218149">
                  <a:extLst>
                    <a:ext uri="{9D8B030D-6E8A-4147-A177-3AD203B41FA5}">
                      <a16:colId xmlns:a16="http://schemas.microsoft.com/office/drawing/2014/main" val="20001"/>
                    </a:ext>
                  </a:extLst>
                </a:gridCol>
                <a:gridCol w="1218149">
                  <a:extLst>
                    <a:ext uri="{9D8B030D-6E8A-4147-A177-3AD203B41FA5}">
                      <a16:colId xmlns:a16="http://schemas.microsoft.com/office/drawing/2014/main" val="20002"/>
                    </a:ext>
                  </a:extLst>
                </a:gridCol>
                <a:gridCol w="1218149">
                  <a:extLst>
                    <a:ext uri="{9D8B030D-6E8A-4147-A177-3AD203B41FA5}">
                      <a16:colId xmlns:a16="http://schemas.microsoft.com/office/drawing/2014/main" val="20003"/>
                    </a:ext>
                  </a:extLst>
                </a:gridCol>
                <a:gridCol w="1218149">
                  <a:extLst>
                    <a:ext uri="{9D8B030D-6E8A-4147-A177-3AD203B41FA5}">
                      <a16:colId xmlns:a16="http://schemas.microsoft.com/office/drawing/2014/main" val="20004"/>
                    </a:ext>
                  </a:extLst>
                </a:gridCol>
              </a:tblGrid>
              <a:tr h="531877">
                <a:tc>
                  <a:txBody>
                    <a:bodyPr/>
                    <a:lstStyle/>
                    <a:p>
                      <a:endParaRPr lang="en-US" dirty="0">
                        <a:solidFill>
                          <a:schemeClr val="tx1"/>
                        </a:solidFill>
                      </a:endParaRPr>
                    </a:p>
                  </a:txBody>
                  <a:tcPr/>
                </a:tc>
                <a:tc>
                  <a:txBody>
                    <a:bodyPr/>
                    <a:lstStyle/>
                    <a:p>
                      <a:pPr algn="ctr">
                        <a:lnSpc>
                          <a:spcPct val="150000"/>
                        </a:lnSpc>
                      </a:pPr>
                      <a:r>
                        <a:rPr lang="en-US" sz="1800" dirty="0">
                          <a:solidFill>
                            <a:schemeClr val="bg1"/>
                          </a:solidFill>
                        </a:rPr>
                        <a:t>Accept</a:t>
                      </a:r>
                    </a:p>
                  </a:txBody>
                  <a:tcPr/>
                </a:tc>
                <a:tc>
                  <a:txBody>
                    <a:bodyPr/>
                    <a:lstStyle/>
                    <a:p>
                      <a:pPr algn="ctr">
                        <a:lnSpc>
                          <a:spcPct val="150000"/>
                        </a:lnSpc>
                      </a:pPr>
                      <a:r>
                        <a:rPr lang="en-US" sz="1800" dirty="0">
                          <a:solidFill>
                            <a:schemeClr val="bg1"/>
                          </a:solidFill>
                        </a:rPr>
                        <a:t>good</a:t>
                      </a:r>
                    </a:p>
                  </a:txBody>
                  <a:tcPr/>
                </a:tc>
                <a:tc>
                  <a:txBody>
                    <a:bodyPr/>
                    <a:lstStyle/>
                    <a:p>
                      <a:pPr algn="ctr">
                        <a:lnSpc>
                          <a:spcPct val="150000"/>
                        </a:lnSpc>
                      </a:pPr>
                      <a:r>
                        <a:rPr lang="en-US" sz="1800" dirty="0">
                          <a:solidFill>
                            <a:schemeClr val="bg1"/>
                          </a:solidFill>
                        </a:rPr>
                        <a:t>time</a:t>
                      </a:r>
                    </a:p>
                  </a:txBody>
                  <a:tcPr/>
                </a:tc>
                <a:tc>
                  <a:txBody>
                    <a:bodyPr/>
                    <a:lstStyle/>
                    <a:p>
                      <a:pPr algn="ctr">
                        <a:lnSpc>
                          <a:spcPct val="150000"/>
                        </a:lnSpc>
                      </a:pPr>
                      <a:r>
                        <a:rPr lang="en-US" sz="1800" dirty="0">
                          <a:solidFill>
                            <a:schemeClr val="bg1"/>
                          </a:solidFill>
                        </a:rPr>
                        <a:t>work</a:t>
                      </a:r>
                    </a:p>
                  </a:txBody>
                  <a:tcPr/>
                </a:tc>
                <a:extLst>
                  <a:ext uri="{0D108BD9-81ED-4DB2-BD59-A6C34878D82A}">
                    <a16:rowId xmlns:a16="http://schemas.microsoft.com/office/drawing/2014/main" val="10000"/>
                  </a:ext>
                </a:extLst>
              </a:tr>
              <a:tr h="520330">
                <a:tc>
                  <a:txBody>
                    <a:bodyPr/>
                    <a:lstStyle/>
                    <a:p>
                      <a:r>
                        <a:rPr lang="en-US" sz="1800" b="1" dirty="0"/>
                        <a:t> DOC 1</a:t>
                      </a:r>
                    </a:p>
                  </a:txBody>
                  <a:tcPr/>
                </a:tc>
                <a:tc>
                  <a:txBody>
                    <a:bodyPr/>
                    <a:lstStyle/>
                    <a:p>
                      <a:r>
                        <a:rPr lang="en-US" dirty="0"/>
                        <a:t>0.0000</a:t>
                      </a:r>
                    </a:p>
                  </a:txBody>
                  <a:tcPr/>
                </a:tc>
                <a:tc>
                  <a:txBody>
                    <a:bodyPr/>
                    <a:lstStyle/>
                    <a:p>
                      <a:r>
                        <a:rPr lang="en-US" dirty="0"/>
                        <a:t>0.1571</a:t>
                      </a:r>
                    </a:p>
                  </a:txBody>
                  <a:tcPr/>
                </a:tc>
                <a:tc>
                  <a:txBody>
                    <a:bodyPr/>
                    <a:lstStyle/>
                    <a:p>
                      <a:r>
                        <a:rPr lang="en-US" dirty="0"/>
                        <a:t>0.3758</a:t>
                      </a:r>
                    </a:p>
                  </a:txBody>
                  <a:tcPr/>
                </a:tc>
                <a:tc>
                  <a:txBody>
                    <a:bodyPr/>
                    <a:lstStyle/>
                    <a:p>
                      <a:r>
                        <a:rPr lang="en-US" dirty="0"/>
                        <a:t>0.0165</a:t>
                      </a:r>
                    </a:p>
                  </a:txBody>
                  <a:tcPr/>
                </a:tc>
                <a:extLst>
                  <a:ext uri="{0D108BD9-81ED-4DB2-BD59-A6C34878D82A}">
                    <a16:rowId xmlns:a16="http://schemas.microsoft.com/office/drawing/2014/main" val="10001"/>
                  </a:ext>
                </a:extLst>
              </a:tr>
              <a:tr h="520330">
                <a:tc>
                  <a:txBody>
                    <a:bodyPr/>
                    <a:lstStyle/>
                    <a:p>
                      <a:r>
                        <a:rPr lang="en-US" sz="1800" b="1" dirty="0"/>
                        <a:t> DOC 2</a:t>
                      </a:r>
                    </a:p>
                  </a:txBody>
                  <a:tcPr/>
                </a:tc>
                <a:tc>
                  <a:txBody>
                    <a:bodyPr/>
                    <a:lstStyle/>
                    <a:p>
                      <a:r>
                        <a:rPr lang="en-US" dirty="0"/>
                        <a:t>0.0165</a:t>
                      </a:r>
                    </a:p>
                  </a:txBody>
                  <a:tcPr/>
                </a:tc>
                <a:tc>
                  <a:txBody>
                    <a:bodyPr/>
                    <a:lstStyle/>
                    <a:p>
                      <a:r>
                        <a:rPr lang="en-US" dirty="0"/>
                        <a:t>0.0082</a:t>
                      </a:r>
                    </a:p>
                  </a:txBody>
                  <a:tcPr/>
                </a:tc>
                <a:tc>
                  <a:txBody>
                    <a:bodyPr/>
                    <a:lstStyle/>
                    <a:p>
                      <a:r>
                        <a:rPr lang="en-US" dirty="0"/>
                        <a:t>0.0843</a:t>
                      </a:r>
                    </a:p>
                  </a:txBody>
                  <a:tcPr/>
                </a:tc>
                <a:tc>
                  <a:txBody>
                    <a:bodyPr/>
                    <a:lstStyle/>
                    <a:p>
                      <a:r>
                        <a:rPr lang="en-US" dirty="0"/>
                        <a:t>0.1047</a:t>
                      </a:r>
                    </a:p>
                  </a:txBody>
                  <a:tcPr/>
                </a:tc>
                <a:extLst>
                  <a:ext uri="{0D108BD9-81ED-4DB2-BD59-A6C34878D82A}">
                    <a16:rowId xmlns:a16="http://schemas.microsoft.com/office/drawing/2014/main" val="10002"/>
                  </a:ext>
                </a:extLst>
              </a:tr>
              <a:tr h="520330">
                <a:tc>
                  <a:txBody>
                    <a:bodyPr/>
                    <a:lstStyle/>
                    <a:p>
                      <a:r>
                        <a:rPr lang="en-US" sz="1800" b="1" dirty="0"/>
                        <a:t> DOC 3</a:t>
                      </a:r>
                    </a:p>
                  </a:txBody>
                  <a:tcPr/>
                </a:tc>
                <a:tc>
                  <a:txBody>
                    <a:bodyPr/>
                    <a:lstStyle/>
                    <a:p>
                      <a:r>
                        <a:rPr lang="en-US" dirty="0"/>
                        <a:t>0.0082</a:t>
                      </a:r>
                    </a:p>
                  </a:txBody>
                  <a:tcPr/>
                </a:tc>
                <a:tc>
                  <a:txBody>
                    <a:bodyPr/>
                    <a:lstStyle/>
                    <a:p>
                      <a:r>
                        <a:rPr lang="en-US" dirty="0"/>
                        <a:t>0.0373</a:t>
                      </a:r>
                    </a:p>
                  </a:txBody>
                  <a:tcPr/>
                </a:tc>
                <a:tc>
                  <a:txBody>
                    <a:bodyPr/>
                    <a:lstStyle/>
                    <a:p>
                      <a:r>
                        <a:rPr lang="en-US" dirty="0"/>
                        <a:t>0.1252</a:t>
                      </a:r>
                    </a:p>
                  </a:txBody>
                  <a:tcPr/>
                </a:tc>
                <a:tc>
                  <a:txBody>
                    <a:bodyPr/>
                    <a:lstStyle/>
                    <a:p>
                      <a:r>
                        <a:rPr lang="en-US" dirty="0"/>
                        <a:t>0.1659</a:t>
                      </a:r>
                    </a:p>
                  </a:txBody>
                  <a:tcPr/>
                </a:tc>
                <a:extLst>
                  <a:ext uri="{0D108BD9-81ED-4DB2-BD59-A6C34878D82A}">
                    <a16:rowId xmlns:a16="http://schemas.microsoft.com/office/drawing/2014/main" val="10003"/>
                  </a:ext>
                </a:extLst>
              </a:tr>
              <a:tr h="520330">
                <a:tc>
                  <a:txBody>
                    <a:bodyPr/>
                    <a:lstStyle/>
                    <a:p>
                      <a:r>
                        <a:rPr lang="en-US" sz="1800" b="1" dirty="0"/>
                        <a:t> DOC</a:t>
                      </a:r>
                      <a:r>
                        <a:rPr lang="en-US" sz="1800" b="1" baseline="0" dirty="0"/>
                        <a:t> 4</a:t>
                      </a:r>
                      <a:endParaRPr lang="en-US" sz="1800" b="1" dirty="0"/>
                    </a:p>
                  </a:txBody>
                  <a:tcPr/>
                </a:tc>
                <a:tc>
                  <a:txBody>
                    <a:bodyPr/>
                    <a:lstStyle/>
                    <a:p>
                      <a:r>
                        <a:rPr lang="en-US" dirty="0"/>
                        <a:t>0.0679</a:t>
                      </a:r>
                    </a:p>
                  </a:txBody>
                  <a:tcPr/>
                </a:tc>
                <a:tc>
                  <a:txBody>
                    <a:bodyPr/>
                    <a:lstStyle/>
                    <a:p>
                      <a:r>
                        <a:rPr lang="en-US" dirty="0"/>
                        <a:t>0.4956</a:t>
                      </a:r>
                    </a:p>
                  </a:txBody>
                  <a:tcPr/>
                </a:tc>
                <a:tc>
                  <a:txBody>
                    <a:bodyPr/>
                    <a:lstStyle/>
                    <a:p>
                      <a:r>
                        <a:rPr lang="en-US" dirty="0"/>
                        <a:t>0.0000</a:t>
                      </a:r>
                    </a:p>
                  </a:txBody>
                  <a:tcPr/>
                </a:tc>
                <a:tc>
                  <a:txBody>
                    <a:bodyPr/>
                    <a:lstStyle/>
                    <a:p>
                      <a:r>
                        <a:rPr lang="en-US" dirty="0"/>
                        <a:t>0.1975</a:t>
                      </a:r>
                    </a:p>
                  </a:txBody>
                  <a:tcPr/>
                </a:tc>
                <a:extLst>
                  <a:ext uri="{0D108BD9-81ED-4DB2-BD59-A6C34878D82A}">
                    <a16:rowId xmlns:a16="http://schemas.microsoft.com/office/drawing/2014/main" val="10004"/>
                  </a:ext>
                </a:extLst>
              </a:tr>
            </a:tbl>
          </a:graphicData>
        </a:graphic>
      </p:graphicFrame>
      <p:sp>
        <p:nvSpPr>
          <p:cNvPr id="2" name="Text Placeholder 1"/>
          <p:cNvSpPr>
            <a:spLocks noGrp="1"/>
          </p:cNvSpPr>
          <p:nvPr>
            <p:ph type="body" idx="1"/>
          </p:nvPr>
        </p:nvSpPr>
        <p:spPr/>
        <p:txBody>
          <a:bodyPr/>
          <a:lstStyle/>
          <a:p>
            <a:pPr marL="114300" indent="0">
              <a:buNone/>
            </a:pPr>
            <a:r>
              <a:rPr lang="en-US" dirty="0"/>
              <a:t>We build a lookup table that contains the TF-IDF value for all</a:t>
            </a:r>
          </a:p>
          <a:p>
            <a:pPr marL="114300" indent="0">
              <a:buNone/>
            </a:pPr>
            <a:r>
              <a:rPr lang="en-US"/>
              <a:t> features </a:t>
            </a:r>
            <a:r>
              <a:rPr lang="en-US" dirty="0"/>
              <a:t>in advance.</a:t>
            </a:r>
          </a:p>
        </p:txBody>
      </p:sp>
      <p:sp>
        <p:nvSpPr>
          <p:cNvPr id="20" name="Google Shape;275;p26"/>
          <p:cNvSpPr txBox="1"/>
          <p:nvPr/>
        </p:nvSpPr>
        <p:spPr>
          <a:xfrm>
            <a:off x="4860163" y="3345214"/>
            <a:ext cx="2526288" cy="292645"/>
          </a:xfrm>
          <a:prstGeom prst="rect">
            <a:avLst/>
          </a:prstGeom>
          <a:noFill/>
          <a:ln>
            <a:noFill/>
          </a:ln>
        </p:spPr>
        <p:txBody>
          <a:bodyPr spcFirstLastPara="1" wrap="square" lIns="91425" tIns="45700" rIns="91425" bIns="45700" anchor="t" anchorCtr="0">
            <a:noAutofit/>
          </a:bodyPr>
          <a:lstStyle/>
          <a:p>
            <a:pPr lvl="0"/>
            <a:r>
              <a:rPr lang="en-US" b="1" dirty="0">
                <a:solidFill>
                  <a:schemeClr val="dk1"/>
                </a:solidFill>
                <a:latin typeface="Calibri"/>
                <a:ea typeface="Calibri"/>
                <a:cs typeface="Calibri"/>
                <a:sym typeface="Calibri"/>
              </a:rPr>
              <a:t> Table 1: TF-IDF Lookup Table </a:t>
            </a:r>
            <a:endParaRPr b="1" dirty="0"/>
          </a:p>
        </p:txBody>
      </p:sp>
    </p:spTree>
    <p:extLst>
      <p:ext uri="{BB962C8B-B14F-4D97-AF65-F5344CB8AC3E}">
        <p14:creationId xmlns:p14="http://schemas.microsoft.com/office/powerpoint/2010/main" val="3915163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99392"/>
            <a:ext cx="10972800" cy="1143000"/>
          </a:xfrm>
        </p:spPr>
        <p:txBody>
          <a:bodyPr>
            <a:normAutofit/>
          </a:bodyPr>
          <a:lstStyle/>
          <a:p>
            <a:r>
              <a:rPr lang="en-US" dirty="0"/>
              <a:t>GA for Feature Selection</a:t>
            </a:r>
            <a:endParaRPr lang="en-GB" dirty="0"/>
          </a:p>
        </p:txBody>
      </p:sp>
      <p:sp>
        <p:nvSpPr>
          <p:cNvPr id="3" name="Content Placeholder 2"/>
          <p:cNvSpPr>
            <a:spLocks noGrp="1"/>
          </p:cNvSpPr>
          <p:nvPr>
            <p:ph idx="1"/>
          </p:nvPr>
        </p:nvSpPr>
        <p:spPr/>
        <p:txBody>
          <a:bodyPr/>
          <a:lstStyle/>
          <a:p>
            <a:r>
              <a:rPr lang="en-US" sz="2800" dirty="0"/>
              <a:t>Solution Representation</a:t>
            </a:r>
          </a:p>
          <a:p>
            <a:r>
              <a:rPr lang="en-US" sz="2800" dirty="0"/>
              <a:t>Fitness Function</a:t>
            </a:r>
          </a:p>
          <a:p>
            <a:r>
              <a:rPr lang="en-US" sz="2800" b="1" dirty="0">
                <a:solidFill>
                  <a:schemeClr val="accent5">
                    <a:lumMod val="75000"/>
                  </a:schemeClr>
                </a:solidFill>
              </a:rPr>
              <a:t>Selection Method </a:t>
            </a:r>
          </a:p>
          <a:p>
            <a:r>
              <a:rPr lang="en-US" sz="2800" dirty="0"/>
              <a:t>Crossover Operator </a:t>
            </a:r>
          </a:p>
          <a:p>
            <a:r>
              <a:rPr lang="en-US" sz="2800" dirty="0"/>
              <a:t>Mutation Operator</a:t>
            </a:r>
          </a:p>
          <a:p>
            <a:r>
              <a:rPr lang="en-US" sz="2800" dirty="0"/>
              <a:t>Replacement Strategies</a:t>
            </a:r>
          </a:p>
          <a:p>
            <a:r>
              <a:rPr lang="en-US" sz="2800" dirty="0"/>
              <a:t>Termination conditions</a:t>
            </a:r>
          </a:p>
          <a:p>
            <a:endParaRPr lang="en-US" sz="2800" dirty="0"/>
          </a:p>
          <a:p>
            <a:endParaRPr lang="en-GB" dirty="0"/>
          </a:p>
        </p:txBody>
      </p:sp>
      <p:sp>
        <p:nvSpPr>
          <p:cNvPr id="5" name="Slide Number Placeholder 4"/>
          <p:cNvSpPr>
            <a:spLocks noGrp="1"/>
          </p:cNvSpPr>
          <p:nvPr>
            <p:ph type="sldNum" sz="quarter" idx="12"/>
          </p:nvPr>
        </p:nvSpPr>
        <p:spPr/>
        <p:txBody>
          <a:bodyPr/>
          <a:lstStyle/>
          <a:p>
            <a:fld id="{AB66F902-0356-4863-8B72-C2B1127AE46B}" type="slidenum">
              <a:rPr lang="en-GB" sz="1400" b="1" smtClean="0"/>
              <a:t>31</a:t>
            </a:fld>
            <a:endParaRPr lang="en-GB" sz="1400" b="1" dirty="0"/>
          </a:p>
        </p:txBody>
      </p:sp>
      <p:pic>
        <p:nvPicPr>
          <p:cNvPr id="7" name="صورة 4">
            <a:extLst>
              <a:ext uri="{FF2B5EF4-FFF2-40B4-BE49-F238E27FC236}">
                <a16:creationId xmlns:a16="http://schemas.microsoft.com/office/drawing/2014/main" id="{26DE4336-9417-45FD-AFF3-9CE16C363D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E4876AD4-DB0A-45FA-B001-69E10407E067}"/>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2739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64EA-D7D5-446C-BAE1-4EBB79308244}"/>
              </a:ext>
            </a:extLst>
          </p:cNvPr>
          <p:cNvSpPr>
            <a:spLocks noGrp="1"/>
          </p:cNvSpPr>
          <p:nvPr>
            <p:ph type="title"/>
          </p:nvPr>
        </p:nvSpPr>
        <p:spPr>
          <a:xfrm>
            <a:off x="854726" y="-27384"/>
            <a:ext cx="10972800" cy="1143000"/>
          </a:xfrm>
        </p:spPr>
        <p:txBody>
          <a:bodyPr>
            <a:normAutofit/>
          </a:bodyPr>
          <a:lstStyle/>
          <a:p>
            <a:r>
              <a:rPr lang="en-US" dirty="0"/>
              <a:t>Selection Method</a:t>
            </a:r>
          </a:p>
        </p:txBody>
      </p:sp>
      <p:sp>
        <p:nvSpPr>
          <p:cNvPr id="6" name="Slide Number Placeholder 5">
            <a:extLst>
              <a:ext uri="{FF2B5EF4-FFF2-40B4-BE49-F238E27FC236}">
                <a16:creationId xmlns:a16="http://schemas.microsoft.com/office/drawing/2014/main" id="{CA788FAF-5504-4C07-B34D-286A62733576}"/>
              </a:ext>
            </a:extLst>
          </p:cNvPr>
          <p:cNvSpPr>
            <a:spLocks noGrp="1"/>
          </p:cNvSpPr>
          <p:nvPr>
            <p:ph type="sldNum" sz="quarter" idx="12"/>
          </p:nvPr>
        </p:nvSpPr>
        <p:spPr/>
        <p:txBody>
          <a:bodyPr/>
          <a:lstStyle/>
          <a:p>
            <a:fld id="{AB66F902-0356-4863-8B72-C2B1127AE46B}" type="slidenum">
              <a:rPr lang="en-GB" sz="1400" b="1" smtClean="0"/>
              <a:t>32</a:t>
            </a:fld>
            <a:endParaRPr lang="en-GB" sz="1400" b="1" dirty="0"/>
          </a:p>
        </p:txBody>
      </p:sp>
      <p:pic>
        <p:nvPicPr>
          <p:cNvPr id="7" name="صورة 4">
            <a:extLst>
              <a:ext uri="{FF2B5EF4-FFF2-40B4-BE49-F238E27FC236}">
                <a16:creationId xmlns:a16="http://schemas.microsoft.com/office/drawing/2014/main" id="{C43C0936-31C4-43E5-BFC0-E84B97A54D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9B52F91E-8636-48A8-B0DE-2A555F0DC1F3}"/>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141874" y="1419142"/>
            <a:ext cx="12170980" cy="2923877"/>
          </a:xfrm>
          <a:prstGeom prst="rect">
            <a:avLst/>
          </a:prstGeom>
        </p:spPr>
        <p:txBody>
          <a:bodyPr wrap="square">
            <a:spAutoFit/>
          </a:bodyPr>
          <a:lstStyle/>
          <a:p>
            <a:pPr marL="1314450" lvl="3" indent="-457200">
              <a:buFont typeface="Arial" panose="020B0604020202020204" pitchFamily="34" charset="0"/>
              <a:buChar char="•"/>
            </a:pPr>
            <a:r>
              <a:rPr lang="en-US" sz="2800" dirty="0"/>
              <a:t>Roulette wheel selection method </a:t>
            </a:r>
          </a:p>
          <a:p>
            <a:pPr marL="857250" lvl="3"/>
            <a:endParaRPr lang="en-US" sz="2000" dirty="0"/>
          </a:p>
          <a:p>
            <a:pPr marL="857250" lvl="3"/>
            <a:r>
              <a:rPr lang="en-US" sz="2000" dirty="0"/>
              <a:t>The circular wheel is divided as value of fitness function. It is evident that the fitter the individual the greater it is portion in the pie, so it will obtain a higher chance of being selected as a parent for reproduction.</a:t>
            </a:r>
          </a:p>
          <a:p>
            <a:pPr marL="857250" lvl="3"/>
            <a:endParaRPr lang="en-US" sz="2000" dirty="0"/>
          </a:p>
          <a:p>
            <a:r>
              <a:rPr lang="en-US" sz="2800" dirty="0"/>
              <a:t> </a:t>
            </a:r>
          </a:p>
          <a:p>
            <a:endParaRPr lang="en-US" dirty="0"/>
          </a:p>
          <a:p>
            <a:endParaRPr lang="en-US" dirty="0"/>
          </a:p>
        </p:txBody>
      </p:sp>
      <p:pic>
        <p:nvPicPr>
          <p:cNvPr id="92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281"/>
          <a:stretch/>
        </p:blipFill>
        <p:spPr bwMode="auto">
          <a:xfrm>
            <a:off x="3763505" y="3512081"/>
            <a:ext cx="4365319"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Google Shape;261;p25"/>
          <p:cNvSpPr txBox="1"/>
          <p:nvPr/>
        </p:nvSpPr>
        <p:spPr>
          <a:xfrm>
            <a:off x="4108830" y="6427766"/>
            <a:ext cx="3598481" cy="246221"/>
          </a:xfrm>
          <a:prstGeom prst="rect">
            <a:avLst/>
          </a:prstGeom>
          <a:noFill/>
          <a:ln>
            <a:noFill/>
          </a:ln>
        </p:spPr>
        <p:txBody>
          <a:bodyPr spcFirstLastPara="1" wrap="square" lIns="91425" tIns="45700" rIns="91425" bIns="45700" anchor="t" anchorCtr="0">
            <a:noAutofit/>
          </a:bodyPr>
          <a:lstStyle/>
          <a:p>
            <a:r>
              <a:rPr lang="en-US" sz="1000" dirty="0">
                <a:solidFill>
                  <a:schemeClr val="dk1"/>
                </a:solidFill>
                <a:latin typeface="Calibri"/>
                <a:ea typeface="Calibri"/>
                <a:cs typeface="Calibri"/>
                <a:sym typeface="Calibri"/>
              </a:rPr>
              <a:t> </a:t>
            </a:r>
            <a:r>
              <a:rPr lang="en-US" b="1" dirty="0">
                <a:solidFill>
                  <a:schemeClr val="dk1"/>
                </a:solidFill>
                <a:latin typeface="Calibri" panose="020F0502020204030204" pitchFamily="34" charset="0"/>
                <a:ea typeface="Calibri"/>
                <a:cs typeface="Calibri"/>
                <a:sym typeface="Calibri"/>
              </a:rPr>
              <a:t>Figure 13:</a:t>
            </a:r>
            <a:r>
              <a:rPr lang="en-US" b="1" dirty="0">
                <a:latin typeface="Calibri" panose="020F0502020204030204" pitchFamily="34" charset="0"/>
              </a:rPr>
              <a:t>Roulette wheel selection method </a:t>
            </a:r>
          </a:p>
          <a:p>
            <a:pPr marL="0" marR="0" lvl="0" indent="0" algn="l" rtl="0">
              <a:spcBef>
                <a:spcPts val="0"/>
              </a:spcBef>
              <a:spcAft>
                <a:spcPts val="0"/>
              </a:spcAft>
              <a:buNone/>
            </a:pPr>
            <a:r>
              <a:rPr lang="en-US" b="1" dirty="0">
                <a:solidFill>
                  <a:schemeClr val="dk1"/>
                </a:solidFill>
                <a:latin typeface="Calibri" panose="020F0502020204030204" pitchFamily="34" charset="0"/>
                <a:ea typeface="Calibri"/>
                <a:cs typeface="Calibri"/>
                <a:sym typeface="Calibri"/>
              </a:rPr>
              <a:t> </a:t>
            </a:r>
            <a:endParaRPr b="1" dirty="0">
              <a:solidFill>
                <a:schemeClr val="dk1"/>
              </a:solidFill>
              <a:latin typeface="Calibri" panose="020F0502020204030204" pitchFamily="34" charset="0"/>
              <a:ea typeface="Calibri"/>
              <a:cs typeface="Calibri"/>
              <a:sym typeface="Calibri"/>
            </a:endParaRPr>
          </a:p>
        </p:txBody>
      </p:sp>
    </p:spTree>
    <p:extLst>
      <p:ext uri="{BB962C8B-B14F-4D97-AF65-F5344CB8AC3E}">
        <p14:creationId xmlns:p14="http://schemas.microsoft.com/office/powerpoint/2010/main" val="1581929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99392"/>
            <a:ext cx="10972800" cy="1143000"/>
          </a:xfrm>
        </p:spPr>
        <p:txBody>
          <a:bodyPr>
            <a:normAutofit/>
          </a:bodyPr>
          <a:lstStyle/>
          <a:p>
            <a:r>
              <a:rPr lang="en-US" dirty="0"/>
              <a:t>GA for Feature Selection</a:t>
            </a:r>
            <a:endParaRPr lang="en-GB" dirty="0"/>
          </a:p>
        </p:txBody>
      </p:sp>
      <p:sp>
        <p:nvSpPr>
          <p:cNvPr id="3" name="Content Placeholder 2"/>
          <p:cNvSpPr>
            <a:spLocks noGrp="1"/>
          </p:cNvSpPr>
          <p:nvPr>
            <p:ph idx="1"/>
          </p:nvPr>
        </p:nvSpPr>
        <p:spPr/>
        <p:txBody>
          <a:bodyPr/>
          <a:lstStyle/>
          <a:p>
            <a:r>
              <a:rPr lang="en-US" sz="2800" dirty="0"/>
              <a:t>Solution Representation</a:t>
            </a:r>
          </a:p>
          <a:p>
            <a:r>
              <a:rPr lang="en-US" sz="2800" dirty="0"/>
              <a:t>Fitness Function</a:t>
            </a:r>
          </a:p>
          <a:p>
            <a:r>
              <a:rPr lang="en-US" sz="2800" dirty="0"/>
              <a:t>Selection Method </a:t>
            </a:r>
          </a:p>
          <a:p>
            <a:r>
              <a:rPr lang="en-US" sz="2800" b="1" dirty="0">
                <a:solidFill>
                  <a:schemeClr val="accent5">
                    <a:lumMod val="75000"/>
                  </a:schemeClr>
                </a:solidFill>
              </a:rPr>
              <a:t>Crossover Operator </a:t>
            </a:r>
          </a:p>
          <a:p>
            <a:r>
              <a:rPr lang="en-US" sz="2800" dirty="0"/>
              <a:t>Mutation Operator</a:t>
            </a:r>
          </a:p>
          <a:p>
            <a:r>
              <a:rPr lang="en-US" sz="2800" dirty="0"/>
              <a:t>Replacement Strategies</a:t>
            </a:r>
          </a:p>
          <a:p>
            <a:r>
              <a:rPr lang="en-US" sz="2800" dirty="0"/>
              <a:t>Termination conditions</a:t>
            </a:r>
          </a:p>
          <a:p>
            <a:endParaRPr lang="en-US" sz="2800" dirty="0"/>
          </a:p>
          <a:p>
            <a:endParaRPr lang="en-GB" dirty="0"/>
          </a:p>
        </p:txBody>
      </p:sp>
      <p:sp>
        <p:nvSpPr>
          <p:cNvPr id="5" name="Slide Number Placeholder 4"/>
          <p:cNvSpPr>
            <a:spLocks noGrp="1"/>
          </p:cNvSpPr>
          <p:nvPr>
            <p:ph type="sldNum" sz="quarter" idx="12"/>
          </p:nvPr>
        </p:nvSpPr>
        <p:spPr/>
        <p:txBody>
          <a:bodyPr/>
          <a:lstStyle/>
          <a:p>
            <a:fld id="{AB66F902-0356-4863-8B72-C2B1127AE46B}" type="slidenum">
              <a:rPr lang="en-GB" sz="1400" b="1" smtClean="0"/>
              <a:t>33</a:t>
            </a:fld>
            <a:endParaRPr lang="en-GB" sz="1400" b="1" dirty="0"/>
          </a:p>
        </p:txBody>
      </p:sp>
      <p:pic>
        <p:nvPicPr>
          <p:cNvPr id="7" name="صورة 4">
            <a:extLst>
              <a:ext uri="{FF2B5EF4-FFF2-40B4-BE49-F238E27FC236}">
                <a16:creationId xmlns:a16="http://schemas.microsoft.com/office/drawing/2014/main" id="{26DE4336-9417-45FD-AFF3-9CE16C363D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E4876AD4-DB0A-45FA-B001-69E10407E067}"/>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5595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64EA-D7D5-446C-BAE1-4EBB79308244}"/>
              </a:ext>
            </a:extLst>
          </p:cNvPr>
          <p:cNvSpPr>
            <a:spLocks noGrp="1"/>
          </p:cNvSpPr>
          <p:nvPr>
            <p:ph type="title"/>
          </p:nvPr>
        </p:nvSpPr>
        <p:spPr>
          <a:xfrm>
            <a:off x="609600" y="-27384"/>
            <a:ext cx="10972800" cy="1143000"/>
          </a:xfrm>
        </p:spPr>
        <p:txBody>
          <a:bodyPr>
            <a:normAutofit/>
          </a:bodyPr>
          <a:lstStyle/>
          <a:p>
            <a:r>
              <a:rPr lang="en-US" dirty="0"/>
              <a:t>Crossover Operator </a:t>
            </a:r>
          </a:p>
        </p:txBody>
      </p:sp>
      <p:sp>
        <p:nvSpPr>
          <p:cNvPr id="3" name="Content Placeholder 2">
            <a:extLst>
              <a:ext uri="{FF2B5EF4-FFF2-40B4-BE49-F238E27FC236}">
                <a16:creationId xmlns:a16="http://schemas.microsoft.com/office/drawing/2014/main" id="{4ADD61EC-0FA6-4451-99C3-CBDF02C6F31C}"/>
              </a:ext>
            </a:extLst>
          </p:cNvPr>
          <p:cNvSpPr>
            <a:spLocks noGrp="1"/>
          </p:cNvSpPr>
          <p:nvPr>
            <p:ph idx="1"/>
          </p:nvPr>
        </p:nvSpPr>
        <p:spPr/>
        <p:txBody>
          <a:bodyPr>
            <a:normAutofit/>
          </a:bodyPr>
          <a:lstStyle/>
          <a:p>
            <a:r>
              <a:rPr lang="en-US" dirty="0"/>
              <a:t>Two-Point Crossover</a:t>
            </a:r>
          </a:p>
          <a:p>
            <a:pPr marL="857250" lvl="3" indent="0">
              <a:buNone/>
            </a:pPr>
            <a:endParaRPr lang="en-US" dirty="0"/>
          </a:p>
          <a:p>
            <a:pPr marL="857250" lvl="3" indent="0">
              <a:buNone/>
            </a:pPr>
            <a:endParaRPr lang="en-US" dirty="0"/>
          </a:p>
          <a:p>
            <a:pPr marL="857250" lvl="3" indent="0">
              <a:buNone/>
            </a:pPr>
            <a:endParaRPr lang="en-US" dirty="0"/>
          </a:p>
          <a:p>
            <a:pPr marL="0" indent="0">
              <a:buNone/>
            </a:pPr>
            <a:r>
              <a:rPr lang="en-US" dirty="0"/>
              <a:t> </a:t>
            </a:r>
          </a:p>
          <a:p>
            <a:pPr marL="0" indent="0">
              <a:buNone/>
            </a:pPr>
            <a:endParaRPr lang="en-US" dirty="0"/>
          </a:p>
        </p:txBody>
      </p:sp>
      <p:sp>
        <p:nvSpPr>
          <p:cNvPr id="6" name="Slide Number Placeholder 5">
            <a:extLst>
              <a:ext uri="{FF2B5EF4-FFF2-40B4-BE49-F238E27FC236}">
                <a16:creationId xmlns:a16="http://schemas.microsoft.com/office/drawing/2014/main" id="{CA788FAF-5504-4C07-B34D-286A62733576}"/>
              </a:ext>
            </a:extLst>
          </p:cNvPr>
          <p:cNvSpPr>
            <a:spLocks noGrp="1"/>
          </p:cNvSpPr>
          <p:nvPr>
            <p:ph type="sldNum" sz="quarter" idx="12"/>
          </p:nvPr>
        </p:nvSpPr>
        <p:spPr/>
        <p:txBody>
          <a:bodyPr/>
          <a:lstStyle/>
          <a:p>
            <a:fld id="{AB66F902-0356-4863-8B72-C2B1127AE46B}" type="slidenum">
              <a:rPr lang="en-GB" sz="1400" b="1" smtClean="0"/>
              <a:t>34</a:t>
            </a:fld>
            <a:endParaRPr lang="en-GB" sz="1400" b="1" dirty="0"/>
          </a:p>
        </p:txBody>
      </p:sp>
      <p:pic>
        <p:nvPicPr>
          <p:cNvPr id="7" name="صورة 4">
            <a:extLst>
              <a:ext uri="{FF2B5EF4-FFF2-40B4-BE49-F238E27FC236}">
                <a16:creationId xmlns:a16="http://schemas.microsoft.com/office/drawing/2014/main" id="{C43C0936-31C4-43E5-BFC0-E84B97A54D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9B52F91E-8636-48A8-B0DE-2A555F0DC1F3}"/>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091" y="2833688"/>
            <a:ext cx="12201229" cy="1848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Google Shape;261;p25"/>
          <p:cNvSpPr txBox="1"/>
          <p:nvPr/>
        </p:nvSpPr>
        <p:spPr>
          <a:xfrm>
            <a:off x="4702629" y="4673966"/>
            <a:ext cx="2541320" cy="296938"/>
          </a:xfrm>
          <a:prstGeom prst="rect">
            <a:avLst/>
          </a:prstGeom>
          <a:noFill/>
          <a:ln>
            <a:noFill/>
          </a:ln>
        </p:spPr>
        <p:txBody>
          <a:bodyPr spcFirstLastPara="1" wrap="square" lIns="91425" tIns="45700" rIns="91425" bIns="45700" anchor="t" anchorCtr="0">
            <a:noAutofit/>
          </a:bodyPr>
          <a:lstStyle/>
          <a:p>
            <a:r>
              <a:rPr lang="en-US" sz="1000" dirty="0">
                <a:solidFill>
                  <a:schemeClr val="dk1"/>
                </a:solidFill>
                <a:latin typeface="Calibri"/>
                <a:ea typeface="Calibri"/>
                <a:cs typeface="Calibri"/>
                <a:sym typeface="Calibri"/>
              </a:rPr>
              <a:t> </a:t>
            </a:r>
            <a:r>
              <a:rPr lang="en-US" b="1" dirty="0">
                <a:solidFill>
                  <a:schemeClr val="dk1"/>
                </a:solidFill>
                <a:latin typeface="Calibri" panose="020F0502020204030204" pitchFamily="34" charset="0"/>
                <a:ea typeface="Calibri"/>
                <a:cs typeface="Calibri"/>
                <a:sym typeface="Calibri"/>
              </a:rPr>
              <a:t>Figure 14:</a:t>
            </a:r>
            <a:r>
              <a:rPr lang="en-US" b="1" dirty="0">
                <a:latin typeface="Calibri" panose="020F0502020204030204" pitchFamily="34" charset="0"/>
                <a:ea typeface="Calibri"/>
              </a:rPr>
              <a:t> </a:t>
            </a:r>
            <a:r>
              <a:rPr lang="en-US" b="1" dirty="0">
                <a:latin typeface="Calibri" panose="020F0502020204030204" pitchFamily="34" charset="0"/>
              </a:rPr>
              <a:t>Two-Point Crossover</a:t>
            </a:r>
          </a:p>
          <a:p>
            <a:endParaRPr lang="en-US" b="1" dirty="0">
              <a:latin typeface="Calibri" panose="020F0502020204030204" pitchFamily="34" charset="0"/>
            </a:endParaRPr>
          </a:p>
          <a:p>
            <a:pPr marL="0" marR="0" lvl="0" indent="0" algn="l" rtl="0">
              <a:spcBef>
                <a:spcPts val="0"/>
              </a:spcBef>
              <a:spcAft>
                <a:spcPts val="0"/>
              </a:spcAft>
              <a:buNone/>
            </a:pPr>
            <a:r>
              <a:rPr lang="en-US" sz="1000" dirty="0">
                <a:solidFill>
                  <a:schemeClr val="dk1"/>
                </a:solidFill>
                <a:latin typeface="Calibri"/>
                <a:ea typeface="Calibri"/>
                <a:cs typeface="Calibri"/>
                <a:sym typeface="Calibri"/>
              </a:rPr>
              <a:t> </a:t>
            </a:r>
            <a:endParaRPr sz="1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99397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99392"/>
            <a:ext cx="10972800" cy="1143000"/>
          </a:xfrm>
        </p:spPr>
        <p:txBody>
          <a:bodyPr>
            <a:normAutofit/>
          </a:bodyPr>
          <a:lstStyle/>
          <a:p>
            <a:r>
              <a:rPr lang="en-US" dirty="0"/>
              <a:t>GA for Feature Selection</a:t>
            </a:r>
            <a:endParaRPr lang="en-GB" dirty="0"/>
          </a:p>
        </p:txBody>
      </p:sp>
      <p:sp>
        <p:nvSpPr>
          <p:cNvPr id="3" name="Content Placeholder 2"/>
          <p:cNvSpPr>
            <a:spLocks noGrp="1"/>
          </p:cNvSpPr>
          <p:nvPr>
            <p:ph idx="1"/>
          </p:nvPr>
        </p:nvSpPr>
        <p:spPr/>
        <p:txBody>
          <a:bodyPr/>
          <a:lstStyle/>
          <a:p>
            <a:r>
              <a:rPr lang="en-US" sz="2800" dirty="0"/>
              <a:t>Solution Representation</a:t>
            </a:r>
          </a:p>
          <a:p>
            <a:r>
              <a:rPr lang="en-US" sz="2800" dirty="0"/>
              <a:t>Fitness Function</a:t>
            </a:r>
          </a:p>
          <a:p>
            <a:r>
              <a:rPr lang="en-US" sz="2800" dirty="0"/>
              <a:t>Selection Method</a:t>
            </a:r>
          </a:p>
          <a:p>
            <a:r>
              <a:rPr lang="en-US" sz="2800" dirty="0"/>
              <a:t>Crossover Operator </a:t>
            </a:r>
          </a:p>
          <a:p>
            <a:r>
              <a:rPr lang="en-US" sz="2800" b="1" dirty="0">
                <a:solidFill>
                  <a:schemeClr val="accent5">
                    <a:lumMod val="75000"/>
                  </a:schemeClr>
                </a:solidFill>
              </a:rPr>
              <a:t>Mutation Operator</a:t>
            </a:r>
          </a:p>
          <a:p>
            <a:r>
              <a:rPr lang="en-US" sz="2800" dirty="0"/>
              <a:t>Replacement Strategies</a:t>
            </a:r>
          </a:p>
          <a:p>
            <a:r>
              <a:rPr lang="en-US" sz="2800" dirty="0"/>
              <a:t>Termination conditions</a:t>
            </a:r>
          </a:p>
          <a:p>
            <a:endParaRPr lang="en-US" sz="2800" b="1" dirty="0">
              <a:solidFill>
                <a:schemeClr val="accent5">
                  <a:lumMod val="75000"/>
                </a:schemeClr>
              </a:solidFill>
            </a:endParaRPr>
          </a:p>
          <a:p>
            <a:endParaRPr lang="en-GB" dirty="0"/>
          </a:p>
        </p:txBody>
      </p:sp>
      <p:sp>
        <p:nvSpPr>
          <p:cNvPr id="5" name="Slide Number Placeholder 4"/>
          <p:cNvSpPr>
            <a:spLocks noGrp="1"/>
          </p:cNvSpPr>
          <p:nvPr>
            <p:ph type="sldNum" sz="quarter" idx="12"/>
          </p:nvPr>
        </p:nvSpPr>
        <p:spPr/>
        <p:txBody>
          <a:bodyPr/>
          <a:lstStyle/>
          <a:p>
            <a:fld id="{AB66F902-0356-4863-8B72-C2B1127AE46B}" type="slidenum">
              <a:rPr lang="en-GB" sz="1400" b="1" smtClean="0"/>
              <a:t>35</a:t>
            </a:fld>
            <a:endParaRPr lang="en-GB" sz="1400" b="1" dirty="0"/>
          </a:p>
        </p:txBody>
      </p:sp>
      <p:pic>
        <p:nvPicPr>
          <p:cNvPr id="7" name="صورة 4">
            <a:extLst>
              <a:ext uri="{FF2B5EF4-FFF2-40B4-BE49-F238E27FC236}">
                <a16:creationId xmlns:a16="http://schemas.microsoft.com/office/drawing/2014/main" id="{26DE4336-9417-45FD-AFF3-9CE16C363D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E4876AD4-DB0A-45FA-B001-69E10407E067}"/>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1876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64EA-D7D5-446C-BAE1-4EBB79308244}"/>
              </a:ext>
            </a:extLst>
          </p:cNvPr>
          <p:cNvSpPr>
            <a:spLocks noGrp="1"/>
          </p:cNvSpPr>
          <p:nvPr>
            <p:ph type="title"/>
          </p:nvPr>
        </p:nvSpPr>
        <p:spPr>
          <a:xfrm>
            <a:off x="609600" y="-27384"/>
            <a:ext cx="10972800" cy="1143000"/>
          </a:xfrm>
        </p:spPr>
        <p:txBody>
          <a:bodyPr>
            <a:normAutofit/>
          </a:bodyPr>
          <a:lstStyle/>
          <a:p>
            <a:r>
              <a:rPr lang="en-US" dirty="0"/>
              <a:t>Mutation Operator</a:t>
            </a:r>
          </a:p>
        </p:txBody>
      </p:sp>
      <p:sp>
        <p:nvSpPr>
          <p:cNvPr id="3" name="Content Placeholder 2">
            <a:extLst>
              <a:ext uri="{FF2B5EF4-FFF2-40B4-BE49-F238E27FC236}">
                <a16:creationId xmlns:a16="http://schemas.microsoft.com/office/drawing/2014/main" id="{4ADD61EC-0FA6-4451-99C3-CBDF02C6F31C}"/>
              </a:ext>
            </a:extLst>
          </p:cNvPr>
          <p:cNvSpPr>
            <a:spLocks noGrp="1"/>
          </p:cNvSpPr>
          <p:nvPr>
            <p:ph idx="1"/>
          </p:nvPr>
        </p:nvSpPr>
        <p:spPr/>
        <p:txBody>
          <a:bodyPr>
            <a:normAutofit/>
          </a:bodyPr>
          <a:lstStyle/>
          <a:p>
            <a:pPr marL="342900" lvl="1" indent="-342900">
              <a:buFont typeface="Arial" pitchFamily="34" charset="0"/>
              <a:buChar char="•"/>
            </a:pPr>
            <a:r>
              <a:rPr lang="en-US" sz="3200" dirty="0"/>
              <a:t>Multiple-Point Mutation</a:t>
            </a:r>
          </a:p>
          <a:p>
            <a:pPr marL="857250" lvl="3" indent="0">
              <a:buNone/>
            </a:pPr>
            <a:endParaRPr lang="en-US" dirty="0"/>
          </a:p>
          <a:p>
            <a:pPr marL="0" indent="0">
              <a:buNone/>
            </a:pPr>
            <a:r>
              <a:rPr lang="en-US" dirty="0"/>
              <a:t> </a:t>
            </a:r>
          </a:p>
          <a:p>
            <a:pPr marL="0" indent="0">
              <a:buNone/>
            </a:pPr>
            <a:endParaRPr lang="en-US" dirty="0"/>
          </a:p>
        </p:txBody>
      </p:sp>
      <p:sp>
        <p:nvSpPr>
          <p:cNvPr id="6" name="Slide Number Placeholder 5">
            <a:extLst>
              <a:ext uri="{FF2B5EF4-FFF2-40B4-BE49-F238E27FC236}">
                <a16:creationId xmlns:a16="http://schemas.microsoft.com/office/drawing/2014/main" id="{CA788FAF-5504-4C07-B34D-286A62733576}"/>
              </a:ext>
            </a:extLst>
          </p:cNvPr>
          <p:cNvSpPr>
            <a:spLocks noGrp="1"/>
          </p:cNvSpPr>
          <p:nvPr>
            <p:ph type="sldNum" sz="quarter" idx="12"/>
          </p:nvPr>
        </p:nvSpPr>
        <p:spPr/>
        <p:txBody>
          <a:bodyPr/>
          <a:lstStyle/>
          <a:p>
            <a:fld id="{AB66F902-0356-4863-8B72-C2B1127AE46B}" type="slidenum">
              <a:rPr lang="en-GB" sz="1400" b="1" smtClean="0"/>
              <a:t>36</a:t>
            </a:fld>
            <a:endParaRPr lang="en-GB" sz="1400" b="1" dirty="0"/>
          </a:p>
        </p:txBody>
      </p:sp>
      <p:pic>
        <p:nvPicPr>
          <p:cNvPr id="7" name="صورة 4">
            <a:extLst>
              <a:ext uri="{FF2B5EF4-FFF2-40B4-BE49-F238E27FC236}">
                <a16:creationId xmlns:a16="http://schemas.microsoft.com/office/drawing/2014/main" id="{C43C0936-31C4-43E5-BFC0-E84B97A54D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9B52F91E-8636-48A8-B0DE-2A555F0DC1F3}"/>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sp>
        <p:nvSpPr>
          <p:cNvPr id="9" name="Google Shape;261;p25"/>
          <p:cNvSpPr txBox="1"/>
          <p:nvPr/>
        </p:nvSpPr>
        <p:spPr>
          <a:xfrm>
            <a:off x="5047012" y="3915115"/>
            <a:ext cx="3657599" cy="575195"/>
          </a:xfrm>
          <a:prstGeom prst="rect">
            <a:avLst/>
          </a:prstGeom>
          <a:noFill/>
          <a:ln>
            <a:noFill/>
          </a:ln>
        </p:spPr>
        <p:txBody>
          <a:bodyPr spcFirstLastPara="1" wrap="square" lIns="91425" tIns="45700" rIns="91425" bIns="45700" anchor="t" anchorCtr="0">
            <a:noAutofit/>
          </a:bodyPr>
          <a:lstStyle/>
          <a:p>
            <a:r>
              <a:rPr lang="en-US" sz="1000" dirty="0">
                <a:solidFill>
                  <a:schemeClr val="dk1"/>
                </a:solidFill>
                <a:latin typeface="Calibri"/>
                <a:ea typeface="Calibri"/>
                <a:cs typeface="Calibri"/>
                <a:sym typeface="Calibri"/>
              </a:rPr>
              <a:t> </a:t>
            </a:r>
            <a:r>
              <a:rPr lang="en-US" b="1" dirty="0">
                <a:solidFill>
                  <a:schemeClr val="dk1"/>
                </a:solidFill>
                <a:latin typeface="Calibri" panose="020F0502020204030204" pitchFamily="34" charset="0"/>
                <a:ea typeface="Calibri"/>
                <a:cs typeface="Calibri"/>
                <a:sym typeface="Calibri"/>
              </a:rPr>
              <a:t>Figure 15:</a:t>
            </a:r>
            <a:r>
              <a:rPr lang="en-US" b="1" dirty="0">
                <a:latin typeface="Calibri" panose="020F0502020204030204" pitchFamily="34" charset="0"/>
                <a:ea typeface="Calibri"/>
              </a:rPr>
              <a:t> </a:t>
            </a:r>
            <a:r>
              <a:rPr lang="en-US" b="1" dirty="0">
                <a:latin typeface="Calibri" panose="020F0502020204030204" pitchFamily="34" charset="0"/>
              </a:rPr>
              <a:t>Multiple-Point Mutation</a:t>
            </a:r>
            <a:r>
              <a:rPr lang="en-US" dirty="0">
                <a:solidFill>
                  <a:schemeClr val="dk1"/>
                </a:solidFill>
                <a:latin typeface="Calibri" panose="020F0502020204030204" pitchFamily="34" charset="0"/>
                <a:ea typeface="Calibri"/>
                <a:cs typeface="Calibri"/>
                <a:sym typeface="Calibri"/>
              </a:rPr>
              <a:t> </a:t>
            </a:r>
            <a:endParaRPr dirty="0">
              <a:solidFill>
                <a:schemeClr val="dk1"/>
              </a:solidFill>
              <a:latin typeface="Calibri" panose="020F0502020204030204" pitchFamily="34" charset="0"/>
              <a:ea typeface="Calibri"/>
              <a:cs typeface="Calibri"/>
              <a:sym typeface="Calibri"/>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971" y="3091144"/>
            <a:ext cx="10796812" cy="577167"/>
          </a:xfrm>
          <a:prstGeom prst="rect">
            <a:avLst/>
          </a:prstGeom>
        </p:spPr>
      </p:pic>
    </p:spTree>
    <p:extLst>
      <p:ext uri="{BB962C8B-B14F-4D97-AF65-F5344CB8AC3E}">
        <p14:creationId xmlns:p14="http://schemas.microsoft.com/office/powerpoint/2010/main" val="2483271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99392"/>
            <a:ext cx="10972800" cy="1143000"/>
          </a:xfrm>
        </p:spPr>
        <p:txBody>
          <a:bodyPr>
            <a:normAutofit/>
          </a:bodyPr>
          <a:lstStyle/>
          <a:p>
            <a:r>
              <a:rPr lang="en-US" dirty="0"/>
              <a:t>GA for Feature Selection</a:t>
            </a:r>
            <a:endParaRPr lang="en-GB" dirty="0"/>
          </a:p>
        </p:txBody>
      </p:sp>
      <p:sp>
        <p:nvSpPr>
          <p:cNvPr id="3" name="Content Placeholder 2"/>
          <p:cNvSpPr>
            <a:spLocks noGrp="1"/>
          </p:cNvSpPr>
          <p:nvPr>
            <p:ph idx="1"/>
          </p:nvPr>
        </p:nvSpPr>
        <p:spPr/>
        <p:txBody>
          <a:bodyPr/>
          <a:lstStyle/>
          <a:p>
            <a:r>
              <a:rPr lang="en-US" sz="2800" dirty="0"/>
              <a:t>Solution Representation</a:t>
            </a:r>
          </a:p>
          <a:p>
            <a:r>
              <a:rPr lang="en-US" sz="2800" dirty="0"/>
              <a:t>Fitness Function</a:t>
            </a:r>
          </a:p>
          <a:p>
            <a:r>
              <a:rPr lang="en-US" sz="2800" dirty="0"/>
              <a:t>Selection Method</a:t>
            </a:r>
          </a:p>
          <a:p>
            <a:r>
              <a:rPr lang="en-US" sz="2800" dirty="0"/>
              <a:t>Crossover Operator </a:t>
            </a:r>
          </a:p>
          <a:p>
            <a:r>
              <a:rPr lang="en-US" sz="2800" dirty="0"/>
              <a:t>Mutation Operator</a:t>
            </a:r>
          </a:p>
          <a:p>
            <a:r>
              <a:rPr lang="en-US" sz="2800" b="1" dirty="0">
                <a:solidFill>
                  <a:schemeClr val="accent5">
                    <a:lumMod val="75000"/>
                  </a:schemeClr>
                </a:solidFill>
              </a:rPr>
              <a:t>Replacement Strategies</a:t>
            </a:r>
          </a:p>
          <a:p>
            <a:r>
              <a:rPr lang="en-US" sz="2800" dirty="0"/>
              <a:t>Termination Conditions</a:t>
            </a:r>
          </a:p>
          <a:p>
            <a:endParaRPr lang="en-US" sz="2800" b="1" dirty="0">
              <a:solidFill>
                <a:schemeClr val="accent5">
                  <a:lumMod val="75000"/>
                </a:schemeClr>
              </a:solidFill>
            </a:endParaRPr>
          </a:p>
          <a:p>
            <a:endParaRPr lang="en-GB" dirty="0"/>
          </a:p>
        </p:txBody>
      </p:sp>
      <p:sp>
        <p:nvSpPr>
          <p:cNvPr id="5" name="Slide Number Placeholder 4"/>
          <p:cNvSpPr>
            <a:spLocks noGrp="1"/>
          </p:cNvSpPr>
          <p:nvPr>
            <p:ph type="sldNum" sz="quarter" idx="12"/>
          </p:nvPr>
        </p:nvSpPr>
        <p:spPr/>
        <p:txBody>
          <a:bodyPr/>
          <a:lstStyle/>
          <a:p>
            <a:fld id="{AB66F902-0356-4863-8B72-C2B1127AE46B}" type="slidenum">
              <a:rPr lang="en-GB" sz="1400" b="1" smtClean="0"/>
              <a:t>37</a:t>
            </a:fld>
            <a:endParaRPr lang="en-GB" sz="1400" b="1" dirty="0"/>
          </a:p>
        </p:txBody>
      </p:sp>
      <p:pic>
        <p:nvPicPr>
          <p:cNvPr id="7" name="صورة 4">
            <a:extLst>
              <a:ext uri="{FF2B5EF4-FFF2-40B4-BE49-F238E27FC236}">
                <a16:creationId xmlns:a16="http://schemas.microsoft.com/office/drawing/2014/main" id="{26DE4336-9417-45FD-AFF3-9CE16C363D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E4876AD4-DB0A-45FA-B001-69E10407E067}"/>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7581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64EA-D7D5-446C-BAE1-4EBB79308244}"/>
              </a:ext>
            </a:extLst>
          </p:cNvPr>
          <p:cNvSpPr>
            <a:spLocks noGrp="1"/>
          </p:cNvSpPr>
          <p:nvPr>
            <p:ph type="title"/>
          </p:nvPr>
        </p:nvSpPr>
        <p:spPr>
          <a:xfrm>
            <a:off x="1010972" y="-27384"/>
            <a:ext cx="10972800" cy="1143000"/>
          </a:xfrm>
        </p:spPr>
        <p:txBody>
          <a:bodyPr>
            <a:normAutofit/>
          </a:bodyPr>
          <a:lstStyle/>
          <a:p>
            <a:r>
              <a:rPr lang="en-US" dirty="0"/>
              <a:t>Replacement Strategies</a:t>
            </a:r>
          </a:p>
        </p:txBody>
      </p:sp>
      <p:sp>
        <p:nvSpPr>
          <p:cNvPr id="6" name="Slide Number Placeholder 5">
            <a:extLst>
              <a:ext uri="{FF2B5EF4-FFF2-40B4-BE49-F238E27FC236}">
                <a16:creationId xmlns:a16="http://schemas.microsoft.com/office/drawing/2014/main" id="{CA788FAF-5504-4C07-B34D-286A62733576}"/>
              </a:ext>
            </a:extLst>
          </p:cNvPr>
          <p:cNvSpPr>
            <a:spLocks noGrp="1"/>
          </p:cNvSpPr>
          <p:nvPr>
            <p:ph type="sldNum" sz="quarter" idx="12"/>
          </p:nvPr>
        </p:nvSpPr>
        <p:spPr/>
        <p:txBody>
          <a:bodyPr/>
          <a:lstStyle/>
          <a:p>
            <a:fld id="{AB66F902-0356-4863-8B72-C2B1127AE46B}" type="slidenum">
              <a:rPr lang="en-GB" sz="1400" b="1" smtClean="0"/>
              <a:t>38</a:t>
            </a:fld>
            <a:endParaRPr lang="en-GB" sz="1400" b="1" dirty="0"/>
          </a:p>
        </p:txBody>
      </p:sp>
      <p:pic>
        <p:nvPicPr>
          <p:cNvPr id="7" name="صورة 4">
            <a:extLst>
              <a:ext uri="{FF2B5EF4-FFF2-40B4-BE49-F238E27FC236}">
                <a16:creationId xmlns:a16="http://schemas.microsoft.com/office/drawing/2014/main" id="{C43C0936-31C4-43E5-BFC0-E84B97A54D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9B52F91E-8636-48A8-B0DE-2A555F0DC1F3}"/>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240705" y="1844824"/>
            <a:ext cx="12432705" cy="3108543"/>
          </a:xfrm>
          <a:prstGeom prst="rect">
            <a:avLst/>
          </a:prstGeom>
        </p:spPr>
        <p:txBody>
          <a:bodyPr wrap="square">
            <a:spAutoFit/>
          </a:bodyPr>
          <a:lstStyle/>
          <a:p>
            <a:pPr marL="857250" lvl="3"/>
            <a:endParaRPr lang="en-US" sz="2800" dirty="0"/>
          </a:p>
          <a:p>
            <a:pPr marL="1314450" lvl="3" indent="-457200">
              <a:buFont typeface="Arial" panose="020B0604020202020204" pitchFamily="34" charset="0"/>
              <a:buChar char="•"/>
            </a:pPr>
            <a:r>
              <a:rPr lang="en-US" sz="2800" dirty="0"/>
              <a:t>Steady State Replacement Strategy</a:t>
            </a:r>
          </a:p>
          <a:p>
            <a:pPr marL="857250" lvl="3"/>
            <a:endParaRPr lang="en-US" sz="2800" dirty="0"/>
          </a:p>
          <a:p>
            <a:r>
              <a:rPr lang="en-US" sz="2800" dirty="0">
                <a:solidFill>
                  <a:schemeClr val="dk1"/>
                </a:solidFill>
                <a:latin typeface="Calibri"/>
                <a:ea typeface="Calibri"/>
                <a:cs typeface="Calibri"/>
                <a:sym typeface="Calibri"/>
              </a:rPr>
              <a:t>            Low fitness solutions in the population are replaced by the best of the     	  	 newly generated solutions. </a:t>
            </a:r>
            <a:endParaRPr lang="en-US" sz="5400" dirty="0"/>
          </a:p>
          <a:p>
            <a:r>
              <a:rPr lang="en-US" sz="2800" dirty="0"/>
              <a:t> </a:t>
            </a:r>
          </a:p>
          <a:p>
            <a:endParaRPr lang="en-US" dirty="0"/>
          </a:p>
          <a:p>
            <a:endParaRPr lang="en-US" dirty="0"/>
          </a:p>
        </p:txBody>
      </p:sp>
    </p:spTree>
    <p:extLst>
      <p:ext uri="{BB962C8B-B14F-4D97-AF65-F5344CB8AC3E}">
        <p14:creationId xmlns:p14="http://schemas.microsoft.com/office/powerpoint/2010/main" val="3846501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99392"/>
            <a:ext cx="10972800" cy="1143000"/>
          </a:xfrm>
        </p:spPr>
        <p:txBody>
          <a:bodyPr>
            <a:normAutofit/>
          </a:bodyPr>
          <a:lstStyle/>
          <a:p>
            <a:r>
              <a:rPr lang="en-US" dirty="0"/>
              <a:t>GA for Feature Selection</a:t>
            </a:r>
            <a:endParaRPr lang="en-GB" dirty="0"/>
          </a:p>
        </p:txBody>
      </p:sp>
      <p:sp>
        <p:nvSpPr>
          <p:cNvPr id="3" name="Content Placeholder 2"/>
          <p:cNvSpPr>
            <a:spLocks noGrp="1"/>
          </p:cNvSpPr>
          <p:nvPr>
            <p:ph idx="1"/>
          </p:nvPr>
        </p:nvSpPr>
        <p:spPr/>
        <p:txBody>
          <a:bodyPr/>
          <a:lstStyle/>
          <a:p>
            <a:r>
              <a:rPr lang="en-US" sz="2800" dirty="0"/>
              <a:t>Solution Representation</a:t>
            </a:r>
          </a:p>
          <a:p>
            <a:r>
              <a:rPr lang="en-US" sz="2800" dirty="0"/>
              <a:t>Fitness Function</a:t>
            </a:r>
          </a:p>
          <a:p>
            <a:r>
              <a:rPr lang="en-US" sz="2800" dirty="0"/>
              <a:t>Selection Method</a:t>
            </a:r>
          </a:p>
          <a:p>
            <a:r>
              <a:rPr lang="en-US" sz="2800" dirty="0"/>
              <a:t>Crossover Operator </a:t>
            </a:r>
          </a:p>
          <a:p>
            <a:r>
              <a:rPr lang="en-US" sz="2800" dirty="0"/>
              <a:t>Mutation Operator</a:t>
            </a:r>
          </a:p>
          <a:p>
            <a:r>
              <a:rPr lang="en-US" sz="2800" dirty="0"/>
              <a:t>Replacement Strategies</a:t>
            </a:r>
          </a:p>
          <a:p>
            <a:r>
              <a:rPr lang="en-US" sz="2800" b="1" dirty="0">
                <a:solidFill>
                  <a:schemeClr val="accent5">
                    <a:lumMod val="75000"/>
                  </a:schemeClr>
                </a:solidFill>
              </a:rPr>
              <a:t>Termination Conditions</a:t>
            </a:r>
          </a:p>
          <a:p>
            <a:endParaRPr lang="en-US" sz="2800" b="1" dirty="0">
              <a:solidFill>
                <a:schemeClr val="accent5">
                  <a:lumMod val="75000"/>
                </a:schemeClr>
              </a:solidFill>
            </a:endParaRPr>
          </a:p>
          <a:p>
            <a:endParaRPr lang="en-GB" dirty="0"/>
          </a:p>
        </p:txBody>
      </p:sp>
      <p:sp>
        <p:nvSpPr>
          <p:cNvPr id="5" name="Slide Number Placeholder 4"/>
          <p:cNvSpPr>
            <a:spLocks noGrp="1"/>
          </p:cNvSpPr>
          <p:nvPr>
            <p:ph type="sldNum" sz="quarter" idx="12"/>
          </p:nvPr>
        </p:nvSpPr>
        <p:spPr/>
        <p:txBody>
          <a:bodyPr/>
          <a:lstStyle/>
          <a:p>
            <a:fld id="{AB66F902-0356-4863-8B72-C2B1127AE46B}" type="slidenum">
              <a:rPr lang="en-GB" sz="1400" b="1" smtClean="0"/>
              <a:t>39</a:t>
            </a:fld>
            <a:endParaRPr lang="en-GB" sz="1400" b="1" dirty="0"/>
          </a:p>
        </p:txBody>
      </p:sp>
      <p:pic>
        <p:nvPicPr>
          <p:cNvPr id="7" name="صورة 4">
            <a:extLst>
              <a:ext uri="{FF2B5EF4-FFF2-40B4-BE49-F238E27FC236}">
                <a16:creationId xmlns:a16="http://schemas.microsoft.com/office/drawing/2014/main" id="{26DE4336-9417-45FD-AFF3-9CE16C363D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E4876AD4-DB0A-45FA-B001-69E10407E067}"/>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7581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609600" y="-27384"/>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Problem Statement </a:t>
            </a:r>
            <a:endParaRPr/>
          </a:p>
        </p:txBody>
      </p:sp>
      <p:sp>
        <p:nvSpPr>
          <p:cNvPr id="122" name="Google Shape;122;p16"/>
          <p:cNvSpPr txBox="1">
            <a:spLocks noGrp="1"/>
          </p:cNvSpPr>
          <p:nvPr>
            <p:ph type="body" idx="1"/>
          </p:nvPr>
        </p:nvSpPr>
        <p:spPr>
          <a:xfrm>
            <a:off x="144288" y="1599821"/>
            <a:ext cx="11953328"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Extracting useful information from large collections of data.</a:t>
            </a:r>
            <a:endParaRPr dirty="0"/>
          </a:p>
          <a:p>
            <a:pPr marL="0" lvl="0" indent="0" algn="l" rtl="0">
              <a:spcBef>
                <a:spcPts val="640"/>
              </a:spcBef>
              <a:spcAft>
                <a:spcPts val="0"/>
              </a:spcAft>
              <a:buClr>
                <a:schemeClr val="dk1"/>
              </a:buClr>
              <a:buSzPts val="3200"/>
              <a:buNone/>
            </a:pPr>
            <a:endParaRPr dirty="0"/>
          </a:p>
          <a:p>
            <a:pPr marL="342900" lvl="0" indent="-342900" algn="l" rtl="0">
              <a:spcBef>
                <a:spcPts val="640"/>
              </a:spcBef>
              <a:spcAft>
                <a:spcPts val="0"/>
              </a:spcAft>
              <a:buClr>
                <a:schemeClr val="dk1"/>
              </a:buClr>
              <a:buSzPts val="3200"/>
              <a:buChar char="•"/>
            </a:pPr>
            <a:r>
              <a:rPr lang="en-US" dirty="0"/>
              <a:t>Large amounts of content (i.e., words) that is irrelevant to the topic or redundant can confuse the clustering process.</a:t>
            </a:r>
          </a:p>
          <a:p>
            <a:pPr marL="342900" lvl="0" indent="-342900" algn="l" rtl="0">
              <a:spcBef>
                <a:spcPts val="640"/>
              </a:spcBef>
              <a:spcAft>
                <a:spcPts val="0"/>
              </a:spcAft>
              <a:buClr>
                <a:schemeClr val="dk1"/>
              </a:buClr>
              <a:buSzPts val="3200"/>
              <a:buChar char="•"/>
            </a:pPr>
            <a:endParaRPr lang="en-US" dirty="0"/>
          </a:p>
          <a:p>
            <a:pPr marL="342900" lvl="0" indent="-342900" algn="l" rtl="0">
              <a:spcBef>
                <a:spcPts val="640"/>
              </a:spcBef>
              <a:spcAft>
                <a:spcPts val="0"/>
              </a:spcAft>
              <a:buClr>
                <a:schemeClr val="dk1"/>
              </a:buClr>
              <a:buSzPts val="3200"/>
              <a:buChar char="•"/>
            </a:pPr>
            <a:r>
              <a:rPr lang="en-US" dirty="0"/>
              <a:t>As a result, we need to use the feature selection method to select the most significant features that can improve text documents clustering.  </a:t>
            </a:r>
          </a:p>
          <a:p>
            <a:pPr marL="342900" lvl="0" indent="-342900" algn="l" rtl="0">
              <a:spcBef>
                <a:spcPts val="640"/>
              </a:spcBef>
              <a:spcAft>
                <a:spcPts val="0"/>
              </a:spcAft>
              <a:buClr>
                <a:schemeClr val="dk1"/>
              </a:buClr>
              <a:buSzPts val="3200"/>
              <a:buChar char="•"/>
            </a:pPr>
            <a:endParaRPr dirty="0"/>
          </a:p>
        </p:txBody>
      </p:sp>
      <p:sp>
        <p:nvSpPr>
          <p:cNvPr id="124" name="Google Shape;124;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4</a:t>
            </a:fld>
            <a:endParaRPr sz="1400" b="1" dirty="0"/>
          </a:p>
        </p:txBody>
      </p:sp>
      <p:pic>
        <p:nvPicPr>
          <p:cNvPr id="126" name="Google Shape;126;p16"/>
          <p:cNvPicPr preferRelativeResize="0"/>
          <p:nvPr/>
        </p:nvPicPr>
        <p:blipFill rotWithShape="1">
          <a:blip r:embed="rId3">
            <a:alphaModFix/>
          </a:blip>
          <a:srcRect/>
          <a:stretch/>
        </p:blipFill>
        <p:spPr>
          <a:xfrm>
            <a:off x="1" y="0"/>
            <a:ext cx="2425147" cy="884605"/>
          </a:xfrm>
          <a:prstGeom prst="rect">
            <a:avLst/>
          </a:prstGeom>
          <a:noFill/>
          <a:ln>
            <a:noFill/>
          </a:ln>
        </p:spPr>
      </p:pic>
      <p:cxnSp>
        <p:nvCxnSpPr>
          <p:cNvPr id="127" name="Google Shape;127;p16"/>
          <p:cNvCxnSpPr/>
          <p:nvPr/>
        </p:nvCxnSpPr>
        <p:spPr>
          <a:xfrm>
            <a:off x="0" y="884605"/>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64EA-D7D5-446C-BAE1-4EBB79308244}"/>
              </a:ext>
            </a:extLst>
          </p:cNvPr>
          <p:cNvSpPr>
            <a:spLocks noGrp="1"/>
          </p:cNvSpPr>
          <p:nvPr>
            <p:ph type="title"/>
          </p:nvPr>
        </p:nvSpPr>
        <p:spPr>
          <a:xfrm>
            <a:off x="1343472" y="-27384"/>
            <a:ext cx="10972800" cy="1143000"/>
          </a:xfrm>
        </p:spPr>
        <p:txBody>
          <a:bodyPr>
            <a:normAutofit/>
          </a:bodyPr>
          <a:lstStyle/>
          <a:p>
            <a:r>
              <a:rPr lang="en-US" dirty="0"/>
              <a:t>Termination Conditions</a:t>
            </a:r>
          </a:p>
        </p:txBody>
      </p:sp>
      <p:sp>
        <p:nvSpPr>
          <p:cNvPr id="6" name="Slide Number Placeholder 5">
            <a:extLst>
              <a:ext uri="{FF2B5EF4-FFF2-40B4-BE49-F238E27FC236}">
                <a16:creationId xmlns:a16="http://schemas.microsoft.com/office/drawing/2014/main" id="{CA788FAF-5504-4C07-B34D-286A62733576}"/>
              </a:ext>
            </a:extLst>
          </p:cNvPr>
          <p:cNvSpPr>
            <a:spLocks noGrp="1"/>
          </p:cNvSpPr>
          <p:nvPr>
            <p:ph type="sldNum" sz="quarter" idx="12"/>
          </p:nvPr>
        </p:nvSpPr>
        <p:spPr/>
        <p:txBody>
          <a:bodyPr/>
          <a:lstStyle/>
          <a:p>
            <a:fld id="{AB66F902-0356-4863-8B72-C2B1127AE46B}" type="slidenum">
              <a:rPr lang="en-GB" sz="1400" b="1" smtClean="0"/>
              <a:t>40</a:t>
            </a:fld>
            <a:endParaRPr lang="en-GB" sz="1400" b="1" dirty="0"/>
          </a:p>
        </p:txBody>
      </p:sp>
      <p:pic>
        <p:nvPicPr>
          <p:cNvPr id="7" name="صورة 4">
            <a:extLst>
              <a:ext uri="{FF2B5EF4-FFF2-40B4-BE49-F238E27FC236}">
                <a16:creationId xmlns:a16="http://schemas.microsoft.com/office/drawing/2014/main" id="{C43C0936-31C4-43E5-BFC0-E84B97A54D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9B52F91E-8636-48A8-B0DE-2A555F0DC1F3}"/>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240705" y="1308780"/>
            <a:ext cx="11332773" cy="3539430"/>
          </a:xfrm>
          <a:prstGeom prst="rect">
            <a:avLst/>
          </a:prstGeom>
        </p:spPr>
        <p:txBody>
          <a:bodyPr wrap="square">
            <a:spAutoFit/>
          </a:bodyPr>
          <a:lstStyle/>
          <a:p>
            <a:pPr marL="857250" lvl="3"/>
            <a:endParaRPr lang="en-US" sz="2800" dirty="0"/>
          </a:p>
          <a:p>
            <a:pPr marL="857250" lvl="3"/>
            <a:r>
              <a:rPr lang="en-US" sz="2800" dirty="0"/>
              <a:t>Reaching one of the following conditions:</a:t>
            </a:r>
          </a:p>
          <a:p>
            <a:pPr marL="857250" lvl="3"/>
            <a:endParaRPr lang="en-US" sz="2800" dirty="0"/>
          </a:p>
          <a:p>
            <a:pPr marL="1314450" lvl="3" indent="-457200">
              <a:buFont typeface="Arial" panose="020B0604020202020204" pitchFamily="34" charset="0"/>
              <a:buChar char="•"/>
            </a:pPr>
            <a:r>
              <a:rPr lang="en-US" sz="2800" dirty="0"/>
              <a:t>Reaching a maximum generation count.</a:t>
            </a:r>
          </a:p>
          <a:p>
            <a:pPr marL="857250" lvl="3"/>
            <a:endParaRPr lang="en-US" sz="2800" dirty="0"/>
          </a:p>
          <a:p>
            <a:pPr marL="1314450" lvl="3" indent="-457200">
              <a:buFont typeface="Arial" panose="020B0604020202020204" pitchFamily="34" charset="0"/>
              <a:buChar char="•"/>
            </a:pPr>
            <a:r>
              <a:rPr lang="en-US" sz="2800" dirty="0"/>
              <a:t>No improvement in the population for ten iterations. </a:t>
            </a:r>
          </a:p>
          <a:p>
            <a:pPr marL="1314450" lvl="3" indent="-457200">
              <a:buFont typeface="Arial" panose="020B0604020202020204" pitchFamily="34" charset="0"/>
              <a:buChar char="•"/>
            </a:pPr>
            <a:endParaRPr lang="en-US" sz="2800" dirty="0"/>
          </a:p>
          <a:p>
            <a:endParaRPr lang="en-US" dirty="0"/>
          </a:p>
          <a:p>
            <a:endParaRPr lang="en-US" dirty="0"/>
          </a:p>
        </p:txBody>
      </p:sp>
    </p:spTree>
    <p:extLst>
      <p:ext uri="{BB962C8B-B14F-4D97-AF65-F5344CB8AC3E}">
        <p14:creationId xmlns:p14="http://schemas.microsoft.com/office/powerpoint/2010/main" val="496306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9" name="Google Shape;269;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41</a:t>
            </a:fld>
            <a:endParaRPr sz="1400" b="1" dirty="0"/>
          </a:p>
        </p:txBody>
      </p:sp>
      <p:sp>
        <p:nvSpPr>
          <p:cNvPr id="270" name="Google Shape;270;p26"/>
          <p:cNvSpPr txBox="1"/>
          <p:nvPr/>
        </p:nvSpPr>
        <p:spPr>
          <a:xfrm>
            <a:off x="609600" y="-27384"/>
            <a:ext cx="109728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PROCEDURE</a:t>
            </a:r>
            <a:endParaRPr sz="4400">
              <a:solidFill>
                <a:schemeClr val="dk1"/>
              </a:solidFill>
              <a:latin typeface="Calibri"/>
              <a:ea typeface="Calibri"/>
              <a:cs typeface="Calibri"/>
              <a:sym typeface="Calibri"/>
            </a:endParaRPr>
          </a:p>
        </p:txBody>
      </p:sp>
      <p:pic>
        <p:nvPicPr>
          <p:cNvPr id="271" name="Google Shape;271;p26"/>
          <p:cNvPicPr preferRelativeResize="0"/>
          <p:nvPr/>
        </p:nvPicPr>
        <p:blipFill rotWithShape="1">
          <a:blip r:embed="rId3">
            <a:alphaModFix/>
          </a:blip>
          <a:srcRect/>
          <a:stretch/>
        </p:blipFill>
        <p:spPr>
          <a:xfrm>
            <a:off x="1" y="0"/>
            <a:ext cx="2425147" cy="884605"/>
          </a:xfrm>
          <a:prstGeom prst="rect">
            <a:avLst/>
          </a:prstGeom>
          <a:noFill/>
          <a:ln>
            <a:noFill/>
          </a:ln>
        </p:spPr>
      </p:pic>
      <p:cxnSp>
        <p:nvCxnSpPr>
          <p:cNvPr id="272" name="Google Shape;272;p26"/>
          <p:cNvCxnSpPr/>
          <p:nvPr/>
        </p:nvCxnSpPr>
        <p:spPr>
          <a:xfrm>
            <a:off x="0" y="884605"/>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pic>
        <p:nvPicPr>
          <p:cNvPr id="273" name="Google Shape;273;p26"/>
          <p:cNvPicPr preferRelativeResize="0"/>
          <p:nvPr/>
        </p:nvPicPr>
        <p:blipFill rotWithShape="1">
          <a:blip r:embed="rId4">
            <a:alphaModFix/>
          </a:blip>
          <a:srcRect/>
          <a:stretch/>
        </p:blipFill>
        <p:spPr>
          <a:xfrm>
            <a:off x="577177" y="1326282"/>
            <a:ext cx="11005223" cy="4536504"/>
          </a:xfrm>
          <a:prstGeom prst="rect">
            <a:avLst/>
          </a:prstGeom>
          <a:noFill/>
          <a:ln>
            <a:noFill/>
          </a:ln>
        </p:spPr>
      </p:pic>
      <p:sp>
        <p:nvSpPr>
          <p:cNvPr id="274" name="Google Shape;274;p26"/>
          <p:cNvSpPr/>
          <p:nvPr/>
        </p:nvSpPr>
        <p:spPr>
          <a:xfrm>
            <a:off x="6096000" y="3615758"/>
            <a:ext cx="1722907" cy="1058602"/>
          </a:xfrm>
          <a:prstGeom prst="rect">
            <a:avLst/>
          </a:prstGeom>
          <a:noFill/>
          <a:ln w="762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5" name="Google Shape;275;p26"/>
          <p:cNvSpPr txBox="1"/>
          <p:nvPr/>
        </p:nvSpPr>
        <p:spPr>
          <a:xfrm>
            <a:off x="5047013" y="5862786"/>
            <a:ext cx="2291938" cy="2926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dirty="0">
                <a:solidFill>
                  <a:schemeClr val="dk1"/>
                </a:solidFill>
                <a:latin typeface="Calibri"/>
                <a:ea typeface="Calibri"/>
                <a:cs typeface="Calibri"/>
                <a:sym typeface="Calibri"/>
              </a:rPr>
              <a:t> </a:t>
            </a:r>
            <a:r>
              <a:rPr lang="en-US" b="1" dirty="0">
                <a:solidFill>
                  <a:schemeClr val="dk1"/>
                </a:solidFill>
                <a:latin typeface="Calibri"/>
                <a:ea typeface="Calibri"/>
                <a:cs typeface="Calibri"/>
                <a:sym typeface="Calibri"/>
              </a:rPr>
              <a:t>Figure 16: System Overview </a:t>
            </a:r>
            <a:endParaRPr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1" indent="-342900">
              <a:buFont typeface="Arial" pitchFamily="34" charset="0"/>
              <a:buChar char="•"/>
            </a:pPr>
            <a:r>
              <a:rPr lang="en-US" dirty="0"/>
              <a:t>Solution Representation </a:t>
            </a:r>
          </a:p>
          <a:p>
            <a:pPr marL="342900" lvl="1" indent="-342900">
              <a:buFont typeface="Arial" pitchFamily="34" charset="0"/>
              <a:buChar char="•"/>
            </a:pPr>
            <a:r>
              <a:rPr lang="en-US" dirty="0"/>
              <a:t>Fitness Function</a:t>
            </a:r>
          </a:p>
          <a:p>
            <a:pPr marL="342900" lvl="1" indent="-342900">
              <a:buFont typeface="Arial" pitchFamily="34" charset="0"/>
              <a:buChar char="•"/>
            </a:pPr>
            <a:r>
              <a:rPr lang="en-US" dirty="0" err="1"/>
              <a:t>Memplex</a:t>
            </a:r>
            <a:r>
              <a:rPr lang="en-US" dirty="0"/>
              <a:t> Evolution (Crossover Operator)</a:t>
            </a:r>
          </a:p>
          <a:p>
            <a:pPr marL="342900" lvl="1" indent="-342900">
              <a:buFont typeface="Arial" pitchFamily="34" charset="0"/>
              <a:buChar char="•"/>
            </a:pPr>
            <a:r>
              <a:rPr lang="en-US" dirty="0"/>
              <a:t>Shufﬂing Process</a:t>
            </a:r>
          </a:p>
          <a:p>
            <a:pPr marL="400050" lvl="2" indent="0">
              <a:buNone/>
            </a:pPr>
            <a:endParaRPr lang="en-US" dirty="0"/>
          </a:p>
        </p:txBody>
      </p:sp>
      <p:sp>
        <p:nvSpPr>
          <p:cNvPr id="6" name="Slide Number Placeholder 5"/>
          <p:cNvSpPr>
            <a:spLocks noGrp="1"/>
          </p:cNvSpPr>
          <p:nvPr>
            <p:ph type="sldNum" sz="quarter" idx="12"/>
          </p:nvPr>
        </p:nvSpPr>
        <p:spPr/>
        <p:txBody>
          <a:bodyPr/>
          <a:lstStyle/>
          <a:p>
            <a:fld id="{AB66F902-0356-4863-8B72-C2B1127AE46B}" type="slidenum">
              <a:rPr lang="en-GB" sz="1400" b="1" smtClean="0"/>
              <a:t>42</a:t>
            </a:fld>
            <a:endParaRPr lang="en-GB" sz="1400" b="1" dirty="0"/>
          </a:p>
        </p:txBody>
      </p:sp>
      <p:sp>
        <p:nvSpPr>
          <p:cNvPr id="10" name="Title 1">
            <a:extLst>
              <a:ext uri="{FF2B5EF4-FFF2-40B4-BE49-F238E27FC236}">
                <a16:creationId xmlns:a16="http://schemas.microsoft.com/office/drawing/2014/main" id="{85B32A07-5B05-4956-AC00-9B5F3AEA84D4}"/>
              </a:ext>
            </a:extLst>
          </p:cNvPr>
          <p:cNvSpPr txBox="1">
            <a:spLocks/>
          </p:cNvSpPr>
          <p:nvPr/>
        </p:nvSpPr>
        <p:spPr>
          <a:xfrm>
            <a:off x="1171872" y="-99392"/>
            <a:ext cx="10972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  SFLA for Text Document Clustering</a:t>
            </a:r>
          </a:p>
        </p:txBody>
      </p:sp>
      <p:pic>
        <p:nvPicPr>
          <p:cNvPr id="11" name="صورة 4">
            <a:extLst>
              <a:ext uri="{FF2B5EF4-FFF2-40B4-BE49-F238E27FC236}">
                <a16:creationId xmlns:a16="http://schemas.microsoft.com/office/drawing/2014/main" id="{065B031B-C958-47FA-AA35-0A24889832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12" name="موصل مستقيم 9">
            <a:extLst>
              <a:ext uri="{FF2B5EF4-FFF2-40B4-BE49-F238E27FC236}">
                <a16:creationId xmlns:a16="http://schemas.microsoft.com/office/drawing/2014/main" id="{E01D2D4D-E8FD-4A72-A4F5-D6B9EB18A706}"/>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18965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1" indent="-342900">
              <a:buFont typeface="Arial" pitchFamily="34" charset="0"/>
              <a:buChar char="•"/>
            </a:pPr>
            <a:r>
              <a:rPr lang="en-US" b="1" dirty="0">
                <a:solidFill>
                  <a:schemeClr val="accent5">
                    <a:lumMod val="75000"/>
                  </a:schemeClr>
                </a:solidFill>
              </a:rPr>
              <a:t>Solution Representation </a:t>
            </a:r>
          </a:p>
          <a:p>
            <a:pPr marL="342900" lvl="1" indent="-342900">
              <a:buFont typeface="Arial" pitchFamily="34" charset="0"/>
              <a:buChar char="•"/>
            </a:pPr>
            <a:r>
              <a:rPr lang="en-US" dirty="0"/>
              <a:t>Fitness Function</a:t>
            </a:r>
          </a:p>
          <a:p>
            <a:pPr marL="342900" lvl="1" indent="-342900">
              <a:buFont typeface="Arial" pitchFamily="34" charset="0"/>
              <a:buChar char="•"/>
            </a:pPr>
            <a:r>
              <a:rPr lang="en-US" dirty="0" err="1"/>
              <a:t>Memplex</a:t>
            </a:r>
            <a:r>
              <a:rPr lang="en-US" dirty="0"/>
              <a:t> Evolution (Crossover Operator)</a:t>
            </a:r>
          </a:p>
          <a:p>
            <a:pPr marL="342900" lvl="1" indent="-342900">
              <a:buFont typeface="Arial" pitchFamily="34" charset="0"/>
              <a:buChar char="•"/>
            </a:pPr>
            <a:r>
              <a:rPr lang="en-US" dirty="0"/>
              <a:t>Shufﬂing Process</a:t>
            </a:r>
          </a:p>
          <a:p>
            <a:pPr marL="400050" lvl="2" indent="0">
              <a:buNone/>
            </a:pPr>
            <a:endParaRPr lang="en-US" dirty="0"/>
          </a:p>
        </p:txBody>
      </p:sp>
      <p:sp>
        <p:nvSpPr>
          <p:cNvPr id="6" name="Slide Number Placeholder 5"/>
          <p:cNvSpPr>
            <a:spLocks noGrp="1"/>
          </p:cNvSpPr>
          <p:nvPr>
            <p:ph type="sldNum" sz="quarter" idx="12"/>
          </p:nvPr>
        </p:nvSpPr>
        <p:spPr/>
        <p:txBody>
          <a:bodyPr/>
          <a:lstStyle/>
          <a:p>
            <a:fld id="{AB66F902-0356-4863-8B72-C2B1127AE46B}" type="slidenum">
              <a:rPr lang="en-GB" sz="1400" b="1" smtClean="0"/>
              <a:t>43</a:t>
            </a:fld>
            <a:endParaRPr lang="en-GB" sz="1400" b="1" dirty="0"/>
          </a:p>
        </p:txBody>
      </p:sp>
      <p:sp>
        <p:nvSpPr>
          <p:cNvPr id="10" name="Title 1">
            <a:extLst>
              <a:ext uri="{FF2B5EF4-FFF2-40B4-BE49-F238E27FC236}">
                <a16:creationId xmlns:a16="http://schemas.microsoft.com/office/drawing/2014/main" id="{85B32A07-5B05-4956-AC00-9B5F3AEA84D4}"/>
              </a:ext>
            </a:extLst>
          </p:cNvPr>
          <p:cNvSpPr txBox="1">
            <a:spLocks/>
          </p:cNvSpPr>
          <p:nvPr/>
        </p:nvSpPr>
        <p:spPr>
          <a:xfrm>
            <a:off x="1171872" y="-99392"/>
            <a:ext cx="10972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  SFLA for Text Document Clustering</a:t>
            </a:r>
          </a:p>
        </p:txBody>
      </p:sp>
      <p:pic>
        <p:nvPicPr>
          <p:cNvPr id="11" name="صورة 4">
            <a:extLst>
              <a:ext uri="{FF2B5EF4-FFF2-40B4-BE49-F238E27FC236}">
                <a16:creationId xmlns:a16="http://schemas.microsoft.com/office/drawing/2014/main" id="{065B031B-C958-47FA-AA35-0A24889832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12" name="موصل مستقيم 9">
            <a:extLst>
              <a:ext uri="{FF2B5EF4-FFF2-40B4-BE49-F238E27FC236}">
                <a16:creationId xmlns:a16="http://schemas.microsoft.com/office/drawing/2014/main" id="{E01D2D4D-E8FD-4A72-A4F5-D6B9EB18A706}"/>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1192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5800"/>
            <a:ext cx="10972800" cy="1143000"/>
          </a:xfrm>
        </p:spPr>
        <p:txBody>
          <a:bodyPr>
            <a:normAutofit fontScale="90000"/>
          </a:bodyPr>
          <a:lstStyle/>
          <a:p>
            <a:br>
              <a:rPr lang="en-GB" dirty="0"/>
            </a:br>
            <a:r>
              <a:rPr lang="en-US" sz="4900" dirty="0"/>
              <a:t>Solution Representation</a:t>
            </a:r>
            <a:br>
              <a:rPr lang="en-US" sz="4900" dirty="0"/>
            </a:br>
            <a:br>
              <a:rPr lang="en-GB" sz="4900" dirty="0"/>
            </a:br>
            <a:br>
              <a:rPr lang="ar-SA" sz="4900" dirty="0"/>
            </a:br>
            <a:endParaRPr lang="en-GB" sz="4900" dirty="0"/>
          </a:p>
        </p:txBody>
      </p:sp>
      <p:sp>
        <p:nvSpPr>
          <p:cNvPr id="3" name="Content Placeholder 2"/>
          <p:cNvSpPr>
            <a:spLocks noGrp="1"/>
          </p:cNvSpPr>
          <p:nvPr>
            <p:ph idx="1"/>
          </p:nvPr>
        </p:nvSpPr>
        <p:spPr>
          <a:xfrm>
            <a:off x="566523" y="1277415"/>
            <a:ext cx="10972800" cy="4525963"/>
          </a:xfrm>
        </p:spPr>
        <p:txBody>
          <a:bodyPr>
            <a:normAutofit/>
          </a:bodyPr>
          <a:lstStyle/>
          <a:p>
            <a:r>
              <a:rPr lang="en-US" sz="2400" dirty="0"/>
              <a:t>Each frog is a clustering solution.</a:t>
            </a:r>
          </a:p>
          <a:p>
            <a:r>
              <a:rPr lang="en-US" sz="2400" dirty="0" err="1"/>
              <a:t>Medoids</a:t>
            </a:r>
            <a:r>
              <a:rPr lang="en-US" sz="2400" dirty="0"/>
              <a:t> are randomly selected.</a:t>
            </a:r>
          </a:p>
          <a:p>
            <a:r>
              <a:rPr lang="en-US" sz="2400" dirty="0"/>
              <a:t>Each object is assigned to the nearest </a:t>
            </a:r>
            <a:r>
              <a:rPr lang="en-US" sz="2400" dirty="0" err="1"/>
              <a:t>medoid</a:t>
            </a:r>
            <a:r>
              <a:rPr lang="en-US" sz="2400" dirty="0"/>
              <a:t>.</a:t>
            </a:r>
          </a:p>
        </p:txBody>
      </p:sp>
      <p:sp>
        <p:nvSpPr>
          <p:cNvPr id="5" name="Slide Number Placeholder 4"/>
          <p:cNvSpPr>
            <a:spLocks noGrp="1"/>
          </p:cNvSpPr>
          <p:nvPr>
            <p:ph type="sldNum" sz="quarter" idx="12"/>
          </p:nvPr>
        </p:nvSpPr>
        <p:spPr/>
        <p:txBody>
          <a:bodyPr/>
          <a:lstStyle/>
          <a:p>
            <a:fld id="{AB66F902-0356-4863-8B72-C2B1127AE46B}" type="slidenum">
              <a:rPr lang="en-GB" sz="1400" b="1" smtClean="0"/>
              <a:t>44</a:t>
            </a:fld>
            <a:endParaRPr lang="en-GB" sz="1400" b="1" dirty="0"/>
          </a:p>
        </p:txBody>
      </p:sp>
      <p:pic>
        <p:nvPicPr>
          <p:cNvPr id="7" name="صورة 4">
            <a:extLst>
              <a:ext uri="{FF2B5EF4-FFF2-40B4-BE49-F238E27FC236}">
                <a16:creationId xmlns:a16="http://schemas.microsoft.com/office/drawing/2014/main" id="{42096863-0F89-4011-8423-6A0F3ED4D5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260A8EAE-0123-478A-9DDF-41AC1E9DF142}"/>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0387" y="2943891"/>
            <a:ext cx="4524400" cy="2683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3" name="Picture 5" descr="ÙØªÙØ¬Ø© Ø¨Ø­Ø« Ø§ÙØµÙØ± Ø¹Ù âªShuffled Frog Leaping Algorithmâ¬â"/>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4192" y="3068960"/>
            <a:ext cx="4953087" cy="277429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194192" y="3068960"/>
            <a:ext cx="4953087" cy="2774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810418" y="3735034"/>
            <a:ext cx="421485" cy="3420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6888088" y="1657677"/>
            <a:ext cx="4620404" cy="1184132"/>
            <a:chOff x="6666012" y="1308764"/>
            <a:chExt cx="4968552" cy="1184132"/>
          </a:xfrm>
        </p:grpSpPr>
        <p:pic>
          <p:nvPicPr>
            <p:cNvPr id="1229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6012" y="1308764"/>
              <a:ext cx="4968552" cy="1184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a:xfrm>
              <a:off x="7248128" y="1484784"/>
              <a:ext cx="432048" cy="792088"/>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680176" y="1484784"/>
              <a:ext cx="432048" cy="792088"/>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760296" y="1484784"/>
              <a:ext cx="432048" cy="792088"/>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Arrow Connector 13"/>
          <p:cNvCxnSpPr/>
          <p:nvPr/>
        </p:nvCxnSpPr>
        <p:spPr>
          <a:xfrm flipV="1">
            <a:off x="5231903" y="2495183"/>
            <a:ext cx="2094808" cy="13242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6" idx="0"/>
          </p:cNvCxnSpPr>
          <p:nvPr/>
        </p:nvCxnSpPr>
        <p:spPr>
          <a:xfrm>
            <a:off x="7086633" y="1458711"/>
            <a:ext cx="543669" cy="3749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446119" y="1420962"/>
            <a:ext cx="432048" cy="36822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673379" y="1397707"/>
            <a:ext cx="1145221" cy="4147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854658" y="1044084"/>
            <a:ext cx="1149514" cy="369332"/>
          </a:xfrm>
          <a:prstGeom prst="rect">
            <a:avLst/>
          </a:prstGeom>
          <a:noFill/>
        </p:spPr>
        <p:txBody>
          <a:bodyPr wrap="square" rtlCol="0">
            <a:spAutoFit/>
          </a:bodyPr>
          <a:lstStyle/>
          <a:p>
            <a:r>
              <a:rPr lang="en-US"/>
              <a:t>medoids</a:t>
            </a:r>
            <a:endParaRPr lang="en-US" dirty="0"/>
          </a:p>
        </p:txBody>
      </p:sp>
      <p:sp>
        <p:nvSpPr>
          <p:cNvPr id="26" name="Rectangle 25"/>
          <p:cNvSpPr/>
          <p:nvPr/>
        </p:nvSpPr>
        <p:spPr>
          <a:xfrm>
            <a:off x="3670735" y="3585835"/>
            <a:ext cx="2353257" cy="13553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Google Shape;275;p26"/>
          <p:cNvSpPr txBox="1"/>
          <p:nvPr/>
        </p:nvSpPr>
        <p:spPr>
          <a:xfrm>
            <a:off x="2078177" y="6009306"/>
            <a:ext cx="2671629" cy="2926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dirty="0">
                <a:solidFill>
                  <a:schemeClr val="dk1"/>
                </a:solidFill>
                <a:latin typeface="Calibri"/>
                <a:ea typeface="Calibri"/>
                <a:cs typeface="Calibri"/>
                <a:sym typeface="Calibri"/>
              </a:rPr>
              <a:t> </a:t>
            </a:r>
            <a:r>
              <a:rPr lang="en-US" b="1" dirty="0">
                <a:solidFill>
                  <a:schemeClr val="dk1"/>
                </a:solidFill>
                <a:latin typeface="Calibri"/>
                <a:ea typeface="Calibri"/>
                <a:cs typeface="Calibri"/>
                <a:sym typeface="Calibri"/>
              </a:rPr>
              <a:t>Figure 17: Population Overview</a:t>
            </a:r>
            <a:endParaRPr b="1" dirty="0"/>
          </a:p>
        </p:txBody>
      </p:sp>
      <p:sp>
        <p:nvSpPr>
          <p:cNvPr id="24" name="Google Shape;275;p26"/>
          <p:cNvSpPr txBox="1"/>
          <p:nvPr/>
        </p:nvSpPr>
        <p:spPr>
          <a:xfrm>
            <a:off x="6985284" y="5717449"/>
            <a:ext cx="4854412" cy="292645"/>
          </a:xfrm>
          <a:prstGeom prst="rect">
            <a:avLst/>
          </a:prstGeom>
          <a:noFill/>
          <a:ln>
            <a:noFill/>
          </a:ln>
        </p:spPr>
        <p:txBody>
          <a:bodyPr spcFirstLastPara="1" wrap="square" lIns="91425" tIns="45700" rIns="91425" bIns="45700" anchor="t" anchorCtr="0">
            <a:noAutofit/>
          </a:bodyPr>
          <a:lstStyle/>
          <a:p>
            <a:pPr lvl="0"/>
            <a:r>
              <a:rPr lang="en-US" sz="1000" dirty="0">
                <a:solidFill>
                  <a:schemeClr val="dk1"/>
                </a:solidFill>
                <a:latin typeface="Calibri"/>
                <a:ea typeface="Calibri"/>
                <a:cs typeface="Calibri"/>
                <a:sym typeface="Calibri"/>
              </a:rPr>
              <a:t> </a:t>
            </a:r>
            <a:r>
              <a:rPr lang="en-US" b="1" dirty="0">
                <a:solidFill>
                  <a:schemeClr val="dk1"/>
                </a:solidFill>
                <a:latin typeface="Calibri"/>
                <a:ea typeface="Calibri"/>
                <a:cs typeface="Calibri"/>
                <a:sym typeface="Calibri"/>
              </a:rPr>
              <a:t>Figure 19:</a:t>
            </a:r>
            <a:r>
              <a:rPr lang="en-US" b="1" dirty="0">
                <a:solidFill>
                  <a:schemeClr val="dk1"/>
                </a:solidFill>
                <a:latin typeface="Calibri"/>
                <a:ea typeface="Calibri"/>
                <a:cs typeface="Calibri"/>
              </a:rPr>
              <a:t>Cluster Diagram of the Previous Solution in Figure 18</a:t>
            </a:r>
            <a:endParaRPr b="1" dirty="0">
              <a:solidFill>
                <a:schemeClr val="dk1"/>
              </a:solidFill>
              <a:latin typeface="Calibri"/>
              <a:ea typeface="Calibri"/>
              <a:cs typeface="Calibri"/>
            </a:endParaRPr>
          </a:p>
        </p:txBody>
      </p:sp>
      <p:sp>
        <p:nvSpPr>
          <p:cNvPr id="25" name="Google Shape;275;p26"/>
          <p:cNvSpPr txBox="1"/>
          <p:nvPr/>
        </p:nvSpPr>
        <p:spPr>
          <a:xfrm>
            <a:off x="7161637" y="2695486"/>
            <a:ext cx="4749309" cy="292645"/>
          </a:xfrm>
          <a:prstGeom prst="rect">
            <a:avLst/>
          </a:prstGeom>
          <a:noFill/>
          <a:ln>
            <a:noFill/>
          </a:ln>
        </p:spPr>
        <p:txBody>
          <a:bodyPr spcFirstLastPara="1" wrap="square" lIns="91425" tIns="45700" rIns="91425" bIns="45700" anchor="t" anchorCtr="0">
            <a:noAutofit/>
          </a:bodyPr>
          <a:lstStyle/>
          <a:p>
            <a:pPr lvl="0"/>
            <a:r>
              <a:rPr lang="en-US" sz="1000" dirty="0">
                <a:solidFill>
                  <a:schemeClr val="dk1"/>
                </a:solidFill>
                <a:latin typeface="Calibri"/>
                <a:ea typeface="Calibri"/>
                <a:cs typeface="Calibri"/>
                <a:sym typeface="Calibri"/>
              </a:rPr>
              <a:t> </a:t>
            </a:r>
            <a:r>
              <a:rPr lang="en-US" b="1" dirty="0">
                <a:solidFill>
                  <a:schemeClr val="dk1"/>
                </a:solidFill>
                <a:latin typeface="Calibri"/>
                <a:ea typeface="Calibri"/>
                <a:cs typeface="Calibri"/>
                <a:sym typeface="Calibri"/>
              </a:rPr>
              <a:t>Figure 18: </a:t>
            </a:r>
            <a:r>
              <a:rPr lang="en-US" b="1" dirty="0">
                <a:solidFill>
                  <a:schemeClr val="dk1"/>
                </a:solidFill>
                <a:latin typeface="Calibri"/>
                <a:ea typeface="Calibri"/>
                <a:cs typeface="Calibri"/>
              </a:rPr>
              <a:t> Example of Clustering Solution Representation</a:t>
            </a:r>
            <a:endParaRPr b="1" dirty="0">
              <a:solidFill>
                <a:schemeClr val="dk1"/>
              </a:solidFill>
              <a:latin typeface="Calibri"/>
              <a:ea typeface="Calibri"/>
              <a:cs typeface="Calibri"/>
            </a:endParaRPr>
          </a:p>
        </p:txBody>
      </p:sp>
    </p:spTree>
    <p:extLst>
      <p:ext uri="{BB962C8B-B14F-4D97-AF65-F5344CB8AC3E}">
        <p14:creationId xmlns:p14="http://schemas.microsoft.com/office/powerpoint/2010/main" val="112184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29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animBg="1"/>
      <p:bldP spid="29" grpId="0"/>
      <p:bldP spid="26" grpId="0" animBg="1"/>
      <p:bldP spid="23" grpId="0"/>
      <p:bldP spid="24" grpId="0"/>
      <p:bldP spid="2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1" indent="-342900">
              <a:buFont typeface="Arial" pitchFamily="34" charset="0"/>
              <a:buChar char="•"/>
            </a:pPr>
            <a:r>
              <a:rPr lang="en-US" dirty="0"/>
              <a:t>Solution Representation </a:t>
            </a:r>
          </a:p>
          <a:p>
            <a:pPr marL="342900" lvl="1" indent="-342900">
              <a:buFont typeface="Arial" pitchFamily="34" charset="0"/>
              <a:buChar char="•"/>
            </a:pPr>
            <a:r>
              <a:rPr lang="en-US" b="1" dirty="0">
                <a:solidFill>
                  <a:schemeClr val="accent5">
                    <a:lumMod val="75000"/>
                  </a:schemeClr>
                </a:solidFill>
              </a:rPr>
              <a:t>Fitness Function</a:t>
            </a:r>
          </a:p>
          <a:p>
            <a:pPr marL="342900" lvl="1" indent="-342900">
              <a:buFont typeface="Arial" pitchFamily="34" charset="0"/>
              <a:buChar char="•"/>
            </a:pPr>
            <a:r>
              <a:rPr lang="en-US" dirty="0" err="1"/>
              <a:t>Memplex</a:t>
            </a:r>
            <a:r>
              <a:rPr lang="en-US" dirty="0"/>
              <a:t> Evolution (Crossover Operator)</a:t>
            </a:r>
          </a:p>
          <a:p>
            <a:pPr marL="342900" lvl="1" indent="-342900">
              <a:buFont typeface="Arial" pitchFamily="34" charset="0"/>
              <a:buChar char="•"/>
            </a:pPr>
            <a:r>
              <a:rPr lang="en-US" dirty="0"/>
              <a:t>Shufﬂing process</a:t>
            </a:r>
          </a:p>
          <a:p>
            <a:pPr marL="400050" lvl="2" indent="0">
              <a:buNone/>
            </a:pPr>
            <a:endParaRPr lang="en-US" dirty="0"/>
          </a:p>
        </p:txBody>
      </p:sp>
      <p:sp>
        <p:nvSpPr>
          <p:cNvPr id="6" name="Slide Number Placeholder 5"/>
          <p:cNvSpPr>
            <a:spLocks noGrp="1"/>
          </p:cNvSpPr>
          <p:nvPr>
            <p:ph type="sldNum" sz="quarter" idx="12"/>
          </p:nvPr>
        </p:nvSpPr>
        <p:spPr/>
        <p:txBody>
          <a:bodyPr/>
          <a:lstStyle/>
          <a:p>
            <a:fld id="{AB66F902-0356-4863-8B72-C2B1127AE46B}" type="slidenum">
              <a:rPr lang="en-GB" sz="1400" b="1" smtClean="0"/>
              <a:t>45</a:t>
            </a:fld>
            <a:endParaRPr lang="en-GB" sz="1400" b="1" dirty="0"/>
          </a:p>
        </p:txBody>
      </p:sp>
      <p:sp>
        <p:nvSpPr>
          <p:cNvPr id="10" name="Title 1">
            <a:extLst>
              <a:ext uri="{FF2B5EF4-FFF2-40B4-BE49-F238E27FC236}">
                <a16:creationId xmlns:a16="http://schemas.microsoft.com/office/drawing/2014/main" id="{85B32A07-5B05-4956-AC00-9B5F3AEA84D4}"/>
              </a:ext>
            </a:extLst>
          </p:cNvPr>
          <p:cNvSpPr txBox="1">
            <a:spLocks/>
          </p:cNvSpPr>
          <p:nvPr/>
        </p:nvSpPr>
        <p:spPr>
          <a:xfrm>
            <a:off x="1171872" y="-99392"/>
            <a:ext cx="10972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SFLA for Text Document Clustering</a:t>
            </a:r>
          </a:p>
        </p:txBody>
      </p:sp>
      <p:pic>
        <p:nvPicPr>
          <p:cNvPr id="11" name="صورة 4">
            <a:extLst>
              <a:ext uri="{FF2B5EF4-FFF2-40B4-BE49-F238E27FC236}">
                <a16:creationId xmlns:a16="http://schemas.microsoft.com/office/drawing/2014/main" id="{065B031B-C958-47FA-AA35-0A24889832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12" name="موصل مستقيم 9">
            <a:extLst>
              <a:ext uri="{FF2B5EF4-FFF2-40B4-BE49-F238E27FC236}">
                <a16:creationId xmlns:a16="http://schemas.microsoft.com/office/drawing/2014/main" id="{E01D2D4D-E8FD-4A72-A4F5-D6B9EB18A706}"/>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7505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384"/>
            <a:ext cx="10972800" cy="1143000"/>
          </a:xfrm>
        </p:spPr>
        <p:txBody>
          <a:bodyPr>
            <a:normAutofit/>
          </a:bodyPr>
          <a:lstStyle/>
          <a:p>
            <a:r>
              <a:rPr lang="en-US" dirty="0"/>
              <a:t>Fitness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9376" y="1063277"/>
                <a:ext cx="10972800" cy="4525963"/>
              </a:xfrm>
            </p:spPr>
            <p:txBody>
              <a:bodyPr>
                <a:normAutofit/>
              </a:bodyPr>
              <a:lstStyle/>
              <a:p>
                <a:pPr marL="0" indent="0">
                  <a:buNone/>
                </a:pPr>
                <a:endParaRPr lang="en-US" sz="2800" dirty="0"/>
              </a:p>
              <a:p>
                <a:pPr marL="0" indent="0">
                  <a:buNone/>
                </a:pPr>
                <a:r>
                  <a:rPr lang="en-US" sz="2800" dirty="0"/>
                  <a:t>The Equation that describes Cosine similarity is as follows:</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r>
                  <a:rPr lang="en-US" sz="2200" dirty="0"/>
                  <a:t>Where:</a:t>
                </a:r>
              </a:p>
              <a:p>
                <a14:m>
                  <m:oMath xmlns:m="http://schemas.openxmlformats.org/officeDocument/2006/math">
                    <m:d>
                      <m:dPr>
                        <m:begChr m:val="|"/>
                        <m:endChr m:val=""/>
                        <m:ctrlPr>
                          <a:rPr lang="en-US" sz="2200" i="1">
                            <a:latin typeface="Cambria Math" panose="02040503050406030204" pitchFamily="18" charset="0"/>
                          </a:rPr>
                        </m:ctrlPr>
                      </m:dPr>
                      <m:e>
                        <m:r>
                          <a:rPr lang="en-US" sz="2200" i="1">
                            <a:latin typeface="Cambria Math" charset="0"/>
                          </a:rPr>
                          <m:t>𝑉</m:t>
                        </m:r>
                        <m:r>
                          <a:rPr lang="en-US" sz="2200" i="1">
                            <a:latin typeface="Cambria Math" charset="0"/>
                          </a:rPr>
                          <m:t>|</m:t>
                        </m:r>
                      </m:e>
                    </m:d>
                    <m:r>
                      <a:rPr lang="en-US" sz="2200" i="1">
                        <a:latin typeface="Cambria Math" charset="0"/>
                      </a:rPr>
                      <m:t> </m:t>
                    </m:r>
                  </m:oMath>
                </a14:m>
                <a:r>
                  <a:rPr lang="en-US" sz="2200" dirty="0"/>
                  <a:t>is the number of features in the document.</a:t>
                </a:r>
              </a:p>
              <a:p>
                <a14:m>
                  <m:oMath xmlns:m="http://schemas.openxmlformats.org/officeDocument/2006/math">
                    <m:sSub>
                      <m:sSubPr>
                        <m:ctrlPr>
                          <a:rPr lang="en-US" sz="2200" i="1">
                            <a:latin typeface="Cambria Math" panose="02040503050406030204" pitchFamily="18" charset="0"/>
                          </a:rPr>
                        </m:ctrlPr>
                      </m:sSubPr>
                      <m:e>
                        <m:r>
                          <a:rPr lang="en-US" sz="2200" i="1">
                            <a:latin typeface="Cambria Math" charset="0"/>
                          </a:rPr>
                          <m:t>𝑞</m:t>
                        </m:r>
                      </m:e>
                      <m:sub>
                        <m:r>
                          <a:rPr lang="en-US" sz="2200" i="1">
                            <a:latin typeface="Cambria Math" charset="0"/>
                          </a:rPr>
                          <m:t>𝑖</m:t>
                        </m:r>
                      </m:sub>
                    </m:sSub>
                    <m:r>
                      <a:rPr lang="en-US" sz="2200" i="1">
                        <a:latin typeface="Cambria Math" charset="0"/>
                      </a:rPr>
                      <m:t> , </m:t>
                    </m:r>
                    <m:sSub>
                      <m:sSubPr>
                        <m:ctrlPr>
                          <a:rPr lang="en-US" sz="2200" i="1">
                            <a:latin typeface="Cambria Math" panose="02040503050406030204" pitchFamily="18" charset="0"/>
                          </a:rPr>
                        </m:ctrlPr>
                      </m:sSubPr>
                      <m:e>
                        <m:r>
                          <a:rPr lang="en-US" sz="2200" i="1">
                            <a:latin typeface="Cambria Math" charset="0"/>
                          </a:rPr>
                          <m:t>𝑑</m:t>
                        </m:r>
                      </m:e>
                      <m:sub>
                        <m:r>
                          <a:rPr lang="en-US" sz="2200" i="1">
                            <a:latin typeface="Cambria Math" charset="0"/>
                          </a:rPr>
                          <m:t>𝑖</m:t>
                        </m:r>
                      </m:sub>
                    </m:sSub>
                  </m:oMath>
                </a14:m>
                <a:r>
                  <a:rPr lang="en-US" sz="2200" dirty="0"/>
                  <a:t> is the TF-IDF weight of feature</a:t>
                </a:r>
                <a14:m>
                  <m:oMath xmlns:m="http://schemas.openxmlformats.org/officeDocument/2006/math">
                    <m:r>
                      <a:rPr lang="en-US" sz="2200" b="0" i="0" smtClean="0">
                        <a:latin typeface="Cambria Math"/>
                      </a:rPr>
                      <m:t> </m:t>
                    </m:r>
                    <m:r>
                      <a:rPr lang="en-US" sz="2200" b="0" i="1" smtClean="0">
                        <a:latin typeface="Cambria Math"/>
                      </a:rPr>
                      <m:t>𝑖</m:t>
                    </m:r>
                  </m:oMath>
                </a14:m>
                <a:r>
                  <a:rPr lang="en-US" sz="2200" dirty="0"/>
                  <a:t> in the document.</a:t>
                </a:r>
                <a:endParaRPr lang="en-US" sz="2200" i="1" dirty="0"/>
              </a:p>
              <a:p>
                <a14:m>
                  <m:oMath xmlns:m="http://schemas.openxmlformats.org/officeDocument/2006/math">
                    <m:r>
                      <a:rPr lang="en-US" sz="2200" i="1">
                        <a:latin typeface="Cambria Math" charset="0"/>
                      </a:rPr>
                      <m:t>𝑞</m:t>
                    </m:r>
                    <m:r>
                      <a:rPr lang="en-US" sz="2200" i="1" baseline="-25000">
                        <a:latin typeface="Cambria Math" charset="0"/>
                      </a:rPr>
                      <m:t>𝑖</m:t>
                    </m:r>
                    <m:r>
                      <a:rPr lang="en-US" sz="2200" i="1" baseline="-25000">
                        <a:latin typeface="Cambria Math" charset="0"/>
                      </a:rPr>
                      <m:t> </m:t>
                    </m:r>
                  </m:oMath>
                </a14:m>
                <a:r>
                  <a:rPr lang="en-US" sz="2200" dirty="0"/>
                  <a:t>represents the cluster </a:t>
                </a:r>
                <a:r>
                  <a:rPr lang="en-US" sz="2200" dirty="0" err="1"/>
                  <a:t>medoid</a:t>
                </a:r>
                <a:r>
                  <a:rPr lang="en-US" sz="2200" dirty="0"/>
                  <a:t>, and </a:t>
                </a:r>
                <a14:m>
                  <m:oMath xmlns:m="http://schemas.openxmlformats.org/officeDocument/2006/math">
                    <m:r>
                      <a:rPr lang="en-US" sz="2200" i="1">
                        <a:latin typeface="Cambria Math" charset="0"/>
                      </a:rPr>
                      <m:t>𝑑</m:t>
                    </m:r>
                    <m:r>
                      <a:rPr lang="en-US" sz="2200" i="1" baseline="-25000">
                        <a:latin typeface="Cambria Math" charset="0"/>
                      </a:rPr>
                      <m:t>𝑖</m:t>
                    </m:r>
                  </m:oMath>
                </a14:m>
                <a:r>
                  <a:rPr lang="en-US" sz="2200" dirty="0"/>
                  <a:t> represents the document. </a:t>
                </a:r>
              </a:p>
              <a:p>
                <a:pPr marL="0" indent="0">
                  <a:buNone/>
                </a:pPr>
                <a:endParaRPr lang="en-GB"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9376" y="1063277"/>
                <a:ext cx="10972800" cy="4525963"/>
              </a:xfrm>
              <a:blipFill rotWithShape="1">
                <a:blip r:embed="rId3"/>
                <a:stretch>
                  <a:fillRect l="-116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AB66F902-0356-4863-8B72-C2B1127AE46B}" type="slidenum">
              <a:rPr lang="en-GB" sz="1400" b="1" smtClean="0"/>
              <a:t>46</a:t>
            </a:fld>
            <a:endParaRPr lang="en-GB" sz="1400" b="1" dirty="0"/>
          </a:p>
        </p:txBody>
      </p:sp>
      <p:pic>
        <p:nvPicPr>
          <p:cNvPr id="7" name="صورة 4">
            <a:extLst>
              <a:ext uri="{FF2B5EF4-FFF2-40B4-BE49-F238E27FC236}">
                <a16:creationId xmlns:a16="http://schemas.microsoft.com/office/drawing/2014/main" id="{8202973F-576A-455B-9BC6-62F44A18D6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8735B7B6-8372-4B9F-A329-6D53DBAE6FBE}"/>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7691" y="2420888"/>
            <a:ext cx="5468072" cy="1069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10381854" y="4509990"/>
            <a:ext cx="1076680" cy="646331"/>
          </a:xfrm>
          <a:prstGeom prst="rect">
            <a:avLst/>
          </a:prstGeom>
          <a:noFill/>
        </p:spPr>
        <p:txBody>
          <a:bodyPr wrap="square" rtlCol="0">
            <a:spAutoFit/>
          </a:bodyPr>
          <a:lstStyle/>
          <a:p>
            <a:pPr algn="ctr"/>
            <a:r>
              <a:rPr lang="en-US" sz="1200" b="1" dirty="0">
                <a:solidFill>
                  <a:schemeClr val="bg1"/>
                </a:solidFill>
              </a:rPr>
              <a:t>Inter-cluster</a:t>
            </a:r>
          </a:p>
          <a:p>
            <a:pPr algn="ctr"/>
            <a:r>
              <a:rPr lang="en-US" sz="1200" b="1" dirty="0">
                <a:solidFill>
                  <a:schemeClr val="bg1"/>
                </a:solidFill>
              </a:rPr>
              <a:t>Similarity are </a:t>
            </a:r>
          </a:p>
          <a:p>
            <a:pPr algn="ctr"/>
            <a:r>
              <a:rPr lang="en-US" sz="1200" b="1" dirty="0">
                <a:solidFill>
                  <a:schemeClr val="bg1"/>
                </a:solidFill>
              </a:rPr>
              <a:t>minimize</a:t>
            </a:r>
          </a:p>
        </p:txBody>
      </p:sp>
    </p:spTree>
    <p:extLst>
      <p:ext uri="{BB962C8B-B14F-4D97-AF65-F5344CB8AC3E}">
        <p14:creationId xmlns:p14="http://schemas.microsoft.com/office/powerpoint/2010/main" val="2326501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7"/>
          <p:cNvSpPr txBox="1">
            <a:spLocks noGrp="1"/>
          </p:cNvSpPr>
          <p:nvPr>
            <p:ph type="title"/>
          </p:nvPr>
        </p:nvSpPr>
        <p:spPr>
          <a:xfrm>
            <a:off x="609600" y="-27384"/>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Fitness Function of SFLA</a:t>
            </a:r>
            <a:endParaRPr/>
          </a:p>
        </p:txBody>
      </p:sp>
      <p:sp>
        <p:nvSpPr>
          <p:cNvPr id="282" name="Google Shape;282;p27"/>
          <p:cNvSpPr txBox="1">
            <a:spLocks noGrp="1"/>
          </p:cNvSpPr>
          <p:nvPr>
            <p:ph type="body" idx="1"/>
          </p:nvPr>
        </p:nvSpPr>
        <p:spPr>
          <a:xfrm>
            <a:off x="479376" y="1063277"/>
            <a:ext cx="10972800" cy="4526100"/>
          </a:xfrm>
          <a:prstGeom prst="rect">
            <a:avLst/>
          </a:prstGeom>
          <a:blipFill rotWithShape="1">
            <a:blip r:embed="rId3">
              <a:alphaModFix/>
            </a:blip>
            <a:stretch>
              <a:fillRect l="-889" b="-269"/>
            </a:stretch>
          </a:blip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4" name="Google Shape;284;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47</a:t>
            </a:fld>
            <a:endParaRPr sz="1400" b="1" dirty="0"/>
          </a:p>
        </p:txBody>
      </p:sp>
      <p:pic>
        <p:nvPicPr>
          <p:cNvPr id="286" name="Google Shape;286;p27"/>
          <p:cNvPicPr preferRelativeResize="0"/>
          <p:nvPr/>
        </p:nvPicPr>
        <p:blipFill rotWithShape="1">
          <a:blip r:embed="rId4">
            <a:alphaModFix/>
          </a:blip>
          <a:srcRect/>
          <a:stretch/>
        </p:blipFill>
        <p:spPr>
          <a:xfrm>
            <a:off x="1" y="0"/>
            <a:ext cx="2425147" cy="884605"/>
          </a:xfrm>
          <a:prstGeom prst="rect">
            <a:avLst/>
          </a:prstGeom>
          <a:noFill/>
          <a:ln>
            <a:noFill/>
          </a:ln>
        </p:spPr>
      </p:pic>
      <p:cxnSp>
        <p:nvCxnSpPr>
          <p:cNvPr id="287" name="Google Shape;287;p27"/>
          <p:cNvCxnSpPr/>
          <p:nvPr/>
        </p:nvCxnSpPr>
        <p:spPr>
          <a:xfrm>
            <a:off x="0" y="884605"/>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pic>
        <p:nvPicPr>
          <p:cNvPr id="288" name="Google Shape;288;p27"/>
          <p:cNvPicPr preferRelativeResize="0"/>
          <p:nvPr/>
        </p:nvPicPr>
        <p:blipFill rotWithShape="1">
          <a:blip r:embed="rId5">
            <a:alphaModFix/>
          </a:blip>
          <a:srcRect/>
          <a:stretch/>
        </p:blipFill>
        <p:spPr>
          <a:xfrm>
            <a:off x="2619120" y="2592609"/>
            <a:ext cx="3404872" cy="1052415"/>
          </a:xfrm>
          <a:prstGeom prst="rect">
            <a:avLst/>
          </a:prstGeom>
          <a:noFill/>
          <a:ln>
            <a:noFill/>
          </a:ln>
        </p:spPr>
      </p:pic>
      <p:pic>
        <p:nvPicPr>
          <p:cNvPr id="289" name="Google Shape;289;p27"/>
          <p:cNvPicPr preferRelativeResize="0"/>
          <p:nvPr/>
        </p:nvPicPr>
        <p:blipFill rotWithShape="1">
          <a:blip r:embed="rId6">
            <a:alphaModFix/>
          </a:blip>
          <a:srcRect/>
          <a:stretch/>
        </p:blipFill>
        <p:spPr>
          <a:xfrm>
            <a:off x="6528420" y="1988840"/>
            <a:ext cx="2247900" cy="885825"/>
          </a:xfrm>
          <a:prstGeom prst="rect">
            <a:avLst/>
          </a:prstGeom>
          <a:noFill/>
          <a:ln>
            <a:noFill/>
          </a:ln>
        </p:spPr>
      </p:pic>
      <p:pic>
        <p:nvPicPr>
          <p:cNvPr id="290" name="Google Shape;290;p27"/>
          <p:cNvPicPr preferRelativeResize="0"/>
          <p:nvPr/>
        </p:nvPicPr>
        <p:blipFill rotWithShape="1">
          <a:blip r:embed="rId7">
            <a:alphaModFix/>
          </a:blip>
          <a:srcRect/>
          <a:stretch/>
        </p:blipFill>
        <p:spPr>
          <a:xfrm>
            <a:off x="6329138" y="2780928"/>
            <a:ext cx="2257425" cy="781050"/>
          </a:xfrm>
          <a:prstGeom prst="rect">
            <a:avLst/>
          </a:prstGeom>
          <a:noFill/>
          <a:ln>
            <a:noFill/>
          </a:ln>
        </p:spPr>
      </p:pic>
      <p:cxnSp>
        <p:nvCxnSpPr>
          <p:cNvPr id="291" name="Google Shape;291;p27"/>
          <p:cNvCxnSpPr/>
          <p:nvPr/>
        </p:nvCxnSpPr>
        <p:spPr>
          <a:xfrm rot="10800000" flipH="1">
            <a:off x="4710104" y="2493228"/>
            <a:ext cx="1674000" cy="287700"/>
          </a:xfrm>
          <a:prstGeom prst="curvedConnector3">
            <a:avLst>
              <a:gd name="adj1" fmla="val 50000"/>
            </a:avLst>
          </a:prstGeom>
          <a:noFill/>
          <a:ln w="28575" cap="flat" cmpd="sng">
            <a:solidFill>
              <a:srgbClr val="00B050"/>
            </a:solidFill>
            <a:prstDash val="solid"/>
            <a:round/>
            <a:headEnd type="none" w="sm" len="sm"/>
            <a:tailEnd type="stealth" w="med" len="med"/>
          </a:ln>
        </p:spPr>
      </p:cxnSp>
      <p:cxnSp>
        <p:nvCxnSpPr>
          <p:cNvPr id="292" name="Google Shape;292;p27"/>
          <p:cNvCxnSpPr/>
          <p:nvPr/>
        </p:nvCxnSpPr>
        <p:spPr>
          <a:xfrm rot="10800000" flipH="1">
            <a:off x="4655840" y="3140877"/>
            <a:ext cx="1674000" cy="287700"/>
          </a:xfrm>
          <a:prstGeom prst="curvedConnector3">
            <a:avLst>
              <a:gd name="adj1" fmla="val 50000"/>
            </a:avLst>
          </a:prstGeom>
          <a:noFill/>
          <a:ln w="28575" cap="flat" cmpd="sng">
            <a:solidFill>
              <a:srgbClr val="00B050"/>
            </a:solidFill>
            <a:prstDash val="solid"/>
            <a:round/>
            <a:headEnd type="none" w="sm" len="sm"/>
            <a:tailEnd type="stealth" w="med" len="med"/>
          </a:ln>
        </p:spPr>
      </p:cxnSp>
      <p:grpSp>
        <p:nvGrpSpPr>
          <p:cNvPr id="293" name="Google Shape;293;p27"/>
          <p:cNvGrpSpPr/>
          <p:nvPr/>
        </p:nvGrpSpPr>
        <p:grpSpPr>
          <a:xfrm>
            <a:off x="6736101" y="3804632"/>
            <a:ext cx="4355968" cy="2171502"/>
            <a:chOff x="7251568" y="4093592"/>
            <a:chExt cx="4355968" cy="2171502"/>
          </a:xfrm>
        </p:grpSpPr>
        <p:pic>
          <p:nvPicPr>
            <p:cNvPr id="294" name="Google Shape;294;p27"/>
            <p:cNvPicPr preferRelativeResize="0"/>
            <p:nvPr/>
          </p:nvPicPr>
          <p:blipFill rotWithShape="1">
            <a:blip r:embed="rId8">
              <a:alphaModFix/>
            </a:blip>
            <a:srcRect/>
            <a:stretch/>
          </p:blipFill>
          <p:spPr>
            <a:xfrm>
              <a:off x="7251568" y="4093592"/>
              <a:ext cx="4355968" cy="2171502"/>
            </a:xfrm>
            <a:prstGeom prst="rect">
              <a:avLst/>
            </a:prstGeom>
            <a:noFill/>
            <a:ln>
              <a:noFill/>
            </a:ln>
          </p:spPr>
        </p:pic>
        <p:sp>
          <p:nvSpPr>
            <p:cNvPr id="295" name="Google Shape;295;p27"/>
            <p:cNvSpPr/>
            <p:nvPr/>
          </p:nvSpPr>
          <p:spPr>
            <a:xfrm>
              <a:off x="7324013" y="4149080"/>
              <a:ext cx="1148251" cy="864096"/>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6" name="Google Shape;296;p27"/>
            <p:cNvSpPr/>
            <p:nvPr/>
          </p:nvSpPr>
          <p:spPr>
            <a:xfrm>
              <a:off x="10272464" y="4365104"/>
              <a:ext cx="1335072" cy="93610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27"/>
            <p:cNvSpPr txBox="1"/>
            <p:nvPr/>
          </p:nvSpPr>
          <p:spPr>
            <a:xfrm>
              <a:off x="10381854" y="4509990"/>
              <a:ext cx="1076680"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dirty="0">
                  <a:solidFill>
                    <a:schemeClr val="lt1"/>
                  </a:solidFill>
                  <a:latin typeface="Calibri"/>
                  <a:ea typeface="Calibri"/>
                  <a:cs typeface="Calibri"/>
                  <a:sym typeface="Calibri"/>
                </a:rPr>
                <a:t>Inter-cluster</a:t>
              </a:r>
              <a:endParaRPr dirty="0"/>
            </a:p>
            <a:p>
              <a:pPr marL="0" marR="0" lvl="0" indent="0" algn="ctr" rtl="0">
                <a:spcBef>
                  <a:spcPts val="0"/>
                </a:spcBef>
                <a:spcAft>
                  <a:spcPts val="0"/>
                </a:spcAft>
                <a:buNone/>
              </a:pPr>
              <a:r>
                <a:rPr lang="en-US" sz="1200" b="1" dirty="0">
                  <a:solidFill>
                    <a:schemeClr val="lt1"/>
                  </a:solidFill>
                  <a:latin typeface="Calibri"/>
                  <a:ea typeface="Calibri"/>
                  <a:cs typeface="Calibri"/>
                  <a:sym typeface="Calibri"/>
                </a:rPr>
                <a:t>Similarity is</a:t>
              </a:r>
              <a:endParaRPr dirty="0"/>
            </a:p>
            <a:p>
              <a:pPr marL="0" marR="0" lvl="0" indent="0" algn="ctr" rtl="0">
                <a:spcBef>
                  <a:spcPts val="0"/>
                </a:spcBef>
                <a:spcAft>
                  <a:spcPts val="0"/>
                </a:spcAft>
                <a:buNone/>
              </a:pPr>
              <a:r>
                <a:rPr lang="en-US" sz="1200" b="1" dirty="0">
                  <a:solidFill>
                    <a:schemeClr val="lt1"/>
                  </a:solidFill>
                  <a:latin typeface="Calibri"/>
                  <a:ea typeface="Calibri"/>
                  <a:cs typeface="Calibri"/>
                  <a:sym typeface="Calibri"/>
                </a:rPr>
                <a:t>minimized</a:t>
              </a:r>
              <a:endParaRPr sz="1200" b="1" dirty="0">
                <a:solidFill>
                  <a:schemeClr val="lt1"/>
                </a:solidFill>
                <a:latin typeface="Calibri"/>
                <a:ea typeface="Calibri"/>
                <a:cs typeface="Calibri"/>
                <a:sym typeface="Calibri"/>
              </a:endParaRPr>
            </a:p>
          </p:txBody>
        </p:sp>
        <p:sp>
          <p:nvSpPr>
            <p:cNvPr id="298" name="Google Shape;298;p27"/>
            <p:cNvSpPr txBox="1"/>
            <p:nvPr/>
          </p:nvSpPr>
          <p:spPr>
            <a:xfrm>
              <a:off x="7357423" y="4257962"/>
              <a:ext cx="1076680"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dirty="0">
                  <a:solidFill>
                    <a:schemeClr val="lt1"/>
                  </a:solidFill>
                  <a:latin typeface="Calibri"/>
                  <a:ea typeface="Calibri"/>
                  <a:cs typeface="Calibri"/>
                  <a:sym typeface="Calibri"/>
                </a:rPr>
                <a:t>Intra-cluster</a:t>
              </a:r>
              <a:endParaRPr dirty="0"/>
            </a:p>
            <a:p>
              <a:pPr marL="0" marR="0" lvl="0" indent="0" algn="ctr" rtl="0">
                <a:spcBef>
                  <a:spcPts val="0"/>
                </a:spcBef>
                <a:spcAft>
                  <a:spcPts val="0"/>
                </a:spcAft>
                <a:buNone/>
              </a:pPr>
              <a:r>
                <a:rPr lang="en-US" sz="1200" b="1" dirty="0">
                  <a:solidFill>
                    <a:schemeClr val="lt1"/>
                  </a:solidFill>
                  <a:latin typeface="Calibri"/>
                  <a:ea typeface="Calibri"/>
                  <a:cs typeface="Calibri"/>
                  <a:sym typeface="Calibri"/>
                </a:rPr>
                <a:t>Similarity is</a:t>
              </a:r>
              <a:endParaRPr dirty="0"/>
            </a:p>
            <a:p>
              <a:pPr marL="0" marR="0" lvl="0" indent="0" algn="ctr" rtl="0">
                <a:spcBef>
                  <a:spcPts val="0"/>
                </a:spcBef>
                <a:spcAft>
                  <a:spcPts val="0"/>
                </a:spcAft>
                <a:buNone/>
              </a:pPr>
              <a:r>
                <a:rPr lang="en-US" sz="1200" b="1" dirty="0">
                  <a:solidFill>
                    <a:schemeClr val="lt1"/>
                  </a:solidFill>
                  <a:latin typeface="Calibri"/>
                  <a:ea typeface="Calibri"/>
                  <a:cs typeface="Calibri"/>
                  <a:sym typeface="Calibri"/>
                </a:rPr>
                <a:t>maximized</a:t>
              </a:r>
              <a:endParaRPr sz="1200" b="1" dirty="0">
                <a:solidFill>
                  <a:schemeClr val="lt1"/>
                </a:solidFill>
                <a:latin typeface="Calibri"/>
                <a:ea typeface="Calibri"/>
                <a:cs typeface="Calibri"/>
                <a:sym typeface="Calibri"/>
              </a:endParaRPr>
            </a:p>
          </p:txBody>
        </p:sp>
      </p:grpSp>
      <p:sp>
        <p:nvSpPr>
          <p:cNvPr id="299" name="Google Shape;299;p27"/>
          <p:cNvSpPr txBox="1"/>
          <p:nvPr/>
        </p:nvSpPr>
        <p:spPr>
          <a:xfrm>
            <a:off x="7231294" y="5949280"/>
            <a:ext cx="3711773"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dirty="0">
                <a:solidFill>
                  <a:schemeClr val="dk1"/>
                </a:solidFill>
                <a:latin typeface="Calibri"/>
                <a:ea typeface="Calibri"/>
                <a:cs typeface="Calibri"/>
                <a:sym typeface="Calibri"/>
              </a:rPr>
              <a:t> </a:t>
            </a:r>
            <a:r>
              <a:rPr lang="en-US" b="1" dirty="0">
                <a:solidFill>
                  <a:schemeClr val="dk1"/>
                </a:solidFill>
                <a:latin typeface="Calibri"/>
                <a:ea typeface="Calibri"/>
                <a:cs typeface="Calibri"/>
                <a:sym typeface="Calibri"/>
              </a:rPr>
              <a:t>Figure 20: Fitness Function Clustering Overview </a:t>
            </a:r>
            <a:endParaRPr b="1" dirty="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1" indent="-342900">
              <a:buFont typeface="Arial" pitchFamily="34" charset="0"/>
              <a:buChar char="•"/>
            </a:pPr>
            <a:r>
              <a:rPr lang="en-US" dirty="0"/>
              <a:t>Solution Representation </a:t>
            </a:r>
          </a:p>
          <a:p>
            <a:pPr marL="342900" lvl="1" indent="-342900">
              <a:buFont typeface="Arial" pitchFamily="34" charset="0"/>
              <a:buChar char="•"/>
            </a:pPr>
            <a:r>
              <a:rPr lang="en-US" dirty="0"/>
              <a:t>Fitness Function</a:t>
            </a:r>
          </a:p>
          <a:p>
            <a:pPr marL="342900" lvl="1" indent="-342900">
              <a:buFont typeface="Arial" pitchFamily="34" charset="0"/>
              <a:buChar char="•"/>
            </a:pPr>
            <a:r>
              <a:rPr lang="en-US" b="1" dirty="0" err="1">
                <a:solidFill>
                  <a:schemeClr val="accent5">
                    <a:lumMod val="75000"/>
                  </a:schemeClr>
                </a:solidFill>
              </a:rPr>
              <a:t>Memplex</a:t>
            </a:r>
            <a:r>
              <a:rPr lang="en-US" b="1" dirty="0">
                <a:solidFill>
                  <a:schemeClr val="accent5">
                    <a:lumMod val="75000"/>
                  </a:schemeClr>
                </a:solidFill>
              </a:rPr>
              <a:t> Evolution (Crossover Operato</a:t>
            </a:r>
            <a:r>
              <a:rPr lang="en-US" b="1" dirty="0">
                <a:solidFill>
                  <a:srgbClr val="0070C0"/>
                </a:solidFill>
              </a:rPr>
              <a:t>r)</a:t>
            </a:r>
          </a:p>
          <a:p>
            <a:pPr marL="342900" lvl="1" indent="-342900">
              <a:buFont typeface="Arial" pitchFamily="34" charset="0"/>
              <a:buChar char="•"/>
            </a:pPr>
            <a:r>
              <a:rPr lang="en-US" dirty="0"/>
              <a:t>Shufﬂing process</a:t>
            </a:r>
          </a:p>
          <a:p>
            <a:pPr marL="400050" lvl="2" indent="0">
              <a:buNone/>
            </a:pPr>
            <a:endParaRPr lang="en-US" dirty="0"/>
          </a:p>
        </p:txBody>
      </p:sp>
      <p:sp>
        <p:nvSpPr>
          <p:cNvPr id="6" name="Slide Number Placeholder 5"/>
          <p:cNvSpPr>
            <a:spLocks noGrp="1"/>
          </p:cNvSpPr>
          <p:nvPr>
            <p:ph type="sldNum" sz="quarter" idx="12"/>
          </p:nvPr>
        </p:nvSpPr>
        <p:spPr/>
        <p:txBody>
          <a:bodyPr/>
          <a:lstStyle/>
          <a:p>
            <a:fld id="{AB66F902-0356-4863-8B72-C2B1127AE46B}" type="slidenum">
              <a:rPr lang="en-GB" sz="1400" b="1" smtClean="0"/>
              <a:t>48</a:t>
            </a:fld>
            <a:endParaRPr lang="en-GB" sz="1400" b="1" dirty="0"/>
          </a:p>
        </p:txBody>
      </p:sp>
      <p:sp>
        <p:nvSpPr>
          <p:cNvPr id="10" name="Title 1">
            <a:extLst>
              <a:ext uri="{FF2B5EF4-FFF2-40B4-BE49-F238E27FC236}">
                <a16:creationId xmlns:a16="http://schemas.microsoft.com/office/drawing/2014/main" id="{85B32A07-5B05-4956-AC00-9B5F3AEA84D4}"/>
              </a:ext>
            </a:extLst>
          </p:cNvPr>
          <p:cNvSpPr txBox="1">
            <a:spLocks/>
          </p:cNvSpPr>
          <p:nvPr/>
        </p:nvSpPr>
        <p:spPr>
          <a:xfrm>
            <a:off x="1171872" y="-99392"/>
            <a:ext cx="10972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SFLA for Text Document Clustering</a:t>
            </a:r>
          </a:p>
        </p:txBody>
      </p:sp>
      <p:pic>
        <p:nvPicPr>
          <p:cNvPr id="11" name="صورة 4">
            <a:extLst>
              <a:ext uri="{FF2B5EF4-FFF2-40B4-BE49-F238E27FC236}">
                <a16:creationId xmlns:a16="http://schemas.microsoft.com/office/drawing/2014/main" id="{065B031B-C958-47FA-AA35-0A24889832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12" name="موصل مستقيم 9">
            <a:extLst>
              <a:ext uri="{FF2B5EF4-FFF2-40B4-BE49-F238E27FC236}">
                <a16:creationId xmlns:a16="http://schemas.microsoft.com/office/drawing/2014/main" id="{E01D2D4D-E8FD-4A72-A4F5-D6B9EB18A706}"/>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74221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64EA-D7D5-446C-BAE1-4EBB79308244}"/>
              </a:ext>
            </a:extLst>
          </p:cNvPr>
          <p:cNvSpPr>
            <a:spLocks noGrp="1"/>
          </p:cNvSpPr>
          <p:nvPr>
            <p:ph type="title"/>
          </p:nvPr>
        </p:nvSpPr>
        <p:spPr>
          <a:xfrm>
            <a:off x="767408" y="-99392"/>
            <a:ext cx="10972800" cy="1143000"/>
          </a:xfrm>
        </p:spPr>
        <p:txBody>
          <a:bodyPr>
            <a:normAutofit/>
          </a:bodyPr>
          <a:lstStyle/>
          <a:p>
            <a:r>
              <a:rPr lang="en-US" dirty="0" err="1"/>
              <a:t>Memplex</a:t>
            </a:r>
            <a:r>
              <a:rPr lang="en-US" dirty="0"/>
              <a:t> Evolution </a:t>
            </a:r>
          </a:p>
        </p:txBody>
      </p:sp>
      <p:sp>
        <p:nvSpPr>
          <p:cNvPr id="3" name="Content Placeholder 2">
            <a:extLst>
              <a:ext uri="{FF2B5EF4-FFF2-40B4-BE49-F238E27FC236}">
                <a16:creationId xmlns:a16="http://schemas.microsoft.com/office/drawing/2014/main" id="{4ADD61EC-0FA6-4451-99C3-CBDF02C6F31C}"/>
              </a:ext>
            </a:extLst>
          </p:cNvPr>
          <p:cNvSpPr>
            <a:spLocks noGrp="1"/>
          </p:cNvSpPr>
          <p:nvPr>
            <p:ph idx="1"/>
          </p:nvPr>
        </p:nvSpPr>
        <p:spPr/>
        <p:txBody>
          <a:bodyPr>
            <a:normAutofit/>
          </a:bodyPr>
          <a:lstStyle/>
          <a:p>
            <a:r>
              <a:rPr lang="en-US" sz="2800" dirty="0"/>
              <a:t>Join and Split (J&amp;S) crossover </a:t>
            </a:r>
          </a:p>
        </p:txBody>
      </p:sp>
      <p:sp>
        <p:nvSpPr>
          <p:cNvPr id="6" name="Slide Number Placeholder 5">
            <a:extLst>
              <a:ext uri="{FF2B5EF4-FFF2-40B4-BE49-F238E27FC236}">
                <a16:creationId xmlns:a16="http://schemas.microsoft.com/office/drawing/2014/main" id="{CA788FAF-5504-4C07-B34D-286A62733576}"/>
              </a:ext>
            </a:extLst>
          </p:cNvPr>
          <p:cNvSpPr>
            <a:spLocks noGrp="1"/>
          </p:cNvSpPr>
          <p:nvPr>
            <p:ph type="sldNum" sz="quarter" idx="12"/>
          </p:nvPr>
        </p:nvSpPr>
        <p:spPr/>
        <p:txBody>
          <a:bodyPr/>
          <a:lstStyle/>
          <a:p>
            <a:fld id="{AB66F902-0356-4863-8B72-C2B1127AE46B}" type="slidenum">
              <a:rPr lang="en-GB" sz="1400" b="1" smtClean="0"/>
              <a:t>49</a:t>
            </a:fld>
            <a:endParaRPr lang="en-GB" sz="1400" b="1" dirty="0"/>
          </a:p>
        </p:txBody>
      </p:sp>
      <p:pic>
        <p:nvPicPr>
          <p:cNvPr id="7" name="صورة 4">
            <a:extLst>
              <a:ext uri="{FF2B5EF4-FFF2-40B4-BE49-F238E27FC236}">
                <a16:creationId xmlns:a16="http://schemas.microsoft.com/office/drawing/2014/main" id="{C43C0936-31C4-43E5-BFC0-E84B97A54D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9B52F91E-8636-48A8-B0DE-2A555F0DC1F3}"/>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656" y="2044402"/>
            <a:ext cx="6025292" cy="3832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110232" y="3488276"/>
            <a:ext cx="1169294" cy="400110"/>
          </a:xfrm>
          <a:prstGeom prst="rect">
            <a:avLst/>
          </a:prstGeom>
          <a:noFill/>
        </p:spPr>
        <p:txBody>
          <a:bodyPr wrap="none" rtlCol="0">
            <a:spAutoFit/>
          </a:bodyPr>
          <a:lstStyle/>
          <a:p>
            <a:r>
              <a:rPr lang="en-US" sz="2000" b="1" dirty="0">
                <a:solidFill>
                  <a:srgbClr val="0070C0"/>
                </a:solidFill>
              </a:rPr>
              <a:t>Best Frog</a:t>
            </a:r>
          </a:p>
        </p:txBody>
      </p:sp>
      <p:sp>
        <p:nvSpPr>
          <p:cNvPr id="11" name="TextBox 10"/>
          <p:cNvSpPr txBox="1"/>
          <p:nvPr/>
        </p:nvSpPr>
        <p:spPr>
          <a:xfrm>
            <a:off x="1966602" y="2646718"/>
            <a:ext cx="1552028" cy="400110"/>
          </a:xfrm>
          <a:prstGeom prst="rect">
            <a:avLst/>
          </a:prstGeom>
          <a:noFill/>
        </p:spPr>
        <p:txBody>
          <a:bodyPr wrap="none" rtlCol="0">
            <a:spAutoFit/>
          </a:bodyPr>
          <a:lstStyle/>
          <a:p>
            <a:r>
              <a:rPr lang="en-US" sz="2000" b="1" dirty="0">
                <a:solidFill>
                  <a:srgbClr val="0070C0"/>
                </a:solidFill>
              </a:rPr>
              <a:t>Worst Frog</a:t>
            </a:r>
          </a:p>
        </p:txBody>
      </p:sp>
      <p:sp>
        <p:nvSpPr>
          <p:cNvPr id="12" name="TextBox 11"/>
          <p:cNvSpPr txBox="1"/>
          <p:nvPr/>
        </p:nvSpPr>
        <p:spPr>
          <a:xfrm>
            <a:off x="2164753" y="5229200"/>
            <a:ext cx="1194943" cy="400110"/>
          </a:xfrm>
          <a:prstGeom prst="rect">
            <a:avLst/>
          </a:prstGeom>
          <a:noFill/>
        </p:spPr>
        <p:txBody>
          <a:bodyPr wrap="none" rtlCol="0">
            <a:spAutoFit/>
          </a:bodyPr>
          <a:lstStyle/>
          <a:p>
            <a:r>
              <a:rPr lang="en-US" sz="2000" b="1" dirty="0">
                <a:solidFill>
                  <a:srgbClr val="0070C0"/>
                </a:solidFill>
              </a:rPr>
              <a:t>New Frog</a:t>
            </a:r>
          </a:p>
        </p:txBody>
      </p:sp>
      <p:sp>
        <p:nvSpPr>
          <p:cNvPr id="13" name="TextBox 12">
            <a:extLst>
              <a:ext uri="{FF2B5EF4-FFF2-40B4-BE49-F238E27FC236}">
                <a16:creationId xmlns:a16="http://schemas.microsoft.com/office/drawing/2014/main" id="{7BD528C0-DF92-4073-839C-C9AD8F29D6FE}"/>
              </a:ext>
            </a:extLst>
          </p:cNvPr>
          <p:cNvSpPr txBox="1"/>
          <p:nvPr/>
        </p:nvSpPr>
        <p:spPr>
          <a:xfrm>
            <a:off x="4275288" y="5909209"/>
            <a:ext cx="3474028" cy="307777"/>
          </a:xfrm>
          <a:prstGeom prst="rect">
            <a:avLst/>
          </a:prstGeom>
          <a:noFill/>
        </p:spPr>
        <p:txBody>
          <a:bodyPr wrap="none" rtlCol="0">
            <a:spAutoFit/>
          </a:bodyPr>
          <a:lstStyle/>
          <a:p>
            <a:r>
              <a:rPr lang="en-US" sz="1000" dirty="0"/>
              <a:t> </a:t>
            </a:r>
            <a:r>
              <a:rPr lang="en-US" b="1" dirty="0">
                <a:latin typeface="Calibri" panose="020F0502020204030204" pitchFamily="34" charset="0"/>
              </a:rPr>
              <a:t>Figure 21: Join and Spilt Crossover Example</a:t>
            </a:r>
          </a:p>
        </p:txBody>
      </p:sp>
    </p:spTree>
    <p:extLst>
      <p:ext uri="{BB962C8B-B14F-4D97-AF65-F5344CB8AC3E}">
        <p14:creationId xmlns:p14="http://schemas.microsoft.com/office/powerpoint/2010/main" val="1801487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609600" y="44624"/>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Main Contributions</a:t>
            </a:r>
            <a:endParaRPr/>
          </a:p>
        </p:txBody>
      </p:sp>
      <p:sp>
        <p:nvSpPr>
          <p:cNvPr id="134" name="Google Shape;134;p17"/>
          <p:cNvSpPr txBox="1">
            <a:spLocks noGrp="1"/>
          </p:cNvSpPr>
          <p:nvPr>
            <p:ph type="body" idx="1"/>
          </p:nvPr>
        </p:nvSpPr>
        <p:spPr>
          <a:xfrm>
            <a:off x="-24680" y="1556792"/>
            <a:ext cx="12191999" cy="4453131"/>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3200"/>
              <a:buChar char="•"/>
            </a:pPr>
            <a:r>
              <a:rPr lang="en-US" dirty="0"/>
              <a:t>Developing a new framework for optimizing both feature selection using Genetic Algorithm (GA) and clustering text documents using Shuffled Frog-Leaping Algorithm (SFLA).</a:t>
            </a:r>
          </a:p>
          <a:p>
            <a:pPr marL="0" lvl="0" indent="0" algn="just" rtl="0">
              <a:spcBef>
                <a:spcPts val="0"/>
              </a:spcBef>
              <a:spcAft>
                <a:spcPts val="0"/>
              </a:spcAft>
              <a:buClr>
                <a:schemeClr val="dk1"/>
              </a:buClr>
              <a:buSzPts val="3200"/>
              <a:buNone/>
            </a:pPr>
            <a:endParaRPr dirty="0"/>
          </a:p>
          <a:p>
            <a:pPr marL="342900" lvl="0" indent="-342900" algn="just" rtl="0">
              <a:spcBef>
                <a:spcPts val="640"/>
              </a:spcBef>
              <a:spcAft>
                <a:spcPts val="0"/>
              </a:spcAft>
              <a:buClr>
                <a:schemeClr val="dk1"/>
              </a:buClr>
              <a:buSzPts val="3200"/>
              <a:buChar char="•"/>
            </a:pPr>
            <a:r>
              <a:rPr lang="en-US" dirty="0"/>
              <a:t>Both optimization stages cooperate together in finding the best overall solution. </a:t>
            </a:r>
          </a:p>
          <a:p>
            <a:pPr marL="0" lvl="0" indent="0" algn="just" rtl="0">
              <a:spcBef>
                <a:spcPts val="640"/>
              </a:spcBef>
              <a:spcAft>
                <a:spcPts val="0"/>
              </a:spcAft>
              <a:buClr>
                <a:schemeClr val="dk1"/>
              </a:buClr>
              <a:buSzPts val="3200"/>
              <a:buNone/>
            </a:pPr>
            <a:endParaRPr dirty="0"/>
          </a:p>
          <a:p>
            <a:pPr marL="342900" lvl="0" indent="-342900" algn="just" rtl="0">
              <a:spcBef>
                <a:spcPts val="640"/>
              </a:spcBef>
              <a:spcAft>
                <a:spcPts val="0"/>
              </a:spcAft>
              <a:buClr>
                <a:schemeClr val="dk1"/>
              </a:buClr>
              <a:buSzPts val="3200"/>
              <a:buChar char="•"/>
            </a:pPr>
            <a:r>
              <a:rPr lang="en-US" dirty="0"/>
              <a:t>Our choice of SFLA and GA for text document clustering is based on their success in handling clustering problems.</a:t>
            </a:r>
            <a:endParaRPr dirty="0"/>
          </a:p>
        </p:txBody>
      </p:sp>
      <p:sp>
        <p:nvSpPr>
          <p:cNvPr id="137" name="Google Shape;137;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5</a:t>
            </a:fld>
            <a:endParaRPr sz="1400" b="1" dirty="0"/>
          </a:p>
        </p:txBody>
      </p:sp>
      <p:pic>
        <p:nvPicPr>
          <p:cNvPr id="138" name="Google Shape;138;p17"/>
          <p:cNvPicPr preferRelativeResize="0"/>
          <p:nvPr/>
        </p:nvPicPr>
        <p:blipFill rotWithShape="1">
          <a:blip r:embed="rId3">
            <a:alphaModFix/>
          </a:blip>
          <a:srcRect/>
          <a:stretch/>
        </p:blipFill>
        <p:spPr>
          <a:xfrm>
            <a:off x="1" y="0"/>
            <a:ext cx="2425147" cy="884605"/>
          </a:xfrm>
          <a:prstGeom prst="rect">
            <a:avLst/>
          </a:prstGeom>
          <a:noFill/>
          <a:ln>
            <a:noFill/>
          </a:ln>
        </p:spPr>
      </p:pic>
      <p:cxnSp>
        <p:nvCxnSpPr>
          <p:cNvPr id="139" name="Google Shape;139;p17"/>
          <p:cNvCxnSpPr/>
          <p:nvPr/>
        </p:nvCxnSpPr>
        <p:spPr>
          <a:xfrm>
            <a:off x="0" y="884605"/>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1" indent="-342900">
              <a:buFont typeface="Arial" pitchFamily="34" charset="0"/>
              <a:buChar char="•"/>
            </a:pPr>
            <a:r>
              <a:rPr lang="en-US" dirty="0"/>
              <a:t>Solution Representation </a:t>
            </a:r>
          </a:p>
          <a:p>
            <a:pPr marL="342900" lvl="1" indent="-342900">
              <a:buFont typeface="Arial" pitchFamily="34" charset="0"/>
              <a:buChar char="•"/>
            </a:pPr>
            <a:r>
              <a:rPr lang="en-US" dirty="0"/>
              <a:t>Fitness Function</a:t>
            </a:r>
          </a:p>
          <a:p>
            <a:pPr marL="342900" lvl="1" indent="-342900">
              <a:buFont typeface="Arial" pitchFamily="34" charset="0"/>
              <a:buChar char="•"/>
            </a:pPr>
            <a:r>
              <a:rPr lang="en-US" dirty="0" err="1"/>
              <a:t>Memplex</a:t>
            </a:r>
            <a:r>
              <a:rPr lang="en-US" dirty="0"/>
              <a:t> Evolution (Crossover Operator)</a:t>
            </a:r>
          </a:p>
          <a:p>
            <a:pPr marL="342900" lvl="1" indent="-342900">
              <a:buFont typeface="Arial" pitchFamily="34" charset="0"/>
              <a:buChar char="•"/>
            </a:pPr>
            <a:r>
              <a:rPr lang="en-US" b="1" dirty="0">
                <a:solidFill>
                  <a:schemeClr val="accent5">
                    <a:lumMod val="75000"/>
                  </a:schemeClr>
                </a:solidFill>
              </a:rPr>
              <a:t>Shufﬂing process</a:t>
            </a:r>
          </a:p>
          <a:p>
            <a:pPr marL="400050" lvl="2" indent="0">
              <a:buNone/>
            </a:pPr>
            <a:endParaRPr lang="en-US" dirty="0"/>
          </a:p>
        </p:txBody>
      </p:sp>
      <p:sp>
        <p:nvSpPr>
          <p:cNvPr id="6" name="Slide Number Placeholder 5"/>
          <p:cNvSpPr>
            <a:spLocks noGrp="1"/>
          </p:cNvSpPr>
          <p:nvPr>
            <p:ph type="sldNum" sz="quarter" idx="12"/>
          </p:nvPr>
        </p:nvSpPr>
        <p:spPr/>
        <p:txBody>
          <a:bodyPr/>
          <a:lstStyle/>
          <a:p>
            <a:fld id="{AB66F902-0356-4863-8B72-C2B1127AE46B}" type="slidenum">
              <a:rPr lang="en-GB" sz="1400" b="1" smtClean="0"/>
              <a:t>50</a:t>
            </a:fld>
            <a:endParaRPr lang="en-GB" sz="1400" b="1" dirty="0"/>
          </a:p>
        </p:txBody>
      </p:sp>
      <p:sp>
        <p:nvSpPr>
          <p:cNvPr id="10" name="Title 1">
            <a:extLst>
              <a:ext uri="{FF2B5EF4-FFF2-40B4-BE49-F238E27FC236}">
                <a16:creationId xmlns:a16="http://schemas.microsoft.com/office/drawing/2014/main" id="{85B32A07-5B05-4956-AC00-9B5F3AEA84D4}"/>
              </a:ext>
            </a:extLst>
          </p:cNvPr>
          <p:cNvSpPr txBox="1">
            <a:spLocks/>
          </p:cNvSpPr>
          <p:nvPr/>
        </p:nvSpPr>
        <p:spPr>
          <a:xfrm>
            <a:off x="1376830" y="-99392"/>
            <a:ext cx="10972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SFLA for Text Document Clustering</a:t>
            </a:r>
          </a:p>
        </p:txBody>
      </p:sp>
      <p:pic>
        <p:nvPicPr>
          <p:cNvPr id="11" name="صورة 4">
            <a:extLst>
              <a:ext uri="{FF2B5EF4-FFF2-40B4-BE49-F238E27FC236}">
                <a16:creationId xmlns:a16="http://schemas.microsoft.com/office/drawing/2014/main" id="{065B031B-C958-47FA-AA35-0A24889832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12" name="موصل مستقيم 9">
            <a:extLst>
              <a:ext uri="{FF2B5EF4-FFF2-40B4-BE49-F238E27FC236}">
                <a16:creationId xmlns:a16="http://schemas.microsoft.com/office/drawing/2014/main" id="{E01D2D4D-E8FD-4A72-A4F5-D6B9EB18A706}"/>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4851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64EA-D7D5-446C-BAE1-4EBB79308244}"/>
              </a:ext>
            </a:extLst>
          </p:cNvPr>
          <p:cNvSpPr>
            <a:spLocks noGrp="1"/>
          </p:cNvSpPr>
          <p:nvPr>
            <p:ph type="title"/>
          </p:nvPr>
        </p:nvSpPr>
        <p:spPr>
          <a:xfrm>
            <a:off x="2783632" y="-129198"/>
            <a:ext cx="10972800" cy="1143000"/>
          </a:xfrm>
        </p:spPr>
        <p:txBody>
          <a:bodyPr>
            <a:normAutofit/>
          </a:bodyPr>
          <a:lstStyle/>
          <a:p>
            <a:pPr marL="342900" lvl="1" indent="-342900"/>
            <a:r>
              <a:rPr lang="en-US" sz="4400" kern="1200" dirty="0">
                <a:solidFill>
                  <a:schemeClr val="tx1"/>
                </a:solidFill>
                <a:latin typeface="+mj-lt"/>
                <a:ea typeface="+mj-ea"/>
                <a:cs typeface="+mj-cs"/>
              </a:rPr>
              <a:t>     Shufﬂing Process</a:t>
            </a:r>
          </a:p>
        </p:txBody>
      </p:sp>
      <p:sp>
        <p:nvSpPr>
          <p:cNvPr id="3" name="Content Placeholder 2">
            <a:extLst>
              <a:ext uri="{FF2B5EF4-FFF2-40B4-BE49-F238E27FC236}">
                <a16:creationId xmlns:a16="http://schemas.microsoft.com/office/drawing/2014/main" id="{4ADD61EC-0FA6-4451-99C3-CBDF02C6F31C}"/>
              </a:ext>
            </a:extLst>
          </p:cNvPr>
          <p:cNvSpPr>
            <a:spLocks noGrp="1"/>
          </p:cNvSpPr>
          <p:nvPr>
            <p:ph idx="1"/>
          </p:nvPr>
        </p:nvSpPr>
        <p:spPr>
          <a:xfrm>
            <a:off x="609600" y="1783357"/>
            <a:ext cx="10972800" cy="4525963"/>
          </a:xfrm>
        </p:spPr>
        <p:txBody>
          <a:bodyPr>
            <a:normAutofit/>
          </a:bodyPr>
          <a:lstStyle/>
          <a:p>
            <a:pPr marL="114300" indent="0">
              <a:buNone/>
            </a:pPr>
            <a:r>
              <a:rPr lang="en-US" sz="2800" dirty="0"/>
              <a:t>After a deﬁned number of evolution stages (local search), the shuffling process (global search) is applied.</a:t>
            </a:r>
          </a:p>
          <a:p>
            <a:pPr marL="114300" indent="0">
              <a:buNone/>
            </a:pPr>
            <a:endParaRPr lang="en-US" sz="2800" dirty="0"/>
          </a:p>
          <a:p>
            <a:pPr marL="114300" indent="0">
              <a:buNone/>
            </a:pPr>
            <a:endParaRPr lang="en-US" sz="2800" dirty="0"/>
          </a:p>
        </p:txBody>
      </p:sp>
      <p:sp>
        <p:nvSpPr>
          <p:cNvPr id="6" name="Slide Number Placeholder 5">
            <a:extLst>
              <a:ext uri="{FF2B5EF4-FFF2-40B4-BE49-F238E27FC236}">
                <a16:creationId xmlns:a16="http://schemas.microsoft.com/office/drawing/2014/main" id="{CA788FAF-5504-4C07-B34D-286A62733576}"/>
              </a:ext>
            </a:extLst>
          </p:cNvPr>
          <p:cNvSpPr>
            <a:spLocks noGrp="1"/>
          </p:cNvSpPr>
          <p:nvPr>
            <p:ph type="sldNum" sz="quarter" idx="12"/>
          </p:nvPr>
        </p:nvSpPr>
        <p:spPr/>
        <p:txBody>
          <a:bodyPr/>
          <a:lstStyle/>
          <a:p>
            <a:fld id="{AB66F902-0356-4863-8B72-C2B1127AE46B}" type="slidenum">
              <a:rPr lang="en-GB" sz="1400" b="1" smtClean="0"/>
              <a:t>51</a:t>
            </a:fld>
            <a:endParaRPr lang="en-GB" sz="1400" b="1" dirty="0"/>
          </a:p>
        </p:txBody>
      </p:sp>
      <p:pic>
        <p:nvPicPr>
          <p:cNvPr id="7" name="صورة 4">
            <a:extLst>
              <a:ext uri="{FF2B5EF4-FFF2-40B4-BE49-F238E27FC236}">
                <a16:creationId xmlns:a16="http://schemas.microsoft.com/office/drawing/2014/main" id="{C43C0936-31C4-43E5-BFC0-E84B97A54D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9B52F91E-8636-48A8-B0DE-2A555F0DC1F3}"/>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pic>
        <p:nvPicPr>
          <p:cNvPr id="9" name="Picture 2" descr="ØµÙØ±Ø© Ø°Ø§Øª ØµÙØ©"/>
          <p:cNvPicPr>
            <a:picLocks noChangeAspect="1" noChangeArrowheads="1"/>
          </p:cNvPicPr>
          <p:nvPr/>
        </p:nvPicPr>
        <p:blipFill rotWithShape="1">
          <a:blip r:embed="rId4">
            <a:extLst>
              <a:ext uri="{28A0092B-C50C-407E-A947-70E740481C1C}">
                <a14:useLocalDpi xmlns:a14="http://schemas.microsoft.com/office/drawing/2010/main" val="0"/>
              </a:ext>
            </a:extLst>
          </a:blip>
          <a:srcRect l="66382" b="11714"/>
          <a:stretch/>
        </p:blipFill>
        <p:spPr bwMode="auto">
          <a:xfrm>
            <a:off x="3349790" y="3315261"/>
            <a:ext cx="4392488" cy="267575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275;p26"/>
          <p:cNvSpPr txBox="1"/>
          <p:nvPr/>
        </p:nvSpPr>
        <p:spPr>
          <a:xfrm>
            <a:off x="4417621" y="6139931"/>
            <a:ext cx="2351315" cy="2926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a:solidFill>
                  <a:schemeClr val="dk1"/>
                </a:solidFill>
                <a:latin typeface="Calibri"/>
                <a:ea typeface="Calibri"/>
                <a:cs typeface="Calibri"/>
                <a:sym typeface="Calibri"/>
              </a:rPr>
              <a:t> Figure 22: Shuffling Process</a:t>
            </a:r>
            <a:endParaRPr b="1" dirty="0"/>
          </a:p>
        </p:txBody>
      </p:sp>
    </p:spTree>
    <p:extLst>
      <p:ext uri="{BB962C8B-B14F-4D97-AF65-F5344CB8AC3E}">
        <p14:creationId xmlns:p14="http://schemas.microsoft.com/office/powerpoint/2010/main" val="22598454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9"/>
          <p:cNvSpPr txBox="1">
            <a:spLocks noGrp="1"/>
          </p:cNvSpPr>
          <p:nvPr>
            <p:ph type="ctrTitle"/>
          </p:nvPr>
        </p:nvSpPr>
        <p:spPr>
          <a:xfrm>
            <a:off x="914400" y="2463031"/>
            <a:ext cx="103632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Experiments and Analysis</a:t>
            </a:r>
            <a:endParaRPr/>
          </a:p>
        </p:txBody>
      </p:sp>
      <p:sp>
        <p:nvSpPr>
          <p:cNvPr id="324" name="Google Shape;324;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52</a:t>
            </a:fld>
            <a:endParaRPr sz="1400" b="1" dirty="0"/>
          </a:p>
        </p:txBody>
      </p:sp>
      <p:pic>
        <p:nvPicPr>
          <p:cNvPr id="326" name="Google Shape;326;p29"/>
          <p:cNvPicPr preferRelativeResize="0"/>
          <p:nvPr/>
        </p:nvPicPr>
        <p:blipFill rotWithShape="1">
          <a:blip r:embed="rId3">
            <a:alphaModFix/>
          </a:blip>
          <a:srcRect/>
          <a:stretch/>
        </p:blipFill>
        <p:spPr>
          <a:xfrm>
            <a:off x="0" y="0"/>
            <a:ext cx="3081867" cy="948267"/>
          </a:xfrm>
          <a:prstGeom prst="rect">
            <a:avLst/>
          </a:prstGeom>
          <a:noFill/>
          <a:ln>
            <a:noFill/>
          </a:ln>
        </p:spPr>
      </p:pic>
      <p:cxnSp>
        <p:nvCxnSpPr>
          <p:cNvPr id="327" name="Google Shape;327;p29"/>
          <p:cNvCxnSpPr/>
          <p:nvPr/>
        </p:nvCxnSpPr>
        <p:spPr>
          <a:xfrm>
            <a:off x="1540933" y="3672586"/>
            <a:ext cx="8875276" cy="5803"/>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a:t>Performance Evaluation </a:t>
            </a:r>
            <a:br>
              <a:rPr lang="en-US" sz="3959"/>
            </a:br>
            <a:endParaRPr sz="3959"/>
          </a:p>
        </p:txBody>
      </p:sp>
      <p:sp>
        <p:nvSpPr>
          <p:cNvPr id="336" name="Google Shape;336;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53</a:t>
            </a:fld>
            <a:endParaRPr sz="1400" b="1" dirty="0"/>
          </a:p>
        </p:txBody>
      </p:sp>
      <p:pic>
        <p:nvPicPr>
          <p:cNvPr id="337" name="Google Shape;337;p30"/>
          <p:cNvPicPr preferRelativeResize="0"/>
          <p:nvPr/>
        </p:nvPicPr>
        <p:blipFill rotWithShape="1">
          <a:blip r:embed="rId3">
            <a:alphaModFix/>
          </a:blip>
          <a:srcRect/>
          <a:stretch/>
        </p:blipFill>
        <p:spPr>
          <a:xfrm>
            <a:off x="1" y="0"/>
            <a:ext cx="2425147" cy="884605"/>
          </a:xfrm>
          <a:prstGeom prst="rect">
            <a:avLst/>
          </a:prstGeom>
          <a:noFill/>
          <a:ln>
            <a:noFill/>
          </a:ln>
        </p:spPr>
      </p:pic>
      <p:cxnSp>
        <p:nvCxnSpPr>
          <p:cNvPr id="338" name="Google Shape;338;p30"/>
          <p:cNvCxnSpPr/>
          <p:nvPr/>
        </p:nvCxnSpPr>
        <p:spPr>
          <a:xfrm>
            <a:off x="0" y="884605"/>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
        <p:nvSpPr>
          <p:cNvPr id="339" name="Google Shape;339;p30"/>
          <p:cNvSpPr txBox="1"/>
          <p:nvPr/>
        </p:nvSpPr>
        <p:spPr>
          <a:xfrm>
            <a:off x="839416" y="1859920"/>
            <a:ext cx="10729192" cy="2591479"/>
          </a:xfrm>
          <a:prstGeom prst="rect">
            <a:avLst/>
          </a:prstGeom>
          <a:noFill/>
          <a:ln>
            <a:noFill/>
          </a:ln>
        </p:spPr>
        <p:txBody>
          <a:bodyPr spcFirstLastPara="1" wrap="square" lIns="91425" tIns="45700" rIns="91425" bIns="45700" anchor="t" anchorCtr="0">
            <a:noAutofit/>
          </a:bodyPr>
          <a:lstStyle/>
          <a:p>
            <a:pPr marL="342900" marR="0" lvl="1" indent="-342900" algn="l" rtl="0">
              <a:lnSpc>
                <a:spcPct val="8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External measure (i.e., matching clustering structure to some prior</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knowledge)				</a:t>
            </a:r>
            <a:endParaRPr/>
          </a:p>
          <a:p>
            <a:pPr marL="0" marR="0" lvl="0" indent="0" algn="l" rtl="0">
              <a:spcBef>
                <a:spcPts val="0"/>
              </a:spcBef>
              <a:spcAft>
                <a:spcPts val="0"/>
              </a:spcAft>
              <a:buNone/>
            </a:pPr>
            <a:r>
              <a:rPr lang="en-US" sz="2800" b="1">
                <a:solidFill>
                  <a:schemeClr val="dk1"/>
                </a:solidFill>
                <a:latin typeface="Calibri"/>
                <a:ea typeface="Calibri"/>
                <a:cs typeface="Calibri"/>
                <a:sym typeface="Calibri"/>
              </a:rPr>
              <a:t>			         F-macro and F-micro</a:t>
            </a:r>
            <a:endParaRPr sz="2800" b="1">
              <a:solidFill>
                <a:schemeClr val="dk1"/>
              </a:solidFill>
              <a:latin typeface="Calibri"/>
              <a:ea typeface="Calibri"/>
              <a:cs typeface="Calibri"/>
              <a:sym typeface="Calibri"/>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Internal measure (i.e., comparing different sets of clusters without a prior knowledge)</a:t>
            </a:r>
            <a:endParaRPr sz="2800">
              <a:solidFill>
                <a:schemeClr val="dk1"/>
              </a:solidFill>
              <a:latin typeface="Calibri"/>
              <a:ea typeface="Calibri"/>
              <a:cs typeface="Calibri"/>
              <a:sym typeface="Calibri"/>
            </a:endParaRPr>
          </a:p>
        </p:txBody>
      </p:sp>
      <p:pic>
        <p:nvPicPr>
          <p:cNvPr id="340" name="Google Shape;340;p30"/>
          <p:cNvPicPr preferRelativeResize="0"/>
          <p:nvPr/>
        </p:nvPicPr>
        <p:blipFill rotWithShape="1">
          <a:blip r:embed="rId4">
            <a:alphaModFix/>
          </a:blip>
          <a:srcRect/>
          <a:stretch/>
        </p:blipFill>
        <p:spPr>
          <a:xfrm>
            <a:off x="5087888" y="4176785"/>
            <a:ext cx="3404872" cy="1052415"/>
          </a:xfrm>
          <a:prstGeom prst="rect">
            <a:avLst/>
          </a:prstGeom>
          <a:noFill/>
          <a:ln>
            <a:noFill/>
          </a:ln>
        </p:spPr>
      </p:pic>
      <p:cxnSp>
        <p:nvCxnSpPr>
          <p:cNvPr id="341" name="Google Shape;341;p30"/>
          <p:cNvCxnSpPr/>
          <p:nvPr/>
        </p:nvCxnSpPr>
        <p:spPr>
          <a:xfrm>
            <a:off x="4079776" y="4349657"/>
            <a:ext cx="1466400" cy="303600"/>
          </a:xfrm>
          <a:prstGeom prst="curvedConnector3">
            <a:avLst>
              <a:gd name="adj1" fmla="val 50000"/>
            </a:avLst>
          </a:prstGeom>
          <a:noFill/>
          <a:ln w="38100" cap="flat" cmpd="sng">
            <a:solidFill>
              <a:srgbClr val="E36C09"/>
            </a:solidFill>
            <a:prstDash val="solid"/>
            <a:round/>
            <a:headEnd type="none" w="sm" len="sm"/>
            <a:tailEnd type="stealth" w="med" len="med"/>
          </a:ln>
        </p:spPr>
      </p:cxnSp>
      <p:cxnSp>
        <p:nvCxnSpPr>
          <p:cNvPr id="342" name="Google Shape;342;p30"/>
          <p:cNvCxnSpPr/>
          <p:nvPr/>
        </p:nvCxnSpPr>
        <p:spPr>
          <a:xfrm>
            <a:off x="2829542" y="2564904"/>
            <a:ext cx="1466400" cy="303600"/>
          </a:xfrm>
          <a:prstGeom prst="curvedConnector3">
            <a:avLst>
              <a:gd name="adj1" fmla="val 50000"/>
            </a:avLst>
          </a:prstGeom>
          <a:noFill/>
          <a:ln w="38100" cap="flat" cmpd="sng">
            <a:solidFill>
              <a:srgbClr val="E36C09"/>
            </a:solidFill>
            <a:prstDash val="solid"/>
            <a:round/>
            <a:headEnd type="none" w="sm" len="sm"/>
            <a:tailEnd type="stealth"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1"/>
          <p:cNvSpPr txBox="1">
            <a:spLocks noGrp="1"/>
          </p:cNvSpPr>
          <p:nvPr>
            <p:ph type="title"/>
          </p:nvPr>
        </p:nvSpPr>
        <p:spPr>
          <a:xfrm>
            <a:off x="609600" y="-18256"/>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Implementation</a:t>
            </a:r>
            <a:endParaRPr/>
          </a:p>
        </p:txBody>
      </p:sp>
      <p:sp>
        <p:nvSpPr>
          <p:cNvPr id="350" name="Google Shape;350;p3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54</a:t>
            </a:fld>
            <a:endParaRPr sz="1400" b="1" dirty="0"/>
          </a:p>
        </p:txBody>
      </p:sp>
      <p:pic>
        <p:nvPicPr>
          <p:cNvPr id="352" name="Google Shape;352;p31"/>
          <p:cNvPicPr preferRelativeResize="0"/>
          <p:nvPr/>
        </p:nvPicPr>
        <p:blipFill rotWithShape="1">
          <a:blip r:embed="rId3">
            <a:alphaModFix/>
          </a:blip>
          <a:srcRect/>
          <a:stretch/>
        </p:blipFill>
        <p:spPr>
          <a:xfrm>
            <a:off x="1" y="0"/>
            <a:ext cx="2425147" cy="884605"/>
          </a:xfrm>
          <a:prstGeom prst="rect">
            <a:avLst/>
          </a:prstGeom>
          <a:noFill/>
          <a:ln>
            <a:noFill/>
          </a:ln>
        </p:spPr>
      </p:pic>
      <p:cxnSp>
        <p:nvCxnSpPr>
          <p:cNvPr id="353" name="Google Shape;353;p31"/>
          <p:cNvCxnSpPr/>
          <p:nvPr/>
        </p:nvCxnSpPr>
        <p:spPr>
          <a:xfrm>
            <a:off x="0" y="884605"/>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
        <p:nvSpPr>
          <p:cNvPr id="354" name="Google Shape;354;p31"/>
          <p:cNvSpPr txBox="1"/>
          <p:nvPr/>
        </p:nvSpPr>
        <p:spPr>
          <a:xfrm>
            <a:off x="479376" y="1412776"/>
            <a:ext cx="11568608" cy="2677656"/>
          </a:xfrm>
          <a:prstGeom prst="rect">
            <a:avLst/>
          </a:prstGeom>
          <a:noFill/>
          <a:ln>
            <a:noFill/>
          </a:ln>
        </p:spPr>
        <p:txBody>
          <a:bodyPr spcFirstLastPara="1" wrap="square" lIns="91425" tIns="45700" rIns="91425" bIns="45700" anchor="t" anchorCtr="0">
            <a:noAutofit/>
          </a:bodyPr>
          <a:lstStyle/>
          <a:p>
            <a:pPr marL="457200" marR="0" lvl="0" indent="-457200" algn="just"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Python programming language was selected to implement our approach due to its extensive support libraries, it being object-oriented, free, open-source and portable. </a:t>
            </a:r>
            <a:endParaRPr sz="2800">
              <a:solidFill>
                <a:schemeClr val="dk1"/>
              </a:solidFill>
              <a:latin typeface="Calibri"/>
              <a:ea typeface="Calibri"/>
              <a:cs typeface="Calibri"/>
              <a:sym typeface="Calibri"/>
            </a:endParaRPr>
          </a:p>
          <a:p>
            <a:pPr marL="457200" marR="0" lvl="0" indent="-279400" algn="just" rtl="0">
              <a:spcBef>
                <a:spcPts val="0"/>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a:p>
            <a:pPr marL="457200" marR="0" lvl="0" indent="-457200" algn="just"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We implemented the algorithms in Python’s Anaconda execution environment.</a:t>
            </a:r>
            <a:endParaRPr sz="2500">
              <a:solidFill>
                <a:srgbClr val="31859B"/>
              </a:solidFill>
              <a:latin typeface="Calibri"/>
              <a:ea typeface="Calibri"/>
              <a:cs typeface="Calibri"/>
              <a:sym typeface="Calibri"/>
            </a:endParaRPr>
          </a:p>
        </p:txBody>
      </p:sp>
      <p:pic>
        <p:nvPicPr>
          <p:cNvPr id="355" name="Google Shape;355;p31"/>
          <p:cNvPicPr preferRelativeResize="0"/>
          <p:nvPr/>
        </p:nvPicPr>
        <p:blipFill rotWithShape="1">
          <a:blip r:embed="rId4">
            <a:alphaModFix/>
          </a:blip>
          <a:srcRect/>
          <a:stretch/>
        </p:blipFill>
        <p:spPr>
          <a:xfrm>
            <a:off x="4511824" y="4100200"/>
            <a:ext cx="3168352" cy="1594266"/>
          </a:xfrm>
          <a:prstGeom prst="rect">
            <a:avLst/>
          </a:prstGeom>
          <a:noFill/>
          <a:ln>
            <a:noFill/>
          </a:ln>
        </p:spPr>
      </p:pic>
      <p:sp>
        <p:nvSpPr>
          <p:cNvPr id="10" name="Rectangle 9"/>
          <p:cNvSpPr/>
          <p:nvPr/>
        </p:nvSpPr>
        <p:spPr>
          <a:xfrm>
            <a:off x="4962620" y="5771744"/>
            <a:ext cx="2268570" cy="307777"/>
          </a:xfrm>
          <a:prstGeom prst="rect">
            <a:avLst/>
          </a:prstGeom>
        </p:spPr>
        <p:txBody>
          <a:bodyPr wrap="none">
            <a:spAutoFit/>
          </a:bodyPr>
          <a:lstStyle/>
          <a:p>
            <a:r>
              <a:rPr lang="en-US" sz="1000" dirty="0"/>
              <a:t> </a:t>
            </a:r>
            <a:r>
              <a:rPr lang="en-US" dirty="0"/>
              <a:t>Figure 23: Anaconda logo</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609600" y="-18256"/>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Parameter Tuning for GA</a:t>
            </a:r>
            <a:endParaRPr/>
          </a:p>
        </p:txBody>
      </p:sp>
      <p:sp>
        <p:nvSpPr>
          <p:cNvPr id="363" name="Google Shape;363;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55</a:t>
            </a:fld>
            <a:endParaRPr sz="1400" b="1" dirty="0"/>
          </a:p>
        </p:txBody>
      </p:sp>
      <p:pic>
        <p:nvPicPr>
          <p:cNvPr id="365" name="Google Shape;365;p32"/>
          <p:cNvPicPr preferRelativeResize="0"/>
          <p:nvPr/>
        </p:nvPicPr>
        <p:blipFill rotWithShape="1">
          <a:blip r:embed="rId3">
            <a:alphaModFix/>
          </a:blip>
          <a:srcRect/>
          <a:stretch/>
        </p:blipFill>
        <p:spPr>
          <a:xfrm>
            <a:off x="1" y="0"/>
            <a:ext cx="2425147" cy="884605"/>
          </a:xfrm>
          <a:prstGeom prst="rect">
            <a:avLst/>
          </a:prstGeom>
          <a:noFill/>
          <a:ln>
            <a:noFill/>
          </a:ln>
        </p:spPr>
      </p:pic>
      <p:cxnSp>
        <p:nvCxnSpPr>
          <p:cNvPr id="366" name="Google Shape;366;p32"/>
          <p:cNvCxnSpPr/>
          <p:nvPr/>
        </p:nvCxnSpPr>
        <p:spPr>
          <a:xfrm>
            <a:off x="0" y="884605"/>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
        <p:nvSpPr>
          <p:cNvPr id="367" name="Google Shape;367;p32"/>
          <p:cNvSpPr txBox="1"/>
          <p:nvPr/>
        </p:nvSpPr>
        <p:spPr>
          <a:xfrm>
            <a:off x="479376" y="1412776"/>
            <a:ext cx="11568608" cy="477054"/>
          </a:xfrm>
          <a:prstGeom prst="rect">
            <a:avLst/>
          </a:prstGeom>
          <a:noFill/>
          <a:ln>
            <a:noFill/>
          </a:ln>
        </p:spPr>
        <p:txBody>
          <a:bodyPr spcFirstLastPara="1" wrap="square" lIns="91425" tIns="45700" rIns="91425" bIns="45700" anchor="t" anchorCtr="0">
            <a:noAutofit/>
          </a:bodyPr>
          <a:lstStyle/>
          <a:p>
            <a:pPr marL="457200" marR="0" lvl="0" indent="-298450" algn="just" rtl="0">
              <a:spcBef>
                <a:spcPts val="0"/>
              </a:spcBef>
              <a:spcAft>
                <a:spcPts val="0"/>
              </a:spcAft>
              <a:buClr>
                <a:schemeClr val="dk1"/>
              </a:buClr>
              <a:buSzPts val="2500"/>
              <a:buFont typeface="Arial"/>
              <a:buNone/>
            </a:pPr>
            <a:endParaRPr sz="2500">
              <a:solidFill>
                <a:srgbClr val="31859B"/>
              </a:solidFill>
              <a:latin typeface="Calibri"/>
              <a:ea typeface="Calibri"/>
              <a:cs typeface="Calibri"/>
              <a:sym typeface="Calibri"/>
            </a:endParaRPr>
          </a:p>
        </p:txBody>
      </p:sp>
      <p:graphicFrame>
        <p:nvGraphicFramePr>
          <p:cNvPr id="368" name="Google Shape;368;p32"/>
          <p:cNvGraphicFramePr/>
          <p:nvPr>
            <p:extLst>
              <p:ext uri="{D42A27DB-BD31-4B8C-83A1-F6EECF244321}">
                <p14:modId xmlns:p14="http://schemas.microsoft.com/office/powerpoint/2010/main" val="1951188052"/>
              </p:ext>
            </p:extLst>
          </p:nvPr>
        </p:nvGraphicFramePr>
        <p:xfrm>
          <a:off x="1265080" y="1889830"/>
          <a:ext cx="9297812" cy="3582415"/>
        </p:xfrm>
        <a:graphic>
          <a:graphicData uri="http://schemas.openxmlformats.org/drawingml/2006/table">
            <a:tbl>
              <a:tblPr firstRow="1" bandRow="1">
                <a:noFill/>
                <a:tableStyleId>{CAE38D67-B868-4BAC-B091-44ED7253089E}</a:tableStyleId>
              </a:tblPr>
              <a:tblGrid>
                <a:gridCol w="1254149">
                  <a:extLst>
                    <a:ext uri="{9D8B030D-6E8A-4147-A177-3AD203B41FA5}">
                      <a16:colId xmlns:a16="http://schemas.microsoft.com/office/drawing/2014/main" val="20000"/>
                    </a:ext>
                  </a:extLst>
                </a:gridCol>
                <a:gridCol w="2351540">
                  <a:extLst>
                    <a:ext uri="{9D8B030D-6E8A-4147-A177-3AD203B41FA5}">
                      <a16:colId xmlns:a16="http://schemas.microsoft.com/office/drawing/2014/main" val="20001"/>
                    </a:ext>
                  </a:extLst>
                </a:gridCol>
                <a:gridCol w="3381730">
                  <a:extLst>
                    <a:ext uri="{9D8B030D-6E8A-4147-A177-3AD203B41FA5}">
                      <a16:colId xmlns:a16="http://schemas.microsoft.com/office/drawing/2014/main" val="20002"/>
                    </a:ext>
                  </a:extLst>
                </a:gridCol>
                <a:gridCol w="2310393">
                  <a:extLst>
                    <a:ext uri="{9D8B030D-6E8A-4147-A177-3AD203B41FA5}">
                      <a16:colId xmlns:a16="http://schemas.microsoft.com/office/drawing/2014/main" val="20003"/>
                    </a:ext>
                  </a:extLst>
                </a:gridCol>
              </a:tblGrid>
              <a:tr h="660575">
                <a:tc>
                  <a:txBody>
                    <a:bodyPr/>
                    <a:lstStyle/>
                    <a:p>
                      <a:pPr marL="0" marR="0" lvl="0" indent="0" algn="l" rtl="0">
                        <a:spcBef>
                          <a:spcPts val="0"/>
                        </a:spcBef>
                        <a:spcAft>
                          <a:spcPts val="0"/>
                        </a:spcAft>
                        <a:buNone/>
                      </a:pPr>
                      <a:r>
                        <a:rPr lang="en-US" sz="1800" b="1" u="none" strike="noStrike" cap="none" dirty="0">
                          <a:solidFill>
                            <a:schemeClr val="lt1"/>
                          </a:solidFill>
                          <a:latin typeface="Calibri"/>
                          <a:ea typeface="Calibri"/>
                          <a:cs typeface="Calibri"/>
                          <a:sym typeface="Calibri"/>
                        </a:rPr>
                        <a:t>Algorithm</a:t>
                      </a:r>
                      <a:r>
                        <a:rPr lang="en-US" sz="1800" u="none" strike="noStrike" cap="none" dirty="0">
                          <a:solidFill>
                            <a:schemeClr val="dk1"/>
                          </a:solidFill>
                          <a:latin typeface="Calibri"/>
                          <a:ea typeface="Calibri"/>
                          <a:cs typeface="Calibri"/>
                          <a:sym typeface="Calibri"/>
                        </a:rPr>
                        <a:t>  </a:t>
                      </a:r>
                      <a:r>
                        <a:rPr lang="en-US" sz="1800" b="1" u="none" strike="noStrike" cap="none" dirty="0">
                          <a:solidFill>
                            <a:schemeClr val="lt1"/>
                          </a:solidFill>
                          <a:latin typeface="Calibri"/>
                          <a:ea typeface="Calibri"/>
                          <a:cs typeface="Calibri"/>
                          <a:sym typeface="Calibri"/>
                        </a:rPr>
                        <a:t>Name</a:t>
                      </a:r>
                      <a:endParaRPr sz="1800" b="1" u="none" strike="noStrike" cap="none" dirty="0">
                        <a:solidFill>
                          <a:schemeClr val="lt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800" b="1" u="none" strike="noStrike" cap="none" dirty="0"/>
                        <a:t>Parameters Name </a:t>
                      </a:r>
                      <a:endParaRPr sz="1800" b="1"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dirty="0"/>
                        <a:t>Parameters Value</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dirty="0"/>
                        <a:t>Best Value</a:t>
                      </a:r>
                      <a:endParaRPr sz="1800" u="none" strike="noStrike" cap="none" dirty="0"/>
                    </a:p>
                  </a:txBody>
                  <a:tcPr marL="91450" marR="91450" marT="45725" marB="45725"/>
                </a:tc>
                <a:extLst>
                  <a:ext uri="{0D108BD9-81ED-4DB2-BD59-A6C34878D82A}">
                    <a16:rowId xmlns:a16="http://schemas.microsoft.com/office/drawing/2014/main" val="10000"/>
                  </a:ext>
                </a:extLst>
              </a:tr>
              <a:tr h="397050">
                <a:tc rowSpan="6">
                  <a:txBody>
                    <a:bodyPr/>
                    <a:lstStyle/>
                    <a:p>
                      <a:pPr marL="0" marR="0" lvl="0" indent="0" algn="l" rtl="0">
                        <a:spcBef>
                          <a:spcPts val="0"/>
                        </a:spcBef>
                        <a:spcAft>
                          <a:spcPts val="0"/>
                        </a:spcAft>
                        <a:buNone/>
                      </a:pPr>
                      <a:r>
                        <a:rPr lang="en-US" sz="1800" u="none" strike="noStrike" cap="none">
                          <a:solidFill>
                            <a:schemeClr val="dk1"/>
                          </a:solidFill>
                          <a:latin typeface="Calibri"/>
                          <a:ea typeface="Calibri"/>
                          <a:cs typeface="Calibri"/>
                          <a:sym typeface="Calibri"/>
                        </a:rPr>
                        <a:t>Genetic Algorithm </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a:solidFill>
                            <a:schemeClr val="dk1"/>
                          </a:solidFill>
                          <a:latin typeface="Calibri"/>
                          <a:ea typeface="Calibri"/>
                          <a:cs typeface="Calibri"/>
                          <a:sym typeface="Calibri"/>
                        </a:rPr>
                        <a:t>Population Size</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dirty="0">
                          <a:solidFill>
                            <a:schemeClr val="dk1"/>
                          </a:solidFill>
                          <a:latin typeface="Calibri"/>
                          <a:ea typeface="Calibri"/>
                          <a:cs typeface="Calibri"/>
                          <a:sym typeface="Calibri"/>
                        </a:rPr>
                        <a:t>20, 50, and 100.</a:t>
                      </a:r>
                      <a:endParaRPr sz="1800" u="none" strike="noStrike" cap="none" dirty="0"/>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Arial"/>
                        </a:rPr>
                        <a:t>50</a:t>
                      </a:r>
                      <a:endParaRPr sz="1800" b="0" i="0" u="none" strike="noStrike" cap="none" dirty="0">
                        <a:solidFill>
                          <a:schemeClr val="dk1"/>
                        </a:solidFill>
                        <a:latin typeface="Calibri"/>
                        <a:ea typeface="Calibri"/>
                        <a:cs typeface="Calibri"/>
                        <a:sym typeface="Arial"/>
                      </a:endParaRPr>
                    </a:p>
                  </a:txBody>
                  <a:tcPr marL="91450" marR="91450" marT="45725" marB="45725"/>
                </a:tc>
                <a:extLst>
                  <a:ext uri="{0D108BD9-81ED-4DB2-BD59-A6C34878D82A}">
                    <a16:rowId xmlns:a16="http://schemas.microsoft.com/office/drawing/2014/main" val="10001"/>
                  </a:ext>
                </a:extLst>
              </a:tr>
              <a:tr h="382700">
                <a:tc vMerge="1">
                  <a:txBody>
                    <a:bodyPr/>
                    <a:lstStyle/>
                    <a:p>
                      <a:endParaRPr lang="en-US"/>
                    </a:p>
                  </a:txBody>
                  <a:tcPr/>
                </a:tc>
                <a:tc>
                  <a:txBody>
                    <a:bodyPr/>
                    <a:lstStyle/>
                    <a:p>
                      <a:pPr marL="0" marR="0" lvl="0" indent="0" algn="l" rtl="0">
                        <a:spcBef>
                          <a:spcPts val="0"/>
                        </a:spcBef>
                        <a:spcAft>
                          <a:spcPts val="0"/>
                        </a:spcAft>
                        <a:buNone/>
                      </a:pPr>
                      <a:r>
                        <a:rPr lang="en-US" sz="1800" u="none" strike="noStrike" cap="none">
                          <a:solidFill>
                            <a:schemeClr val="dk1"/>
                          </a:solidFill>
                          <a:latin typeface="Calibri"/>
                          <a:ea typeface="Calibri"/>
                          <a:cs typeface="Calibri"/>
                          <a:sym typeface="Calibri"/>
                        </a:rPr>
                        <a:t>Crossover rate</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a:solidFill>
                            <a:schemeClr val="dk1"/>
                          </a:solidFill>
                          <a:latin typeface="Calibri"/>
                          <a:ea typeface="Calibri"/>
                          <a:cs typeface="Calibri"/>
                          <a:sym typeface="Calibri"/>
                        </a:rPr>
                        <a:t>0.75, 0.80, and 0.90.</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Arial"/>
                        </a:rPr>
                        <a:t>0.90 </a:t>
                      </a:r>
                      <a:endParaRPr sz="1800" b="0" i="0" u="none" strike="noStrike" cap="none" dirty="0">
                        <a:solidFill>
                          <a:schemeClr val="dk1"/>
                        </a:solidFill>
                        <a:latin typeface="Calibri"/>
                        <a:ea typeface="Calibri"/>
                        <a:cs typeface="Calibri"/>
                        <a:sym typeface="Arial"/>
                      </a:endParaRPr>
                    </a:p>
                  </a:txBody>
                  <a:tcPr marL="91450" marR="91450" marT="45725" marB="45725"/>
                </a:tc>
                <a:extLst>
                  <a:ext uri="{0D108BD9-81ED-4DB2-BD59-A6C34878D82A}">
                    <a16:rowId xmlns:a16="http://schemas.microsoft.com/office/drawing/2014/main" val="10002"/>
                  </a:ext>
                </a:extLst>
              </a:tr>
              <a:tr h="409375">
                <a:tc vMerge="1">
                  <a:txBody>
                    <a:bodyPr/>
                    <a:lstStyle/>
                    <a:p>
                      <a:endParaRPr lang="en-US"/>
                    </a:p>
                  </a:txBody>
                  <a:tcPr/>
                </a:tc>
                <a:tc>
                  <a:txBody>
                    <a:bodyPr/>
                    <a:lstStyle/>
                    <a:p>
                      <a:pPr marL="0" marR="0" lvl="0" indent="0" algn="l" rtl="0">
                        <a:spcBef>
                          <a:spcPts val="0"/>
                        </a:spcBef>
                        <a:spcAft>
                          <a:spcPts val="0"/>
                        </a:spcAft>
                        <a:buNone/>
                      </a:pPr>
                      <a:r>
                        <a:rPr lang="en-US" sz="1800" u="none" strike="noStrike" cap="none">
                          <a:solidFill>
                            <a:schemeClr val="dk1"/>
                          </a:solidFill>
                          <a:latin typeface="Calibri"/>
                          <a:ea typeface="Calibri"/>
                          <a:cs typeface="Calibri"/>
                          <a:sym typeface="Calibri"/>
                        </a:rPr>
                        <a:t>Mutation rates</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a:solidFill>
                            <a:schemeClr val="dk1"/>
                          </a:solidFill>
                          <a:latin typeface="Calibri"/>
                          <a:ea typeface="Calibri"/>
                          <a:cs typeface="Calibri"/>
                          <a:sym typeface="Calibri"/>
                        </a:rPr>
                        <a:t>0.01, 0.05, and 0.10.</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Arial"/>
                        </a:rPr>
                        <a:t>0.10 </a:t>
                      </a:r>
                      <a:endParaRPr sz="1800" b="0" i="0" u="none" strike="noStrike" cap="none" dirty="0">
                        <a:solidFill>
                          <a:schemeClr val="dk1"/>
                        </a:solidFill>
                        <a:latin typeface="Calibri"/>
                        <a:ea typeface="Calibri"/>
                        <a:cs typeface="Calibri"/>
                        <a:sym typeface="Arial"/>
                      </a:endParaRPr>
                    </a:p>
                  </a:txBody>
                  <a:tcPr marL="91450" marR="91450" marT="45725" marB="45725"/>
                </a:tc>
                <a:extLst>
                  <a:ext uri="{0D108BD9-81ED-4DB2-BD59-A6C34878D82A}">
                    <a16:rowId xmlns:a16="http://schemas.microsoft.com/office/drawing/2014/main" val="10003"/>
                  </a:ext>
                </a:extLst>
              </a:tr>
              <a:tr h="432050">
                <a:tc vMerge="1">
                  <a:txBody>
                    <a:bodyPr/>
                    <a:lstStyle/>
                    <a:p>
                      <a:endParaRPr lang="en-US"/>
                    </a:p>
                  </a:txBody>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solidFill>
                            <a:schemeClr val="dk1"/>
                          </a:solidFill>
                          <a:latin typeface="Calibri"/>
                          <a:ea typeface="Calibri"/>
                          <a:cs typeface="Calibri"/>
                          <a:sym typeface="Calibri"/>
                        </a:rPr>
                        <a:t>Number of generations</a:t>
                      </a:r>
                      <a:endParaRPr/>
                    </a:p>
                  </a:txBody>
                  <a:tcPr marL="91450" marR="91450" marT="45725" marB="45725"/>
                </a:tc>
                <a:tc>
                  <a:txBody>
                    <a:bodyPr/>
                    <a:lstStyle/>
                    <a:p>
                      <a:pPr marL="0" marR="0" lvl="0" indent="0" algn="l" rtl="0">
                        <a:spcBef>
                          <a:spcPts val="0"/>
                        </a:spcBef>
                        <a:spcAft>
                          <a:spcPts val="0"/>
                        </a:spcAft>
                        <a:buNone/>
                      </a:pPr>
                      <a:r>
                        <a:rPr lang="en-US" sz="1800" u="none" strike="noStrike" cap="none">
                          <a:solidFill>
                            <a:schemeClr val="dk1"/>
                          </a:solidFill>
                          <a:latin typeface="Calibri"/>
                          <a:ea typeface="Calibri"/>
                          <a:cs typeface="Calibri"/>
                          <a:sym typeface="Calibri"/>
                        </a:rPr>
                        <a:t>30, 50, and 100.</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Arial"/>
                        </a:rPr>
                        <a:t>100</a:t>
                      </a:r>
                      <a:endParaRPr sz="1800" b="0" i="0" u="none" strike="noStrike" cap="none" dirty="0">
                        <a:solidFill>
                          <a:schemeClr val="dk1"/>
                        </a:solidFill>
                        <a:latin typeface="Calibri"/>
                        <a:ea typeface="Calibri"/>
                        <a:cs typeface="Calibri"/>
                        <a:sym typeface="Arial"/>
                      </a:endParaRPr>
                    </a:p>
                  </a:txBody>
                  <a:tcPr marL="91450" marR="91450" marT="45725" marB="45725"/>
                </a:tc>
                <a:extLst>
                  <a:ext uri="{0D108BD9-81ED-4DB2-BD59-A6C34878D82A}">
                    <a16:rowId xmlns:a16="http://schemas.microsoft.com/office/drawing/2014/main" val="10004"/>
                  </a:ext>
                </a:extLst>
              </a:tr>
              <a:tr h="660575">
                <a:tc vMerge="1">
                  <a:txBody>
                    <a:bodyPr/>
                    <a:lstStyle/>
                    <a:p>
                      <a:endParaRPr lang="en-US"/>
                    </a:p>
                  </a:txBody>
                  <a:tcPr/>
                </a:tc>
                <a:tc>
                  <a:txBody>
                    <a:bodyPr/>
                    <a:lstStyle/>
                    <a:p>
                      <a:pPr marL="0" marR="0" lvl="0" indent="0" algn="l" rtl="0">
                        <a:spcBef>
                          <a:spcPts val="0"/>
                        </a:spcBef>
                        <a:spcAft>
                          <a:spcPts val="0"/>
                        </a:spcAft>
                        <a:buNone/>
                      </a:pPr>
                      <a:r>
                        <a:rPr lang="en-US" sz="1800" u="none" strike="noStrike" cap="none">
                          <a:solidFill>
                            <a:schemeClr val="dk1"/>
                          </a:solidFill>
                          <a:latin typeface="Calibri"/>
                          <a:ea typeface="Calibri"/>
                          <a:cs typeface="Calibri"/>
                          <a:sym typeface="Calibri"/>
                        </a:rPr>
                        <a:t>Crossover operations </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a:solidFill>
                            <a:schemeClr val="dk1"/>
                          </a:solidFill>
                          <a:latin typeface="Calibri"/>
                          <a:ea typeface="Calibri"/>
                          <a:cs typeface="Calibri"/>
                          <a:sym typeface="Calibri"/>
                        </a:rPr>
                        <a:t>One point crossover, two point crossover, and uniform crossover.</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Arial"/>
                        </a:rPr>
                        <a:t>Two-point crossover</a:t>
                      </a:r>
                      <a:endParaRPr sz="1800" b="0" i="0" u="none" strike="noStrike" cap="none" dirty="0">
                        <a:solidFill>
                          <a:schemeClr val="dk1"/>
                        </a:solidFill>
                        <a:latin typeface="Calibri"/>
                        <a:ea typeface="Calibri"/>
                        <a:cs typeface="Calibri"/>
                        <a:sym typeface="Arial"/>
                      </a:endParaRPr>
                    </a:p>
                  </a:txBody>
                  <a:tcPr marL="91450" marR="91450" marT="45725" marB="45725"/>
                </a:tc>
                <a:extLst>
                  <a:ext uri="{0D108BD9-81ED-4DB2-BD59-A6C34878D82A}">
                    <a16:rowId xmlns:a16="http://schemas.microsoft.com/office/drawing/2014/main" val="10005"/>
                  </a:ext>
                </a:extLst>
              </a:tr>
              <a:tr h="382700">
                <a:tc vMerge="1">
                  <a:txBody>
                    <a:bodyPr/>
                    <a:lstStyle/>
                    <a:p>
                      <a:endParaRPr lang="en-US"/>
                    </a:p>
                  </a:txBody>
                  <a:tcPr/>
                </a:tc>
                <a:tc>
                  <a:txBody>
                    <a:bodyPr/>
                    <a:lstStyle/>
                    <a:p>
                      <a:pPr marL="0" marR="0" lvl="0" indent="0" algn="l" rtl="0">
                        <a:spcBef>
                          <a:spcPts val="0"/>
                        </a:spcBef>
                        <a:spcAft>
                          <a:spcPts val="0"/>
                        </a:spcAft>
                        <a:buNone/>
                      </a:pPr>
                      <a:r>
                        <a:rPr lang="en-US" sz="1800" u="none" strike="noStrike" cap="none">
                          <a:solidFill>
                            <a:schemeClr val="dk1"/>
                          </a:solidFill>
                          <a:latin typeface="Calibri"/>
                          <a:ea typeface="Calibri"/>
                          <a:cs typeface="Calibri"/>
                          <a:sym typeface="Calibri"/>
                        </a:rPr>
                        <a:t>Numbers of flip in mutation </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a:solidFill>
                            <a:schemeClr val="dk1"/>
                          </a:solidFill>
                          <a:latin typeface="Calibri"/>
                          <a:ea typeface="Calibri"/>
                          <a:cs typeface="Calibri"/>
                          <a:sym typeface="Calibri"/>
                        </a:rPr>
                        <a:t>10, 20, 25, and 30. </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Arial"/>
                        </a:rPr>
                        <a:t>20-Bit flips</a:t>
                      </a:r>
                      <a:endParaRPr sz="1800" b="0" i="0" u="none" strike="noStrike" cap="none" dirty="0">
                        <a:solidFill>
                          <a:schemeClr val="dk1"/>
                        </a:solidFill>
                        <a:latin typeface="Calibri"/>
                        <a:ea typeface="Calibri"/>
                        <a:cs typeface="Calibri"/>
                        <a:sym typeface="Arial"/>
                      </a:endParaRPr>
                    </a:p>
                  </a:txBody>
                  <a:tcPr marL="91450" marR="91450" marT="45725" marB="45725"/>
                </a:tc>
                <a:extLst>
                  <a:ext uri="{0D108BD9-81ED-4DB2-BD59-A6C34878D82A}">
                    <a16:rowId xmlns:a16="http://schemas.microsoft.com/office/drawing/2014/main" val="10006"/>
                  </a:ext>
                </a:extLst>
              </a:tr>
            </a:tbl>
          </a:graphicData>
        </a:graphic>
      </p:graphicFrame>
      <p:sp>
        <p:nvSpPr>
          <p:cNvPr id="10" name="Rectangle 9"/>
          <p:cNvSpPr/>
          <p:nvPr/>
        </p:nvSpPr>
        <p:spPr>
          <a:xfrm>
            <a:off x="4051205" y="1436366"/>
            <a:ext cx="3406702" cy="307777"/>
          </a:xfrm>
          <a:prstGeom prst="rect">
            <a:avLst/>
          </a:prstGeom>
        </p:spPr>
        <p:txBody>
          <a:bodyPr wrap="none">
            <a:spAutoFit/>
          </a:bodyPr>
          <a:lstStyle/>
          <a:p>
            <a:r>
              <a:rPr lang="en-US" b="1" dirty="0"/>
              <a:t> Table 2: Parameter Tuning for the GA</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3"/>
          <p:cNvSpPr txBox="1">
            <a:spLocks noGrp="1"/>
          </p:cNvSpPr>
          <p:nvPr>
            <p:ph type="title"/>
          </p:nvPr>
        </p:nvSpPr>
        <p:spPr>
          <a:xfrm>
            <a:off x="609600" y="-18256"/>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Parameter Tuning for SFLA </a:t>
            </a:r>
            <a:endParaRPr/>
          </a:p>
        </p:txBody>
      </p:sp>
      <p:sp>
        <p:nvSpPr>
          <p:cNvPr id="376" name="Google Shape;376;p3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56</a:t>
            </a:fld>
            <a:endParaRPr sz="1400" b="1" dirty="0"/>
          </a:p>
        </p:txBody>
      </p:sp>
      <p:pic>
        <p:nvPicPr>
          <p:cNvPr id="378" name="Google Shape;378;p33"/>
          <p:cNvPicPr preferRelativeResize="0"/>
          <p:nvPr/>
        </p:nvPicPr>
        <p:blipFill rotWithShape="1">
          <a:blip r:embed="rId3">
            <a:alphaModFix/>
          </a:blip>
          <a:srcRect/>
          <a:stretch/>
        </p:blipFill>
        <p:spPr>
          <a:xfrm>
            <a:off x="1" y="0"/>
            <a:ext cx="2425147" cy="884605"/>
          </a:xfrm>
          <a:prstGeom prst="rect">
            <a:avLst/>
          </a:prstGeom>
          <a:noFill/>
          <a:ln>
            <a:noFill/>
          </a:ln>
        </p:spPr>
      </p:pic>
      <p:cxnSp>
        <p:nvCxnSpPr>
          <p:cNvPr id="379" name="Google Shape;379;p33"/>
          <p:cNvCxnSpPr/>
          <p:nvPr/>
        </p:nvCxnSpPr>
        <p:spPr>
          <a:xfrm>
            <a:off x="0" y="884605"/>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
        <p:nvSpPr>
          <p:cNvPr id="380" name="Google Shape;380;p33"/>
          <p:cNvSpPr txBox="1"/>
          <p:nvPr/>
        </p:nvSpPr>
        <p:spPr>
          <a:xfrm>
            <a:off x="479376" y="1460074"/>
            <a:ext cx="11568608" cy="477054"/>
          </a:xfrm>
          <a:prstGeom prst="rect">
            <a:avLst/>
          </a:prstGeom>
          <a:noFill/>
          <a:ln>
            <a:noFill/>
          </a:ln>
        </p:spPr>
        <p:txBody>
          <a:bodyPr spcFirstLastPara="1" wrap="square" lIns="91425" tIns="45700" rIns="91425" bIns="45700" anchor="t" anchorCtr="0">
            <a:noAutofit/>
          </a:bodyPr>
          <a:lstStyle/>
          <a:p>
            <a:pPr marL="457200" marR="0" lvl="0" indent="-298450" algn="just" rtl="0">
              <a:spcBef>
                <a:spcPts val="0"/>
              </a:spcBef>
              <a:spcAft>
                <a:spcPts val="0"/>
              </a:spcAft>
              <a:buClr>
                <a:schemeClr val="dk1"/>
              </a:buClr>
              <a:buSzPts val="2500"/>
              <a:buFont typeface="Arial"/>
              <a:buNone/>
            </a:pPr>
            <a:endParaRPr sz="2500">
              <a:solidFill>
                <a:srgbClr val="31859B"/>
              </a:solidFill>
              <a:latin typeface="Calibri"/>
              <a:ea typeface="Calibri"/>
              <a:cs typeface="Calibri"/>
              <a:sym typeface="Calibri"/>
            </a:endParaRPr>
          </a:p>
        </p:txBody>
      </p:sp>
      <p:graphicFrame>
        <p:nvGraphicFramePr>
          <p:cNvPr id="381" name="Google Shape;381;p33"/>
          <p:cNvGraphicFramePr/>
          <p:nvPr>
            <p:extLst>
              <p:ext uri="{D42A27DB-BD31-4B8C-83A1-F6EECF244321}">
                <p14:modId xmlns:p14="http://schemas.microsoft.com/office/powerpoint/2010/main" val="279381446"/>
              </p:ext>
            </p:extLst>
          </p:nvPr>
        </p:nvGraphicFramePr>
        <p:xfrm>
          <a:off x="1183033" y="1864650"/>
          <a:ext cx="9559006" cy="4121790"/>
        </p:xfrm>
        <a:graphic>
          <a:graphicData uri="http://schemas.openxmlformats.org/drawingml/2006/table">
            <a:tbl>
              <a:tblPr firstRow="1" bandRow="1">
                <a:noFill/>
                <a:tableStyleId>{CAE38D67-B868-4BAC-B091-44ED7253089E}</a:tableStyleId>
              </a:tblPr>
              <a:tblGrid>
                <a:gridCol w="1689743">
                  <a:extLst>
                    <a:ext uri="{9D8B030D-6E8A-4147-A177-3AD203B41FA5}">
                      <a16:colId xmlns:a16="http://schemas.microsoft.com/office/drawing/2014/main" val="20000"/>
                    </a:ext>
                  </a:extLst>
                </a:gridCol>
                <a:gridCol w="4603104">
                  <a:extLst>
                    <a:ext uri="{9D8B030D-6E8A-4147-A177-3AD203B41FA5}">
                      <a16:colId xmlns:a16="http://schemas.microsoft.com/office/drawing/2014/main" val="20001"/>
                    </a:ext>
                  </a:extLst>
                </a:gridCol>
                <a:gridCol w="1941964">
                  <a:extLst>
                    <a:ext uri="{9D8B030D-6E8A-4147-A177-3AD203B41FA5}">
                      <a16:colId xmlns:a16="http://schemas.microsoft.com/office/drawing/2014/main" val="20002"/>
                    </a:ext>
                  </a:extLst>
                </a:gridCol>
                <a:gridCol w="1324195">
                  <a:extLst>
                    <a:ext uri="{9D8B030D-6E8A-4147-A177-3AD203B41FA5}">
                      <a16:colId xmlns:a16="http://schemas.microsoft.com/office/drawing/2014/main" val="20003"/>
                    </a:ext>
                  </a:extLst>
                </a:gridCol>
              </a:tblGrid>
              <a:tr h="376400">
                <a:tc>
                  <a:txBody>
                    <a:bodyPr/>
                    <a:lstStyle/>
                    <a:p>
                      <a:pPr marL="0" marR="0" lvl="0" indent="0" algn="l" rtl="0">
                        <a:spcBef>
                          <a:spcPts val="0"/>
                        </a:spcBef>
                        <a:spcAft>
                          <a:spcPts val="0"/>
                        </a:spcAft>
                        <a:buNone/>
                      </a:pPr>
                      <a:r>
                        <a:rPr lang="en-US" sz="1800" u="none" strike="noStrike" cap="none" dirty="0">
                          <a:solidFill>
                            <a:schemeClr val="lt1"/>
                          </a:solidFill>
                          <a:latin typeface="Calibri"/>
                          <a:ea typeface="Calibri"/>
                          <a:cs typeface="Calibri"/>
                          <a:sym typeface="Calibri"/>
                        </a:rPr>
                        <a:t>Algorithm  Name</a:t>
                      </a:r>
                      <a:endParaRPr sz="1800" u="none" strike="noStrike" cap="none" dirty="0">
                        <a:solidFill>
                          <a:schemeClr val="lt1"/>
                        </a:solidFill>
                      </a:endParaRPr>
                    </a:p>
                  </a:txBody>
                  <a:tcPr marL="91450" marR="91450" marT="45725" marB="45725"/>
                </a:tc>
                <a:tc>
                  <a:txBody>
                    <a:bodyPr/>
                    <a:lstStyle/>
                    <a:p>
                      <a:pPr marL="0" marR="0" lvl="0" indent="0" algn="l" rtl="0">
                        <a:spcBef>
                          <a:spcPts val="0"/>
                        </a:spcBef>
                        <a:spcAft>
                          <a:spcPts val="0"/>
                        </a:spcAft>
                        <a:buNone/>
                      </a:pPr>
                      <a:r>
                        <a:rPr lang="en-US" sz="1800" u="none" strike="noStrike" cap="none" dirty="0"/>
                        <a:t>Parameters Name </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Parameters Value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dirty="0"/>
                        <a:t>Best Value</a:t>
                      </a:r>
                      <a:endParaRPr sz="1800" u="none" strike="noStrike" cap="none" dirty="0"/>
                    </a:p>
                  </a:txBody>
                  <a:tcPr marL="91450" marR="91450" marT="45725" marB="45725"/>
                </a:tc>
                <a:extLst>
                  <a:ext uri="{0D108BD9-81ED-4DB2-BD59-A6C34878D82A}">
                    <a16:rowId xmlns:a16="http://schemas.microsoft.com/office/drawing/2014/main" val="10000"/>
                  </a:ext>
                </a:extLst>
              </a:tr>
              <a:tr h="941000">
                <a:tc rowSpan="4">
                  <a:txBody>
                    <a:bodyPr/>
                    <a:lstStyle/>
                    <a:p>
                      <a:pPr marL="0" marR="0" lvl="0" indent="0" algn="l" rtl="0">
                        <a:spcBef>
                          <a:spcPts val="0"/>
                        </a:spcBef>
                        <a:spcAft>
                          <a:spcPts val="0"/>
                        </a:spcAft>
                        <a:buNone/>
                      </a:pPr>
                      <a:r>
                        <a:rPr lang="en-US" sz="1800" u="none" strike="noStrike" cap="none">
                          <a:solidFill>
                            <a:schemeClr val="dk1"/>
                          </a:solidFill>
                          <a:latin typeface="Calibri"/>
                          <a:ea typeface="Calibri"/>
                          <a:cs typeface="Calibri"/>
                          <a:sym typeface="Calibri"/>
                        </a:rPr>
                        <a:t>Shuffled Frog Leaping Algorithm</a:t>
                      </a:r>
                      <a:endParaRPr sz="18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800" u="none" strike="noStrike" cap="none">
                          <a:solidFill>
                            <a:schemeClr val="dk1"/>
                          </a:solidFill>
                          <a:latin typeface="Calibri"/>
                          <a:ea typeface="Calibri"/>
                          <a:cs typeface="Calibri"/>
                          <a:sym typeface="Calibri"/>
                        </a:rPr>
                        <a:t>Number 𝑚 of memeplexes, the number 𝑛 of frogs in a memeplex</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dirty="0">
                          <a:solidFill>
                            <a:schemeClr val="dk1"/>
                          </a:solidFill>
                          <a:latin typeface="Calibri"/>
                          <a:ea typeface="Calibri"/>
                          <a:cs typeface="Calibri"/>
                          <a:sym typeface="Calibri"/>
                        </a:rPr>
                        <a:t>5, 10, and 20.</a:t>
                      </a:r>
                      <a:endParaRPr sz="1800" u="none" strike="noStrike" cap="none" dirty="0"/>
                    </a:p>
                  </a:txBody>
                  <a:tcPr marL="91450" marR="91450" marT="45725" marB="45725"/>
                </a:tc>
                <a:tc>
                  <a:txBody>
                    <a:bodyPr/>
                    <a:lstStyle/>
                    <a:p>
                      <a:pPr marL="0" marR="0" lvl="0" indent="0" algn="l" rtl="0">
                        <a:spcBef>
                          <a:spcPts val="0"/>
                        </a:spcBef>
                        <a:spcAft>
                          <a:spcPts val="0"/>
                        </a:spcAft>
                        <a:buNone/>
                      </a:pPr>
                      <a:r>
                        <a:rPr lang="en-US" sz="1800" u="none" strike="noStrike" cap="none" dirty="0"/>
                        <a:t>20</a:t>
                      </a:r>
                      <a:endParaRPr sz="1800" u="none" strike="noStrike" cap="none" dirty="0"/>
                    </a:p>
                  </a:txBody>
                  <a:tcPr marL="91450" marR="91450" marT="45725" marB="45725"/>
                </a:tc>
                <a:extLst>
                  <a:ext uri="{0D108BD9-81ED-4DB2-BD59-A6C34878D82A}">
                    <a16:rowId xmlns:a16="http://schemas.microsoft.com/office/drawing/2014/main" val="10001"/>
                  </a:ext>
                </a:extLst>
              </a:tr>
              <a:tr h="658700">
                <a:tc vMerge="1">
                  <a:txBody>
                    <a:bodyPr/>
                    <a:lstStyle/>
                    <a:p>
                      <a:endParaRPr lang="en-US"/>
                    </a:p>
                  </a:txBody>
                  <a:tcPr/>
                </a:tc>
                <a:tc>
                  <a:txBody>
                    <a:bodyPr/>
                    <a:lstStyle/>
                    <a:p>
                      <a:pPr marL="0" marR="0" lvl="0" indent="0" algn="l" rtl="0">
                        <a:spcBef>
                          <a:spcPts val="0"/>
                        </a:spcBef>
                        <a:spcAft>
                          <a:spcPts val="0"/>
                        </a:spcAft>
                        <a:buNone/>
                      </a:pPr>
                      <a:r>
                        <a:rPr lang="en-US" sz="1800" u="none" strike="noStrike" cap="none" dirty="0">
                          <a:solidFill>
                            <a:schemeClr val="dk1"/>
                          </a:solidFill>
                          <a:latin typeface="Calibri"/>
                          <a:ea typeface="Calibri"/>
                          <a:cs typeface="Calibri"/>
                          <a:sym typeface="Calibri"/>
                        </a:rPr>
                        <a:t> Number 𝑞 of frogs in a </a:t>
                      </a:r>
                      <a:r>
                        <a:rPr lang="en-US" sz="1800" u="none" strike="noStrike" cap="none" dirty="0" err="1">
                          <a:solidFill>
                            <a:schemeClr val="dk1"/>
                          </a:solidFill>
                          <a:latin typeface="Calibri"/>
                          <a:ea typeface="Calibri"/>
                          <a:cs typeface="Calibri"/>
                          <a:sym typeface="Calibri"/>
                        </a:rPr>
                        <a:t>submemeplex</a:t>
                      </a:r>
                      <a:endParaRPr sz="1800" u="none" strike="noStrike" cap="none" dirty="0"/>
                    </a:p>
                  </a:txBody>
                  <a:tcPr marL="91450" marR="91450" marT="45725" marB="45725"/>
                </a:tc>
                <a:tc>
                  <a:txBody>
                    <a:bodyPr/>
                    <a:lstStyle/>
                    <a:p>
                      <a:pPr marL="0" marR="0" lvl="0" indent="0" algn="l" rtl="0">
                        <a:spcBef>
                          <a:spcPts val="0"/>
                        </a:spcBef>
                        <a:spcAft>
                          <a:spcPts val="0"/>
                        </a:spcAft>
                        <a:buNone/>
                      </a:pPr>
                      <a:r>
                        <a:rPr lang="en-US" sz="1800" u="none" strike="noStrike" cap="none">
                          <a:solidFill>
                            <a:schemeClr val="dk1"/>
                          </a:solidFill>
                          <a:latin typeface="Calibri"/>
                          <a:ea typeface="Calibri"/>
                          <a:cs typeface="Calibri"/>
                          <a:sym typeface="Calibri"/>
                        </a:rPr>
                        <a:t>4, 5, and 8 .</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dirty="0"/>
                        <a:t>5</a:t>
                      </a:r>
                      <a:endParaRPr sz="1800" u="none" strike="noStrike" cap="none" dirty="0"/>
                    </a:p>
                  </a:txBody>
                  <a:tcPr marL="91450" marR="91450" marT="45725" marB="45725"/>
                </a:tc>
                <a:extLst>
                  <a:ext uri="{0D108BD9-81ED-4DB2-BD59-A6C34878D82A}">
                    <a16:rowId xmlns:a16="http://schemas.microsoft.com/office/drawing/2014/main" val="10002"/>
                  </a:ext>
                </a:extLst>
              </a:tr>
              <a:tr h="941000">
                <a:tc vMerge="1">
                  <a:txBody>
                    <a:bodyPr/>
                    <a:lstStyle/>
                    <a:p>
                      <a:endParaRPr lang="en-US"/>
                    </a:p>
                  </a:txBody>
                  <a:tcPr/>
                </a:tc>
                <a:tc>
                  <a:txBody>
                    <a:bodyPr/>
                    <a:lstStyle/>
                    <a:p>
                      <a:pPr marL="0" marR="0" lvl="0" indent="0" algn="l" rtl="0">
                        <a:spcBef>
                          <a:spcPts val="0"/>
                        </a:spcBef>
                        <a:spcAft>
                          <a:spcPts val="0"/>
                        </a:spcAft>
                        <a:buNone/>
                      </a:pPr>
                      <a:r>
                        <a:rPr lang="en-US" sz="1800" u="none" strike="noStrike" cap="none">
                          <a:solidFill>
                            <a:schemeClr val="dk1"/>
                          </a:solidFill>
                          <a:latin typeface="Calibri"/>
                          <a:ea typeface="Calibri"/>
                          <a:cs typeface="Calibri"/>
                          <a:sym typeface="Calibri"/>
                        </a:rPr>
                        <a:t>Number of generations for each memeplex (local search)</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a:solidFill>
                            <a:schemeClr val="dk1"/>
                          </a:solidFill>
                          <a:latin typeface="Calibri"/>
                          <a:ea typeface="Calibri"/>
                          <a:cs typeface="Calibri"/>
                          <a:sym typeface="Calibri"/>
                        </a:rPr>
                        <a:t>5,10 ,and 20.</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dirty="0"/>
                        <a:t>10</a:t>
                      </a:r>
                      <a:endParaRPr sz="1800" u="none" strike="noStrike" cap="none" dirty="0"/>
                    </a:p>
                  </a:txBody>
                  <a:tcPr marL="91450" marR="91450" marT="45725" marB="45725"/>
                </a:tc>
                <a:extLst>
                  <a:ext uri="{0D108BD9-81ED-4DB2-BD59-A6C34878D82A}">
                    <a16:rowId xmlns:a16="http://schemas.microsoft.com/office/drawing/2014/main" val="10003"/>
                  </a:ext>
                </a:extLst>
              </a:tr>
              <a:tr h="941000">
                <a:tc vMerge="1">
                  <a:txBody>
                    <a:bodyPr/>
                    <a:lstStyle/>
                    <a:p>
                      <a:endParaRPr lang="en-US"/>
                    </a:p>
                  </a:txBody>
                  <a:tcPr/>
                </a:tc>
                <a:tc>
                  <a:txBody>
                    <a:bodyPr/>
                    <a:lstStyle/>
                    <a:p>
                      <a:pPr marL="0" marR="0" lvl="0" indent="0" algn="l" rtl="0">
                        <a:spcBef>
                          <a:spcPts val="0"/>
                        </a:spcBef>
                        <a:spcAft>
                          <a:spcPts val="0"/>
                        </a:spcAft>
                        <a:buNone/>
                      </a:pPr>
                      <a:r>
                        <a:rPr lang="en-US" sz="1800" u="none" strike="noStrike" cap="none" dirty="0">
                          <a:solidFill>
                            <a:schemeClr val="dk1"/>
                          </a:solidFill>
                          <a:latin typeface="Calibri"/>
                          <a:ea typeface="Calibri"/>
                          <a:cs typeface="Calibri"/>
                          <a:sym typeface="Calibri"/>
                        </a:rPr>
                        <a:t>Number of shufﬂing iterations (global search)</a:t>
                      </a:r>
                      <a:endParaRPr sz="180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u="none" strike="noStrike" cap="none" dirty="0"/>
                    </a:p>
                  </a:txBody>
                  <a:tcPr marL="91450" marR="91450" marT="45725" marB="45725"/>
                </a:tc>
                <a:tc>
                  <a:txBody>
                    <a:bodyPr/>
                    <a:lstStyle/>
                    <a:p>
                      <a:pPr marL="0" marR="0" lvl="0" indent="0" algn="l" rtl="0">
                        <a:spcBef>
                          <a:spcPts val="0"/>
                        </a:spcBef>
                        <a:spcAft>
                          <a:spcPts val="0"/>
                        </a:spcAft>
                        <a:buNone/>
                      </a:pPr>
                      <a:r>
                        <a:rPr lang="en-US" sz="1800" u="none" strike="noStrike" cap="none">
                          <a:solidFill>
                            <a:schemeClr val="dk1"/>
                          </a:solidFill>
                          <a:latin typeface="Calibri"/>
                          <a:ea typeface="Calibri"/>
                          <a:cs typeface="Calibri"/>
                          <a:sym typeface="Calibri"/>
                        </a:rPr>
                        <a:t>10, 50, and 100.</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dirty="0"/>
                        <a:t>100</a:t>
                      </a:r>
                      <a:endParaRPr sz="1800" u="none" strike="noStrike" cap="none" dirty="0"/>
                    </a:p>
                  </a:txBody>
                  <a:tcPr marL="91450" marR="91450" marT="45725" marB="45725"/>
                </a:tc>
                <a:extLst>
                  <a:ext uri="{0D108BD9-81ED-4DB2-BD59-A6C34878D82A}">
                    <a16:rowId xmlns:a16="http://schemas.microsoft.com/office/drawing/2014/main" val="10004"/>
                  </a:ext>
                </a:extLst>
              </a:tr>
            </a:tbl>
          </a:graphicData>
        </a:graphic>
      </p:graphicFrame>
      <p:sp>
        <p:nvSpPr>
          <p:cNvPr id="2" name="Rectangle 1"/>
          <p:cNvSpPr/>
          <p:nvPr/>
        </p:nvSpPr>
        <p:spPr>
          <a:xfrm>
            <a:off x="3975082" y="1475672"/>
            <a:ext cx="3759404" cy="461665"/>
          </a:xfrm>
          <a:prstGeom prst="rect">
            <a:avLst/>
          </a:prstGeom>
        </p:spPr>
        <p:txBody>
          <a:bodyPr wrap="square">
            <a:spAutoFit/>
          </a:bodyPr>
          <a:lstStyle/>
          <a:p>
            <a:r>
              <a:rPr lang="en-US" b="1" dirty="0"/>
              <a:t> Table 3: Parameter Tuning for the SFLA</a:t>
            </a:r>
          </a:p>
          <a:p>
            <a:endParaRPr lang="en-US" sz="1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4"/>
          <p:cNvSpPr txBox="1">
            <a:spLocks noGrp="1"/>
          </p:cNvSpPr>
          <p:nvPr>
            <p:ph type="title"/>
          </p:nvPr>
        </p:nvSpPr>
        <p:spPr>
          <a:xfrm>
            <a:off x="609600" y="-27384"/>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Results and Discussion </a:t>
            </a:r>
            <a:endParaRPr/>
          </a:p>
        </p:txBody>
      </p:sp>
      <p:sp>
        <p:nvSpPr>
          <p:cNvPr id="388" name="Google Shape;388;p34"/>
          <p:cNvSpPr txBox="1">
            <a:spLocks noGrp="1"/>
          </p:cNvSpPr>
          <p:nvPr>
            <p:ph type="body" idx="1"/>
          </p:nvPr>
        </p:nvSpPr>
        <p:spPr>
          <a:xfrm>
            <a:off x="335360" y="1927373"/>
            <a:ext cx="11953328"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p:txBody>
      </p:sp>
      <p:sp>
        <p:nvSpPr>
          <p:cNvPr id="390" name="Google Shape;390;p3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57</a:t>
            </a:fld>
            <a:endParaRPr sz="1400" b="1" dirty="0"/>
          </a:p>
        </p:txBody>
      </p:sp>
      <p:pic>
        <p:nvPicPr>
          <p:cNvPr id="392" name="Google Shape;392;p34"/>
          <p:cNvPicPr preferRelativeResize="0"/>
          <p:nvPr/>
        </p:nvPicPr>
        <p:blipFill rotWithShape="1">
          <a:blip r:embed="rId3">
            <a:alphaModFix/>
          </a:blip>
          <a:srcRect/>
          <a:stretch/>
        </p:blipFill>
        <p:spPr>
          <a:xfrm>
            <a:off x="1" y="0"/>
            <a:ext cx="2425147" cy="884605"/>
          </a:xfrm>
          <a:prstGeom prst="rect">
            <a:avLst/>
          </a:prstGeom>
          <a:noFill/>
          <a:ln>
            <a:noFill/>
          </a:ln>
        </p:spPr>
      </p:pic>
      <p:cxnSp>
        <p:nvCxnSpPr>
          <p:cNvPr id="393" name="Google Shape;393;p34"/>
          <p:cNvCxnSpPr/>
          <p:nvPr/>
        </p:nvCxnSpPr>
        <p:spPr>
          <a:xfrm>
            <a:off x="0" y="884605"/>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graphicFrame>
        <p:nvGraphicFramePr>
          <p:cNvPr id="394" name="Google Shape;394;p34"/>
          <p:cNvGraphicFramePr/>
          <p:nvPr>
            <p:extLst>
              <p:ext uri="{D42A27DB-BD31-4B8C-83A1-F6EECF244321}">
                <p14:modId xmlns:p14="http://schemas.microsoft.com/office/powerpoint/2010/main" val="1582477937"/>
              </p:ext>
            </p:extLst>
          </p:nvPr>
        </p:nvGraphicFramePr>
        <p:xfrm>
          <a:off x="911424" y="1916832"/>
          <a:ext cx="10748200" cy="3590225"/>
        </p:xfrm>
        <a:graphic>
          <a:graphicData uri="http://schemas.openxmlformats.org/drawingml/2006/table">
            <a:tbl>
              <a:tblPr firstRow="1" bandRow="1">
                <a:noFill/>
                <a:tableStyleId>{CAE38D67-B868-4BAC-B091-44ED7253089E}</a:tableStyleId>
              </a:tblPr>
              <a:tblGrid>
                <a:gridCol w="2425175">
                  <a:extLst>
                    <a:ext uri="{9D8B030D-6E8A-4147-A177-3AD203B41FA5}">
                      <a16:colId xmlns:a16="http://schemas.microsoft.com/office/drawing/2014/main" val="20000"/>
                    </a:ext>
                  </a:extLst>
                </a:gridCol>
                <a:gridCol w="8323025">
                  <a:extLst>
                    <a:ext uri="{9D8B030D-6E8A-4147-A177-3AD203B41FA5}">
                      <a16:colId xmlns:a16="http://schemas.microsoft.com/office/drawing/2014/main" val="20001"/>
                    </a:ext>
                  </a:extLst>
                </a:gridCol>
              </a:tblGrid>
              <a:tr h="888525">
                <a:tc>
                  <a:txBody>
                    <a:bodyPr/>
                    <a:lstStyle/>
                    <a:p>
                      <a:pPr marL="0" marR="0" lvl="0" indent="0" algn="l" rtl="0">
                        <a:spcBef>
                          <a:spcPts val="0"/>
                        </a:spcBef>
                        <a:spcAft>
                          <a:spcPts val="0"/>
                        </a:spcAft>
                        <a:buNone/>
                      </a:pPr>
                      <a:r>
                        <a:rPr lang="en-US" sz="1800" b="1" u="none" strike="noStrike" cap="none" dirty="0">
                          <a:solidFill>
                            <a:schemeClr val="lt1"/>
                          </a:solidFill>
                          <a:latin typeface="Calibri"/>
                          <a:ea typeface="Calibri"/>
                          <a:cs typeface="Calibri"/>
                          <a:sym typeface="Calibri"/>
                        </a:rPr>
                        <a:t>Experiment Number</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lt1"/>
                        </a:buClr>
                        <a:buSzPts val="1800"/>
                        <a:buFont typeface="Calibri"/>
                        <a:buNone/>
                      </a:pPr>
                      <a:r>
                        <a:rPr lang="en-US" sz="1800" b="1" u="none" strike="noStrike" cap="none">
                          <a:solidFill>
                            <a:schemeClr val="lt1"/>
                          </a:solidFill>
                          <a:latin typeface="Calibri"/>
                          <a:ea typeface="Calibri"/>
                          <a:cs typeface="Calibri"/>
                          <a:sym typeface="Calibri"/>
                        </a:rPr>
                        <a:t>Experiment Name</a:t>
                      </a:r>
                      <a:endParaRPr sz="1800" u="none" strike="noStrike" cap="none"/>
                    </a:p>
                  </a:txBody>
                  <a:tcPr marL="91450" marR="91450" marT="45725" marB="45725"/>
                </a:tc>
                <a:extLst>
                  <a:ext uri="{0D108BD9-81ED-4DB2-BD59-A6C34878D82A}">
                    <a16:rowId xmlns:a16="http://schemas.microsoft.com/office/drawing/2014/main" val="10000"/>
                  </a:ext>
                </a:extLst>
              </a:tr>
              <a:tr h="514800">
                <a:tc>
                  <a:txBody>
                    <a:bodyPr/>
                    <a:lstStyle/>
                    <a:p>
                      <a:pPr marL="0" marR="0" lvl="0" indent="0" algn="l" rtl="0">
                        <a:spcBef>
                          <a:spcPts val="0"/>
                        </a:spcBef>
                        <a:spcAft>
                          <a:spcPts val="0"/>
                        </a:spcAft>
                        <a:buNone/>
                      </a:pPr>
                      <a:r>
                        <a:rPr lang="en-US" sz="1800" u="none" strike="noStrike" cap="none">
                          <a:solidFill>
                            <a:schemeClr val="dk1"/>
                          </a:solidFill>
                          <a:latin typeface="Calibri"/>
                          <a:ea typeface="Calibri"/>
                          <a:cs typeface="Calibri"/>
                          <a:sym typeface="Calibri"/>
                        </a:rPr>
                        <a:t>Experiment (1)</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dirty="0">
                          <a:solidFill>
                            <a:schemeClr val="dk1"/>
                          </a:solidFill>
                          <a:latin typeface="Calibri"/>
                          <a:ea typeface="Calibri"/>
                          <a:cs typeface="Calibri"/>
                          <a:sym typeface="Calibri"/>
                        </a:rPr>
                        <a:t>GA-SFLA Multiple Features Selection applied on Different Sizes of the Dataset.</a:t>
                      </a:r>
                      <a:endParaRPr sz="1800" u="none" strike="noStrike" cap="none" dirty="0"/>
                    </a:p>
                  </a:txBody>
                  <a:tcPr marL="91450" marR="91450" marT="45725" marB="45725"/>
                </a:tc>
                <a:extLst>
                  <a:ext uri="{0D108BD9-81ED-4DB2-BD59-A6C34878D82A}">
                    <a16:rowId xmlns:a16="http://schemas.microsoft.com/office/drawing/2014/main" val="10001"/>
                  </a:ext>
                </a:extLst>
              </a:tr>
              <a:tr h="642500">
                <a:tc>
                  <a:txBody>
                    <a:bodyPr/>
                    <a:lstStyle/>
                    <a:p>
                      <a:pPr marL="0" marR="0" lvl="0" indent="0" algn="l" rtl="0">
                        <a:spcBef>
                          <a:spcPts val="0"/>
                        </a:spcBef>
                        <a:spcAft>
                          <a:spcPts val="0"/>
                        </a:spcAft>
                        <a:buNone/>
                      </a:pPr>
                      <a:r>
                        <a:rPr lang="en-US" sz="1800" u="none" strike="noStrike" cap="none">
                          <a:solidFill>
                            <a:schemeClr val="dk1"/>
                          </a:solidFill>
                          <a:latin typeface="Calibri"/>
                          <a:ea typeface="Calibri"/>
                          <a:cs typeface="Calibri"/>
                          <a:sym typeface="Calibri"/>
                        </a:rPr>
                        <a:t>Experiment (2)</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dirty="0">
                          <a:solidFill>
                            <a:schemeClr val="dk1"/>
                          </a:solidFill>
                          <a:latin typeface="Calibri"/>
                          <a:ea typeface="Calibri"/>
                          <a:cs typeface="Calibri"/>
                          <a:sym typeface="Calibri"/>
                        </a:rPr>
                        <a:t>GA-SFLA Multiple Features Selection applied on All Documents in the  Dataset.</a:t>
                      </a:r>
                      <a:endParaRPr sz="1800" u="none" strike="noStrike" cap="none" dirty="0"/>
                    </a:p>
                  </a:txBody>
                  <a:tcPr marL="91450" marR="91450" marT="45725" marB="45725"/>
                </a:tc>
                <a:extLst>
                  <a:ext uri="{0D108BD9-81ED-4DB2-BD59-A6C34878D82A}">
                    <a16:rowId xmlns:a16="http://schemas.microsoft.com/office/drawing/2014/main" val="10002"/>
                  </a:ext>
                </a:extLst>
              </a:tr>
              <a:tr h="514800">
                <a:tc>
                  <a:txBody>
                    <a:bodyPr/>
                    <a:lstStyle/>
                    <a:p>
                      <a:pPr marL="0" marR="0" lvl="0" indent="0" algn="l" rtl="0">
                        <a:spcBef>
                          <a:spcPts val="0"/>
                        </a:spcBef>
                        <a:spcAft>
                          <a:spcPts val="0"/>
                        </a:spcAft>
                        <a:buNone/>
                      </a:pPr>
                      <a:r>
                        <a:rPr lang="en-US" sz="1800" u="none" strike="noStrike" cap="none">
                          <a:solidFill>
                            <a:schemeClr val="dk1"/>
                          </a:solidFill>
                          <a:latin typeface="Calibri"/>
                          <a:ea typeface="Calibri"/>
                          <a:cs typeface="Calibri"/>
                          <a:sym typeface="Calibri"/>
                        </a:rPr>
                        <a:t>Experiment (3)</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dirty="0">
                          <a:solidFill>
                            <a:schemeClr val="dk1"/>
                          </a:solidFill>
                          <a:latin typeface="Calibri"/>
                          <a:ea typeface="Calibri"/>
                          <a:cs typeface="Calibri"/>
                          <a:sym typeface="Calibri"/>
                        </a:rPr>
                        <a:t>GA and K-means with Different Sizes of the Dataset .</a:t>
                      </a:r>
                      <a:endParaRPr sz="1800" u="none" strike="noStrike" cap="none" dirty="0"/>
                    </a:p>
                  </a:txBody>
                  <a:tcPr marL="91450" marR="91450" marT="45725" marB="45725"/>
                </a:tc>
                <a:extLst>
                  <a:ext uri="{0D108BD9-81ED-4DB2-BD59-A6C34878D82A}">
                    <a16:rowId xmlns:a16="http://schemas.microsoft.com/office/drawing/2014/main" val="10003"/>
                  </a:ext>
                </a:extLst>
              </a:tr>
              <a:tr h="514800">
                <a:tc>
                  <a:txBody>
                    <a:bodyPr/>
                    <a:lstStyle/>
                    <a:p>
                      <a:pPr marL="0" marR="0" lvl="0" indent="0" algn="l" rtl="0">
                        <a:spcBef>
                          <a:spcPts val="0"/>
                        </a:spcBef>
                        <a:spcAft>
                          <a:spcPts val="0"/>
                        </a:spcAft>
                        <a:buNone/>
                      </a:pPr>
                      <a:r>
                        <a:rPr lang="en-US" sz="1800" u="none" strike="noStrike" cap="none">
                          <a:solidFill>
                            <a:schemeClr val="dk1"/>
                          </a:solidFill>
                          <a:latin typeface="Calibri"/>
                          <a:ea typeface="Calibri"/>
                          <a:cs typeface="Calibri"/>
                          <a:sym typeface="Calibri"/>
                        </a:rPr>
                        <a:t>Experiment (4)</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dirty="0">
                          <a:solidFill>
                            <a:schemeClr val="dk1"/>
                          </a:solidFill>
                          <a:latin typeface="Calibri"/>
                          <a:ea typeface="Calibri"/>
                          <a:cs typeface="Calibri"/>
                          <a:sym typeface="Calibri"/>
                        </a:rPr>
                        <a:t>GA and K-means tested on All Documents in the Dataset.</a:t>
                      </a:r>
                      <a:endParaRPr sz="1800" u="none" strike="noStrike" cap="none" dirty="0"/>
                    </a:p>
                  </a:txBody>
                  <a:tcPr marL="91450" marR="91450" marT="45725" marB="45725"/>
                </a:tc>
                <a:extLst>
                  <a:ext uri="{0D108BD9-81ED-4DB2-BD59-A6C34878D82A}">
                    <a16:rowId xmlns:a16="http://schemas.microsoft.com/office/drawing/2014/main" val="10004"/>
                  </a:ext>
                </a:extLst>
              </a:tr>
              <a:tr h="514800">
                <a:tc>
                  <a:txBody>
                    <a:bodyPr/>
                    <a:lstStyle/>
                    <a:p>
                      <a:pPr marL="0" marR="0" lvl="0" indent="0" algn="l" rtl="0">
                        <a:spcBef>
                          <a:spcPts val="0"/>
                        </a:spcBef>
                        <a:spcAft>
                          <a:spcPts val="0"/>
                        </a:spcAft>
                        <a:buNone/>
                      </a:pPr>
                      <a:r>
                        <a:rPr lang="en-US" sz="1800" u="none" strike="noStrike" cap="none">
                          <a:solidFill>
                            <a:schemeClr val="dk1"/>
                          </a:solidFill>
                          <a:latin typeface="Calibri"/>
                          <a:ea typeface="Calibri"/>
                          <a:cs typeface="Calibri"/>
                          <a:sym typeface="Calibri"/>
                        </a:rPr>
                        <a:t>Experiment (5)</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dirty="0">
                          <a:solidFill>
                            <a:schemeClr val="dk1"/>
                          </a:solidFill>
                          <a:latin typeface="Calibri"/>
                          <a:ea typeface="Calibri"/>
                          <a:cs typeface="Calibri"/>
                          <a:sym typeface="Calibri"/>
                        </a:rPr>
                        <a:t>SFLA without Features Selection tested on Different Sizes of  the Dataset.</a:t>
                      </a:r>
                      <a:endParaRPr sz="1800" u="none" strike="noStrike" cap="none" dirty="0"/>
                    </a:p>
                  </a:txBody>
                  <a:tcPr marL="91450" marR="91450" marT="45725" marB="45725"/>
                </a:tc>
                <a:extLst>
                  <a:ext uri="{0D108BD9-81ED-4DB2-BD59-A6C34878D82A}">
                    <a16:rowId xmlns:a16="http://schemas.microsoft.com/office/drawing/2014/main" val="10005"/>
                  </a:ext>
                </a:extLst>
              </a:tr>
            </a:tbl>
          </a:graphicData>
        </a:graphic>
      </p:graphicFrame>
      <p:sp>
        <p:nvSpPr>
          <p:cNvPr id="10" name="Rectangle 9"/>
          <p:cNvSpPr/>
          <p:nvPr/>
        </p:nvSpPr>
        <p:spPr>
          <a:xfrm>
            <a:off x="4541497" y="1477505"/>
            <a:ext cx="3177464" cy="307777"/>
          </a:xfrm>
          <a:prstGeom prst="rect">
            <a:avLst/>
          </a:prstGeom>
        </p:spPr>
        <p:txBody>
          <a:bodyPr wrap="square">
            <a:spAutoFit/>
          </a:bodyPr>
          <a:lstStyle/>
          <a:p>
            <a:r>
              <a:rPr lang="en-US" sz="1000" dirty="0"/>
              <a:t> </a:t>
            </a:r>
            <a:r>
              <a:rPr lang="en-US" b="1" dirty="0"/>
              <a:t>Table 5: Experiment Description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5"/>
          <p:cNvSpPr txBox="1"/>
          <p:nvPr/>
        </p:nvSpPr>
        <p:spPr>
          <a:xfrm>
            <a:off x="479375" y="1196751"/>
            <a:ext cx="11568600" cy="12375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800" dirty="0">
                <a:solidFill>
                  <a:schemeClr val="dk1"/>
                </a:solidFill>
                <a:latin typeface="Calibri"/>
                <a:ea typeface="Calibri"/>
                <a:cs typeface="Calibri"/>
                <a:sym typeface="Calibri"/>
              </a:rPr>
              <a:t>The number of selected features is an important element of robustness</a:t>
            </a:r>
            <a:endParaRPr dirty="0"/>
          </a:p>
          <a:p>
            <a:pPr marL="0" marR="0" lvl="0" indent="0" algn="just" rtl="0">
              <a:spcBef>
                <a:spcPts val="0"/>
              </a:spcBef>
              <a:spcAft>
                <a:spcPts val="0"/>
              </a:spcAft>
              <a:buNone/>
            </a:pPr>
            <a:r>
              <a:rPr lang="en-US" sz="2800" dirty="0">
                <a:solidFill>
                  <a:schemeClr val="dk1"/>
                </a:solidFill>
                <a:latin typeface="Calibri"/>
                <a:ea typeface="Calibri"/>
                <a:cs typeface="Calibri"/>
                <a:sym typeface="Calibri"/>
              </a:rPr>
              <a:t>of our proposed algorithm; hence it was studied.</a:t>
            </a:r>
            <a:endParaRPr sz="2800" dirty="0">
              <a:solidFill>
                <a:schemeClr val="dk1"/>
              </a:solidFill>
              <a:latin typeface="Calibri"/>
              <a:ea typeface="Calibri"/>
              <a:cs typeface="Calibri"/>
              <a:sym typeface="Calibri"/>
            </a:endParaRPr>
          </a:p>
          <a:p>
            <a:pPr marL="457200" marR="0" lvl="0" indent="-279400" algn="just" rtl="0">
              <a:spcBef>
                <a:spcPts val="0"/>
              </a:spcBef>
              <a:spcAft>
                <a:spcPts val="0"/>
              </a:spcAft>
              <a:buClr>
                <a:schemeClr val="dk1"/>
              </a:buClr>
              <a:buSzPts val="2800"/>
              <a:buFont typeface="Arial"/>
              <a:buNone/>
            </a:pPr>
            <a:endParaRPr sz="2800" dirty="0">
              <a:solidFill>
                <a:schemeClr val="dk1"/>
              </a:solidFill>
              <a:latin typeface="Calibri"/>
              <a:ea typeface="Calibri"/>
              <a:cs typeface="Calibri"/>
              <a:sym typeface="Calibri"/>
            </a:endParaRPr>
          </a:p>
        </p:txBody>
      </p:sp>
      <p:sp>
        <p:nvSpPr>
          <p:cNvPr id="401" name="Google Shape;401;p35"/>
          <p:cNvSpPr txBox="1">
            <a:spLocks noGrp="1"/>
          </p:cNvSpPr>
          <p:nvPr>
            <p:ph type="title"/>
          </p:nvPr>
        </p:nvSpPr>
        <p:spPr>
          <a:xfrm>
            <a:off x="609600" y="-27384"/>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Features Selection</a:t>
            </a:r>
            <a:endParaRPr/>
          </a:p>
        </p:txBody>
      </p:sp>
      <p:sp>
        <p:nvSpPr>
          <p:cNvPr id="403" name="Google Shape;403;p35"/>
          <p:cNvSpPr txBox="1">
            <a:spLocks noGrp="1"/>
          </p:cNvSpPr>
          <p:nvPr>
            <p:ph type="sldNum" idx="12"/>
          </p:nvPr>
        </p:nvSpPr>
        <p:spPr>
          <a:xfrm>
            <a:off x="8737600" y="6520259"/>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58</a:t>
            </a:fld>
            <a:endParaRPr sz="1400" b="1" dirty="0"/>
          </a:p>
        </p:txBody>
      </p:sp>
      <p:pic>
        <p:nvPicPr>
          <p:cNvPr id="405" name="Google Shape;405;p35"/>
          <p:cNvPicPr preferRelativeResize="0"/>
          <p:nvPr/>
        </p:nvPicPr>
        <p:blipFill rotWithShape="1">
          <a:blip r:embed="rId3">
            <a:alphaModFix/>
          </a:blip>
          <a:srcRect/>
          <a:stretch/>
        </p:blipFill>
        <p:spPr>
          <a:xfrm>
            <a:off x="1" y="0"/>
            <a:ext cx="2425147" cy="884605"/>
          </a:xfrm>
          <a:prstGeom prst="rect">
            <a:avLst/>
          </a:prstGeom>
          <a:noFill/>
          <a:ln>
            <a:noFill/>
          </a:ln>
        </p:spPr>
      </p:pic>
      <p:cxnSp>
        <p:nvCxnSpPr>
          <p:cNvPr id="406" name="Google Shape;406;p35"/>
          <p:cNvCxnSpPr/>
          <p:nvPr/>
        </p:nvCxnSpPr>
        <p:spPr>
          <a:xfrm>
            <a:off x="0" y="884605"/>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pic>
        <p:nvPicPr>
          <p:cNvPr id="407" name="Google Shape;407;p35"/>
          <p:cNvPicPr preferRelativeResize="0"/>
          <p:nvPr/>
        </p:nvPicPr>
        <p:blipFill rotWithShape="1">
          <a:blip r:embed="rId4">
            <a:alphaModFix/>
          </a:blip>
          <a:srcRect/>
          <a:stretch/>
        </p:blipFill>
        <p:spPr>
          <a:xfrm>
            <a:off x="1984150" y="2695500"/>
            <a:ext cx="7791679" cy="4163100"/>
          </a:xfrm>
          <a:prstGeom prst="rect">
            <a:avLst/>
          </a:prstGeom>
          <a:noFill/>
          <a:ln>
            <a:noFill/>
          </a:ln>
        </p:spPr>
      </p:pic>
      <p:sp>
        <p:nvSpPr>
          <p:cNvPr id="10" name="Rectangle 9"/>
          <p:cNvSpPr/>
          <p:nvPr/>
        </p:nvSpPr>
        <p:spPr>
          <a:xfrm>
            <a:off x="2731325" y="2411928"/>
            <a:ext cx="6619846" cy="307777"/>
          </a:xfrm>
          <a:prstGeom prst="rect">
            <a:avLst/>
          </a:prstGeom>
        </p:spPr>
        <p:txBody>
          <a:bodyPr wrap="square">
            <a:spAutoFit/>
          </a:bodyPr>
          <a:lstStyle/>
          <a:p>
            <a:r>
              <a:rPr lang="en-US" sz="1000" dirty="0"/>
              <a:t> </a:t>
            </a:r>
            <a:r>
              <a:rPr lang="en-US" b="1" dirty="0"/>
              <a:t>Table 6: Number of Features Selection in Respect to Each Dataset Size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6"/>
          <p:cNvSpPr txBox="1">
            <a:spLocks noGrp="1"/>
          </p:cNvSpPr>
          <p:nvPr>
            <p:ph type="title"/>
          </p:nvPr>
        </p:nvSpPr>
        <p:spPr>
          <a:xfrm>
            <a:off x="987983" y="139404"/>
            <a:ext cx="11782097" cy="1143000"/>
          </a:xfrm>
          <a:prstGeom prst="rect">
            <a:avLst/>
          </a:prstGeom>
          <a:noFill/>
          <a:ln>
            <a:noFill/>
          </a:ln>
        </p:spPr>
        <p:txBody>
          <a:bodyPr spcFirstLastPara="1" wrap="square" lIns="91425" tIns="45700" rIns="91425" bIns="45700" anchor="ctr" anchorCtr="0">
            <a:noAutofit/>
          </a:bodyPr>
          <a:lstStyle/>
          <a:p>
            <a:pPr>
              <a:buSzPts val="4400"/>
            </a:pPr>
            <a:r>
              <a:rPr lang="en-US" sz="2800" dirty="0"/>
              <a:t>Experiment (1):GA-SFLA Multiple Features Selection applied </a:t>
            </a:r>
            <a:br>
              <a:rPr lang="en-US" sz="2800" dirty="0"/>
            </a:br>
            <a:r>
              <a:rPr lang="en-US" sz="2800" dirty="0"/>
              <a:t>on Different Sizes of the Dataset</a:t>
            </a:r>
            <a:br>
              <a:rPr lang="en-US" sz="2800" dirty="0"/>
            </a:br>
            <a:endParaRPr sz="2800" dirty="0"/>
          </a:p>
        </p:txBody>
      </p:sp>
      <p:sp>
        <p:nvSpPr>
          <p:cNvPr id="415" name="Google Shape;415;p3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59</a:t>
            </a:fld>
            <a:endParaRPr sz="1400" b="1" dirty="0"/>
          </a:p>
        </p:txBody>
      </p:sp>
      <p:pic>
        <p:nvPicPr>
          <p:cNvPr id="417" name="Google Shape;417;p36"/>
          <p:cNvPicPr preferRelativeResize="0"/>
          <p:nvPr/>
        </p:nvPicPr>
        <p:blipFill rotWithShape="1">
          <a:blip r:embed="rId3">
            <a:alphaModFix/>
          </a:blip>
          <a:srcRect/>
          <a:stretch/>
        </p:blipFill>
        <p:spPr>
          <a:xfrm>
            <a:off x="1" y="0"/>
            <a:ext cx="2425147" cy="963435"/>
          </a:xfrm>
          <a:prstGeom prst="rect">
            <a:avLst/>
          </a:prstGeom>
          <a:noFill/>
          <a:ln>
            <a:noFill/>
          </a:ln>
        </p:spPr>
      </p:pic>
      <p:cxnSp>
        <p:nvCxnSpPr>
          <p:cNvPr id="418" name="Google Shape;418;p36"/>
          <p:cNvCxnSpPr/>
          <p:nvPr/>
        </p:nvCxnSpPr>
        <p:spPr>
          <a:xfrm>
            <a:off x="0" y="963435"/>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
        <p:nvSpPr>
          <p:cNvPr id="419" name="Google Shape;419;p36"/>
          <p:cNvSpPr txBox="1"/>
          <p:nvPr/>
        </p:nvSpPr>
        <p:spPr>
          <a:xfrm>
            <a:off x="479376" y="1412776"/>
            <a:ext cx="11568608" cy="954107"/>
          </a:xfrm>
          <a:prstGeom prst="rect">
            <a:avLst/>
          </a:prstGeom>
          <a:noFill/>
          <a:ln>
            <a:noFill/>
          </a:ln>
        </p:spPr>
        <p:txBody>
          <a:bodyPr spcFirstLastPara="1" wrap="square" lIns="91425" tIns="45700" rIns="91425" bIns="45700" anchor="t" anchorCtr="0">
            <a:noAutofit/>
          </a:bodyPr>
          <a:lstStyle/>
          <a:p>
            <a:pPr marL="457200" indent="-457200" algn="just">
              <a:buFont typeface="Arial" panose="020B0604020202020204" pitchFamily="34" charset="0"/>
              <a:buChar char="•"/>
            </a:pPr>
            <a:r>
              <a:rPr lang="en-US" sz="2800" dirty="0">
                <a:solidFill>
                  <a:schemeClr val="dk1"/>
                </a:solidFill>
                <a:latin typeface="Calibri"/>
                <a:ea typeface="Calibri"/>
                <a:cs typeface="Calibri"/>
                <a:sym typeface="Calibri"/>
              </a:rPr>
              <a:t>For all experiments the number of clusters is equal to 20.</a:t>
            </a:r>
          </a:p>
          <a:p>
            <a:pPr marL="457200" marR="0" lvl="0" indent="-457200" algn="just" rtl="0">
              <a:spcBef>
                <a:spcPts val="0"/>
              </a:spcBef>
              <a:spcAft>
                <a:spcPts val="0"/>
              </a:spcAft>
              <a:buFont typeface="Arial" panose="020B0604020202020204" pitchFamily="34" charset="0"/>
              <a:buChar char="•"/>
            </a:pPr>
            <a:r>
              <a:rPr lang="en-US" sz="2800" dirty="0">
                <a:solidFill>
                  <a:schemeClr val="dk1"/>
                </a:solidFill>
                <a:latin typeface="Calibri"/>
                <a:ea typeface="Calibri"/>
                <a:cs typeface="Calibri"/>
                <a:sym typeface="Calibri"/>
              </a:rPr>
              <a:t>The purpose of this experiment was to assess the number of selected features for each collection size based on internal measure.</a:t>
            </a:r>
          </a:p>
        </p:txBody>
      </p:sp>
      <p:pic>
        <p:nvPicPr>
          <p:cNvPr id="420" name="Google Shape;420;p36"/>
          <p:cNvPicPr preferRelativeResize="0"/>
          <p:nvPr/>
        </p:nvPicPr>
        <p:blipFill rotWithShape="1">
          <a:blip r:embed="rId4">
            <a:alphaModFix/>
          </a:blip>
          <a:srcRect l="1318" t="2180" r="6909" b="2718"/>
          <a:stretch/>
        </p:blipFill>
        <p:spPr>
          <a:xfrm>
            <a:off x="2006222" y="3136936"/>
            <a:ext cx="7888406" cy="3680120"/>
          </a:xfrm>
          <a:prstGeom prst="rect">
            <a:avLst/>
          </a:prstGeom>
          <a:noFill/>
          <a:ln>
            <a:noFill/>
          </a:ln>
        </p:spPr>
      </p:pic>
      <p:sp>
        <p:nvSpPr>
          <p:cNvPr id="10" name="Rectangle 9"/>
          <p:cNvSpPr/>
          <p:nvPr/>
        </p:nvSpPr>
        <p:spPr>
          <a:xfrm>
            <a:off x="2557584" y="2870103"/>
            <a:ext cx="6933731" cy="307777"/>
          </a:xfrm>
          <a:prstGeom prst="rect">
            <a:avLst/>
          </a:prstGeom>
        </p:spPr>
        <p:txBody>
          <a:bodyPr wrap="square">
            <a:spAutoFit/>
          </a:bodyPr>
          <a:lstStyle/>
          <a:p>
            <a:r>
              <a:rPr lang="en-US" sz="1000" dirty="0"/>
              <a:t> </a:t>
            </a:r>
            <a:r>
              <a:rPr lang="en-US" dirty="0"/>
              <a:t>Table 7: Results of Multiple Runs of the GA-SFLA on Different Sizes of Datasets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63031"/>
            <a:ext cx="10363200" cy="1470025"/>
          </a:xfrm>
        </p:spPr>
        <p:txBody>
          <a:bodyPr>
            <a:normAutofit/>
          </a:bodyPr>
          <a:lstStyle/>
          <a:p>
            <a:r>
              <a:rPr lang="en-GB" dirty="0"/>
              <a:t>BACKGROUND</a:t>
            </a:r>
          </a:p>
        </p:txBody>
      </p:sp>
      <p:sp>
        <p:nvSpPr>
          <p:cNvPr id="5" name="Slide Number Placeholder 4"/>
          <p:cNvSpPr>
            <a:spLocks noGrp="1"/>
          </p:cNvSpPr>
          <p:nvPr>
            <p:ph type="sldNum" sz="quarter" idx="12"/>
          </p:nvPr>
        </p:nvSpPr>
        <p:spPr/>
        <p:txBody>
          <a:bodyPr/>
          <a:lstStyle/>
          <a:p>
            <a:fld id="{AB66F902-0356-4863-8B72-C2B1127AE46B}" type="slidenum">
              <a:rPr lang="en-GB" sz="1400" b="1" smtClean="0"/>
              <a:t>6</a:t>
            </a:fld>
            <a:endParaRPr lang="en-GB" sz="1400" b="1" dirty="0"/>
          </a:p>
        </p:txBody>
      </p:sp>
      <p:pic>
        <p:nvPicPr>
          <p:cNvPr id="7" name="صورة 4">
            <a:extLst>
              <a:ext uri="{FF2B5EF4-FFF2-40B4-BE49-F238E27FC236}">
                <a16:creationId xmlns:a16="http://schemas.microsoft.com/office/drawing/2014/main" id="{5845F510-FFEC-4ADF-B769-B0F4CD901F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081867" cy="948267"/>
          </a:xfrm>
          <a:prstGeom prst="rect">
            <a:avLst/>
          </a:prstGeom>
        </p:spPr>
      </p:pic>
      <p:cxnSp>
        <p:nvCxnSpPr>
          <p:cNvPr id="8" name="موصل مستقيم 9">
            <a:extLst>
              <a:ext uri="{FF2B5EF4-FFF2-40B4-BE49-F238E27FC236}">
                <a16:creationId xmlns:a16="http://schemas.microsoft.com/office/drawing/2014/main" id="{8594C02C-3779-4A4C-AEF4-8C8D2F4A2D70}"/>
              </a:ext>
            </a:extLst>
          </p:cNvPr>
          <p:cNvCxnSpPr/>
          <p:nvPr/>
        </p:nvCxnSpPr>
        <p:spPr>
          <a:xfrm>
            <a:off x="1540933" y="3672586"/>
            <a:ext cx="8875276" cy="5803"/>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07217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7"/>
          <p:cNvSpPr txBox="1">
            <a:spLocks noGrp="1"/>
          </p:cNvSpPr>
          <p:nvPr>
            <p:ph type="title"/>
          </p:nvPr>
        </p:nvSpPr>
        <p:spPr>
          <a:xfrm>
            <a:off x="1350602" y="218234"/>
            <a:ext cx="10972800" cy="1143000"/>
          </a:xfrm>
          <a:prstGeom prst="rect">
            <a:avLst/>
          </a:prstGeom>
          <a:noFill/>
          <a:ln>
            <a:noFill/>
          </a:ln>
        </p:spPr>
        <p:txBody>
          <a:bodyPr spcFirstLastPara="1" wrap="square" lIns="91425" tIns="45700" rIns="91425" bIns="45700" anchor="ctr" anchorCtr="0">
            <a:noAutofit/>
          </a:bodyPr>
          <a:lstStyle/>
          <a:p>
            <a:pPr>
              <a:buSzPts val="4400"/>
            </a:pPr>
            <a:r>
              <a:rPr lang="en-US" sz="3200" dirty="0"/>
              <a:t>Experiment (2):GA-SFLA Multiple Features Selection</a:t>
            </a:r>
            <a:br>
              <a:rPr lang="en-US" sz="3200" dirty="0"/>
            </a:br>
            <a:r>
              <a:rPr lang="en-US" sz="3200" dirty="0"/>
              <a:t> applied on All Documents in the  Dataset</a:t>
            </a:r>
            <a:br>
              <a:rPr lang="en-US" sz="3200" dirty="0"/>
            </a:br>
            <a:endParaRPr sz="3200" dirty="0"/>
          </a:p>
        </p:txBody>
      </p:sp>
      <p:sp>
        <p:nvSpPr>
          <p:cNvPr id="428" name="Google Shape;428;p3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60</a:t>
            </a:fld>
            <a:endParaRPr sz="1400" b="1" dirty="0"/>
          </a:p>
        </p:txBody>
      </p:sp>
      <p:pic>
        <p:nvPicPr>
          <p:cNvPr id="430" name="Google Shape;430;p37"/>
          <p:cNvPicPr preferRelativeResize="0"/>
          <p:nvPr/>
        </p:nvPicPr>
        <p:blipFill rotWithShape="1">
          <a:blip r:embed="rId3">
            <a:alphaModFix/>
          </a:blip>
          <a:srcRect/>
          <a:stretch/>
        </p:blipFill>
        <p:spPr>
          <a:xfrm>
            <a:off x="1" y="0"/>
            <a:ext cx="2425147" cy="1026499"/>
          </a:xfrm>
          <a:prstGeom prst="rect">
            <a:avLst/>
          </a:prstGeom>
          <a:noFill/>
          <a:ln>
            <a:noFill/>
          </a:ln>
        </p:spPr>
      </p:pic>
      <p:cxnSp>
        <p:nvCxnSpPr>
          <p:cNvPr id="431" name="Google Shape;431;p37"/>
          <p:cNvCxnSpPr/>
          <p:nvPr/>
        </p:nvCxnSpPr>
        <p:spPr>
          <a:xfrm>
            <a:off x="0" y="1026499"/>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
        <p:nvSpPr>
          <p:cNvPr id="432" name="Google Shape;432;p37"/>
          <p:cNvSpPr txBox="1"/>
          <p:nvPr/>
        </p:nvSpPr>
        <p:spPr>
          <a:xfrm>
            <a:off x="479376" y="1412776"/>
            <a:ext cx="11568608" cy="95410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800">
                <a:solidFill>
                  <a:schemeClr val="dk1"/>
                </a:solidFill>
                <a:latin typeface="Calibri"/>
                <a:ea typeface="Calibri"/>
                <a:cs typeface="Calibri"/>
                <a:sym typeface="Calibri"/>
              </a:rPr>
              <a:t>The purpose of this experiment was to test our algorithm on the whole dataset with different number of features.</a:t>
            </a:r>
            <a:endParaRPr/>
          </a:p>
        </p:txBody>
      </p:sp>
      <p:pic>
        <p:nvPicPr>
          <p:cNvPr id="433" name="Google Shape;433;p37"/>
          <p:cNvPicPr preferRelativeResize="0"/>
          <p:nvPr/>
        </p:nvPicPr>
        <p:blipFill rotWithShape="1">
          <a:blip r:embed="rId4">
            <a:alphaModFix/>
          </a:blip>
          <a:srcRect/>
          <a:stretch/>
        </p:blipFill>
        <p:spPr>
          <a:xfrm>
            <a:off x="1219889" y="3348504"/>
            <a:ext cx="10060687" cy="2192064"/>
          </a:xfrm>
          <a:prstGeom prst="rect">
            <a:avLst/>
          </a:prstGeom>
          <a:noFill/>
          <a:ln>
            <a:noFill/>
          </a:ln>
        </p:spPr>
      </p:pic>
      <p:sp>
        <p:nvSpPr>
          <p:cNvPr id="10" name="Rectangle 9"/>
          <p:cNvSpPr/>
          <p:nvPr/>
        </p:nvSpPr>
        <p:spPr>
          <a:xfrm>
            <a:off x="3071276" y="3140290"/>
            <a:ext cx="6096000" cy="307777"/>
          </a:xfrm>
          <a:prstGeom prst="rect">
            <a:avLst/>
          </a:prstGeom>
        </p:spPr>
        <p:txBody>
          <a:bodyPr>
            <a:spAutoFit/>
          </a:bodyPr>
          <a:lstStyle/>
          <a:p>
            <a:r>
              <a:rPr lang="en-US" b="1" dirty="0"/>
              <a:t> Table 8: Results of Multiple Runs of the GA-SFLA on All the Datasets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8"/>
          <p:cNvSpPr txBox="1">
            <a:spLocks noGrp="1"/>
          </p:cNvSpPr>
          <p:nvPr>
            <p:ph type="title"/>
          </p:nvPr>
        </p:nvSpPr>
        <p:spPr>
          <a:xfrm>
            <a:off x="1003750" y="155170"/>
            <a:ext cx="10972800" cy="1143000"/>
          </a:xfrm>
          <a:prstGeom prst="rect">
            <a:avLst/>
          </a:prstGeom>
          <a:noFill/>
          <a:ln>
            <a:noFill/>
          </a:ln>
        </p:spPr>
        <p:txBody>
          <a:bodyPr spcFirstLastPara="1" wrap="square" lIns="91425" tIns="45700" rIns="91425" bIns="45700" anchor="ctr" anchorCtr="0">
            <a:noAutofit/>
          </a:bodyPr>
          <a:lstStyle/>
          <a:p>
            <a:pPr>
              <a:buSzPts val="4400"/>
            </a:pPr>
            <a:r>
              <a:rPr lang="en-US" sz="3200" dirty="0"/>
              <a:t>Experiment (3):GA and K-means with Different</a:t>
            </a:r>
            <a:br>
              <a:rPr lang="en-US" sz="3200" dirty="0"/>
            </a:br>
            <a:r>
              <a:rPr lang="en-US" sz="3200" dirty="0"/>
              <a:t> Sizes of the Dataset </a:t>
            </a:r>
            <a:br>
              <a:rPr lang="en-US" sz="3200" dirty="0"/>
            </a:br>
            <a:endParaRPr sz="3200" dirty="0"/>
          </a:p>
        </p:txBody>
      </p:sp>
      <p:sp>
        <p:nvSpPr>
          <p:cNvPr id="441" name="Google Shape;441;p38"/>
          <p:cNvSpPr txBox="1">
            <a:spLocks noGrp="1"/>
          </p:cNvSpPr>
          <p:nvPr>
            <p:ph type="sldNum" idx="12"/>
          </p:nvPr>
        </p:nvSpPr>
        <p:spPr>
          <a:xfrm>
            <a:off x="8737600" y="64482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61</a:t>
            </a:fld>
            <a:endParaRPr sz="1400" b="1" dirty="0"/>
          </a:p>
        </p:txBody>
      </p:sp>
      <p:pic>
        <p:nvPicPr>
          <p:cNvPr id="443" name="Google Shape;443;p38"/>
          <p:cNvPicPr preferRelativeResize="0"/>
          <p:nvPr/>
        </p:nvPicPr>
        <p:blipFill rotWithShape="1">
          <a:blip r:embed="rId3">
            <a:alphaModFix/>
          </a:blip>
          <a:srcRect/>
          <a:stretch/>
        </p:blipFill>
        <p:spPr>
          <a:xfrm>
            <a:off x="1" y="0"/>
            <a:ext cx="2425147" cy="931903"/>
          </a:xfrm>
          <a:prstGeom prst="rect">
            <a:avLst/>
          </a:prstGeom>
          <a:noFill/>
          <a:ln>
            <a:noFill/>
          </a:ln>
        </p:spPr>
      </p:pic>
      <p:cxnSp>
        <p:nvCxnSpPr>
          <p:cNvPr id="444" name="Google Shape;444;p38"/>
          <p:cNvCxnSpPr/>
          <p:nvPr/>
        </p:nvCxnSpPr>
        <p:spPr>
          <a:xfrm>
            <a:off x="0" y="931903"/>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mc:AlternateContent xmlns:mc="http://schemas.openxmlformats.org/markup-compatibility/2006" xmlns:a14="http://schemas.microsoft.com/office/drawing/2010/main">
        <mc:Choice Requires="a14">
          <p:sp>
            <p:nvSpPr>
              <p:cNvPr id="445" name="Google Shape;445;p38"/>
              <p:cNvSpPr txBox="1"/>
              <p:nvPr/>
            </p:nvSpPr>
            <p:spPr>
              <a:xfrm>
                <a:off x="263352" y="1412776"/>
                <a:ext cx="11881320" cy="2246769"/>
              </a:xfrm>
              <a:prstGeom prst="rect">
                <a:avLst/>
              </a:prstGeom>
              <a:noFill/>
              <a:ln>
                <a:noFill/>
              </a:ln>
            </p:spPr>
            <p:txBody>
              <a:bodyPr spcFirstLastPara="1" wrap="square" lIns="91425" tIns="45700" rIns="91425" bIns="45700" anchor="t" anchorCtr="0">
                <a:noAutofit/>
              </a:bodyPr>
              <a:lstStyle/>
              <a:p>
                <a:pPr marL="457200" marR="0" lvl="0" indent="-457200" algn="just"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The purpose of this experiment was to compare GA-SFLA algorithm with a classical clustering algorithm which is K-means. </a:t>
                </a:r>
                <a:endParaRPr dirty="0"/>
              </a:p>
              <a:p>
                <a:pPr marL="457200" marR="0" lvl="0" indent="-457200" algn="just"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GA-SFLA algorithm results outperformed the other method in all collection sizes, in terms of F-micro and  F-macro.</a:t>
                </a:r>
                <a:endParaRPr dirty="0"/>
              </a:p>
              <a:p>
                <a:pPr marL="457200" lvl="0" indent="-457200">
                  <a:buClr>
                    <a:schemeClr val="dk1"/>
                  </a:buClr>
                  <a:buSzPts val="2000"/>
                  <a:buFont typeface="Arial"/>
                  <a:buChar char="•"/>
                </a:pPr>
                <a:r>
                  <a:rPr lang="en-US" sz="2000" dirty="0">
                    <a:solidFill>
                      <a:schemeClr val="dk1"/>
                    </a:solidFill>
                    <a:latin typeface="Calibri"/>
                    <a:ea typeface="Calibri"/>
                    <a:cs typeface="Calibri"/>
                    <a:sym typeface="Calibri"/>
                  </a:rPr>
                  <a:t>We applied T-test (paired type),</a:t>
                </a:r>
                <a:r>
                  <a:rPr lang="en-US" sz="2000" dirty="0">
                    <a:solidFill>
                      <a:schemeClr val="dk1"/>
                    </a:solidFill>
                    <a:latin typeface="Calibri"/>
                    <a:ea typeface="Calibri"/>
                    <a:cs typeface="Calibri"/>
                  </a:rPr>
                  <a:t> </a:t>
                </a:r>
                <a14:m>
                  <m:oMath xmlns:m="http://schemas.openxmlformats.org/officeDocument/2006/math">
                    <m:r>
                      <a:rPr lang="en-US" sz="2000" i="1" dirty="0" smtClean="0">
                        <a:solidFill>
                          <a:schemeClr val="dk1"/>
                        </a:solidFill>
                        <a:latin typeface="Cambria Math"/>
                        <a:ea typeface="Calibri"/>
                        <a:cs typeface="Calibri"/>
                      </a:rPr>
                      <m:t>𝑃</m:t>
                    </m:r>
                  </m:oMath>
                </a14:m>
                <a:r>
                  <a:rPr lang="en-US" sz="2000" dirty="0">
                    <a:solidFill>
                      <a:schemeClr val="dk1"/>
                    </a:solidFill>
                    <a:latin typeface="Calibri"/>
                    <a:ea typeface="Calibri"/>
                    <a:cs typeface="Calibri"/>
                  </a:rPr>
                  <a:t> value was equal to 0.0004</a:t>
                </a:r>
                <a:r>
                  <a:rPr lang="en-US" sz="2000" dirty="0">
                    <a:solidFill>
                      <a:schemeClr val="dk1"/>
                    </a:solidFill>
                    <a:latin typeface="Calibri"/>
                    <a:ea typeface="Calibri"/>
                    <a:cs typeface="Calibri"/>
                    <a:sym typeface="Calibri"/>
                  </a:rPr>
                  <a:t>, the results indicted this difference is considered to be extremely statistically significant. </a:t>
                </a:r>
                <a:endParaRPr dirty="0"/>
              </a:p>
              <a:p>
                <a:pPr marL="457200" marR="0" lvl="0" indent="-330200" algn="just"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mc:Choice>
        <mc:Fallback xmlns="">
          <p:sp>
            <p:nvSpPr>
              <p:cNvPr id="445" name="Google Shape;445;p38"/>
              <p:cNvSpPr txBox="1">
                <a:spLocks noRot="1" noChangeAspect="1" noMove="1" noResize="1" noEditPoints="1" noAdjustHandles="1" noChangeArrowheads="1" noChangeShapeType="1" noTextEdit="1"/>
              </p:cNvSpPr>
              <p:nvPr/>
            </p:nvSpPr>
            <p:spPr>
              <a:xfrm>
                <a:off x="263352" y="1412776"/>
                <a:ext cx="11881320" cy="2246769"/>
              </a:xfrm>
              <a:prstGeom prst="rect">
                <a:avLst/>
              </a:prstGeom>
              <a:blipFill rotWithShape="1">
                <a:blip r:embed="rId4"/>
                <a:stretch>
                  <a:fillRect l="-410" t="-1359" r="-564"/>
                </a:stretch>
              </a:blipFill>
              <a:ln>
                <a:noFill/>
              </a:ln>
            </p:spPr>
            <p:txBody>
              <a:bodyPr/>
              <a:lstStyle/>
              <a:p>
                <a:r>
                  <a:rPr lang="en-US">
                    <a:noFill/>
                  </a:rPr>
                  <a:t> </a:t>
                </a:r>
              </a:p>
            </p:txBody>
          </p:sp>
        </mc:Fallback>
      </mc:AlternateContent>
      <p:pic>
        <p:nvPicPr>
          <p:cNvPr id="446" name="Google Shape;446;p38"/>
          <p:cNvPicPr preferRelativeResize="0"/>
          <p:nvPr/>
        </p:nvPicPr>
        <p:blipFill rotWithShape="1">
          <a:blip r:embed="rId5">
            <a:alphaModFix/>
          </a:blip>
          <a:srcRect/>
          <a:stretch/>
        </p:blipFill>
        <p:spPr>
          <a:xfrm>
            <a:off x="2492450" y="3488756"/>
            <a:ext cx="7686625" cy="3473300"/>
          </a:xfrm>
          <a:prstGeom prst="rect">
            <a:avLst/>
          </a:prstGeom>
          <a:noFill/>
          <a:ln>
            <a:noFill/>
          </a:ln>
        </p:spPr>
      </p:pic>
      <p:sp>
        <p:nvSpPr>
          <p:cNvPr id="10" name="Rectangle 9"/>
          <p:cNvSpPr/>
          <p:nvPr/>
        </p:nvSpPr>
        <p:spPr>
          <a:xfrm>
            <a:off x="2349370" y="3300026"/>
            <a:ext cx="7932242" cy="307777"/>
          </a:xfrm>
          <a:prstGeom prst="rect">
            <a:avLst/>
          </a:prstGeom>
        </p:spPr>
        <p:txBody>
          <a:bodyPr wrap="square">
            <a:spAutoFit/>
          </a:bodyPr>
          <a:lstStyle/>
          <a:p>
            <a:r>
              <a:rPr lang="en-US" sz="1000" dirty="0"/>
              <a:t> </a:t>
            </a:r>
            <a:r>
              <a:rPr lang="en-US" dirty="0"/>
              <a:t>Table 9: Comparison Results Between SFLA and K-means using the GA Feature Selection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9"/>
          <p:cNvSpPr txBox="1">
            <a:spLocks noGrp="1"/>
          </p:cNvSpPr>
          <p:nvPr>
            <p:ph type="title"/>
          </p:nvPr>
        </p:nvSpPr>
        <p:spPr>
          <a:xfrm>
            <a:off x="1192942" y="-128618"/>
            <a:ext cx="10972800" cy="1143000"/>
          </a:xfrm>
          <a:prstGeom prst="rect">
            <a:avLst/>
          </a:prstGeom>
          <a:noFill/>
          <a:ln>
            <a:noFill/>
          </a:ln>
        </p:spPr>
        <p:txBody>
          <a:bodyPr spcFirstLastPara="1" wrap="square" lIns="91425" tIns="45700" rIns="91425" bIns="45700" anchor="ctr" anchorCtr="0">
            <a:noAutofit/>
          </a:bodyPr>
          <a:lstStyle/>
          <a:p>
            <a:pPr lvl="0">
              <a:buSzPts val="4400"/>
            </a:pPr>
            <a:r>
              <a:rPr lang="en-US" sz="3200" dirty="0"/>
              <a:t>Experiment (4):GA and K-means tested on All</a:t>
            </a:r>
            <a:br>
              <a:rPr lang="en-US" sz="3200" dirty="0"/>
            </a:br>
            <a:r>
              <a:rPr lang="en-US" sz="3200" dirty="0"/>
              <a:t> Documents  in the Dataset</a:t>
            </a:r>
            <a:endParaRPr sz="3200" dirty="0"/>
          </a:p>
        </p:txBody>
      </p:sp>
      <p:sp>
        <p:nvSpPr>
          <p:cNvPr id="454" name="Google Shape;454;p39"/>
          <p:cNvSpPr txBox="1">
            <a:spLocks noGrp="1"/>
          </p:cNvSpPr>
          <p:nvPr>
            <p:ph type="sldNum" idx="12"/>
          </p:nvPr>
        </p:nvSpPr>
        <p:spPr>
          <a:xfrm>
            <a:off x="8737600" y="64482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62</a:t>
            </a:fld>
            <a:endParaRPr sz="1400" b="1" dirty="0"/>
          </a:p>
        </p:txBody>
      </p:sp>
      <p:pic>
        <p:nvPicPr>
          <p:cNvPr id="456" name="Google Shape;456;p39"/>
          <p:cNvPicPr preferRelativeResize="0"/>
          <p:nvPr/>
        </p:nvPicPr>
        <p:blipFill rotWithShape="1">
          <a:blip r:embed="rId3">
            <a:alphaModFix/>
          </a:blip>
          <a:srcRect/>
          <a:stretch/>
        </p:blipFill>
        <p:spPr>
          <a:xfrm>
            <a:off x="1" y="0"/>
            <a:ext cx="2425147" cy="884605"/>
          </a:xfrm>
          <a:prstGeom prst="rect">
            <a:avLst/>
          </a:prstGeom>
          <a:noFill/>
          <a:ln>
            <a:noFill/>
          </a:ln>
        </p:spPr>
      </p:pic>
      <p:cxnSp>
        <p:nvCxnSpPr>
          <p:cNvPr id="457" name="Google Shape;457;p39"/>
          <p:cNvCxnSpPr/>
          <p:nvPr/>
        </p:nvCxnSpPr>
        <p:spPr>
          <a:xfrm>
            <a:off x="0" y="884605"/>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
        <p:nvSpPr>
          <p:cNvPr id="458" name="Google Shape;458;p39"/>
          <p:cNvSpPr txBox="1"/>
          <p:nvPr/>
        </p:nvSpPr>
        <p:spPr>
          <a:xfrm>
            <a:off x="479376" y="1412776"/>
            <a:ext cx="11568608" cy="1815882"/>
          </a:xfrm>
          <a:prstGeom prst="rect">
            <a:avLst/>
          </a:prstGeom>
          <a:noFill/>
          <a:ln>
            <a:noFill/>
          </a:ln>
        </p:spPr>
        <p:txBody>
          <a:bodyPr spcFirstLastPara="1" wrap="square" lIns="91425" tIns="45700" rIns="91425" bIns="45700" anchor="t" anchorCtr="0">
            <a:noAutofit/>
          </a:bodyPr>
          <a:lstStyle/>
          <a:p>
            <a:pPr marL="457200" marR="0" lvl="0" indent="-457200" algn="just" rtl="0">
              <a:spcBef>
                <a:spcPts val="0"/>
              </a:spcBef>
              <a:spcAft>
                <a:spcPts val="0"/>
              </a:spcAft>
              <a:buClr>
                <a:schemeClr val="dk1"/>
              </a:buClr>
              <a:buSzPts val="2800"/>
              <a:buFont typeface="Arial"/>
              <a:buChar char="•"/>
            </a:pPr>
            <a:r>
              <a:rPr lang="en-US" sz="2800" dirty="0">
                <a:solidFill>
                  <a:schemeClr val="dk1"/>
                </a:solidFill>
                <a:latin typeface="Calibri"/>
                <a:ea typeface="Calibri"/>
                <a:cs typeface="Calibri"/>
                <a:sym typeface="Calibri"/>
              </a:rPr>
              <a:t>The purpose of this experiment was to assess and compare the GA-SFLA and the GA-K-means clustering solutions for whole text documents dataset.</a:t>
            </a:r>
            <a:endParaRPr dirty="0"/>
          </a:p>
          <a:p>
            <a:pPr marL="457200" marR="0" lvl="0" indent="-457200" algn="just" rtl="0">
              <a:spcBef>
                <a:spcPts val="0"/>
              </a:spcBef>
              <a:spcAft>
                <a:spcPts val="0"/>
              </a:spcAft>
              <a:buClr>
                <a:schemeClr val="dk1"/>
              </a:buClr>
              <a:buSzPts val="2800"/>
              <a:buFont typeface="Arial"/>
              <a:buChar char="•"/>
            </a:pPr>
            <a:r>
              <a:rPr lang="en-US" sz="2800" dirty="0">
                <a:solidFill>
                  <a:schemeClr val="dk1"/>
                </a:solidFill>
                <a:latin typeface="Calibri"/>
                <a:ea typeface="Calibri"/>
                <a:cs typeface="Calibri"/>
                <a:sym typeface="Calibri"/>
              </a:rPr>
              <a:t>GA-SFLA algorithm results outperformed the other method in whole text collection sizes, in terms of F-micro and F-macro.</a:t>
            </a:r>
            <a:endParaRPr sz="2800" dirty="0">
              <a:solidFill>
                <a:schemeClr val="dk1"/>
              </a:solidFill>
              <a:latin typeface="Calibri"/>
              <a:ea typeface="Calibri"/>
              <a:cs typeface="Calibri"/>
              <a:sym typeface="Calibri"/>
            </a:endParaRPr>
          </a:p>
        </p:txBody>
      </p:sp>
      <p:pic>
        <p:nvPicPr>
          <p:cNvPr id="459" name="Google Shape;459;p39"/>
          <p:cNvPicPr preferRelativeResize="0"/>
          <p:nvPr/>
        </p:nvPicPr>
        <p:blipFill rotWithShape="1">
          <a:blip r:embed="rId4">
            <a:alphaModFix/>
          </a:blip>
          <a:srcRect/>
          <a:stretch/>
        </p:blipFill>
        <p:spPr>
          <a:xfrm>
            <a:off x="1306238" y="3817858"/>
            <a:ext cx="9398274" cy="2792630"/>
          </a:xfrm>
          <a:prstGeom prst="rect">
            <a:avLst/>
          </a:prstGeom>
          <a:noFill/>
          <a:ln>
            <a:noFill/>
          </a:ln>
        </p:spPr>
      </p:pic>
      <p:sp>
        <p:nvSpPr>
          <p:cNvPr id="10" name="Rectangle 9"/>
          <p:cNvSpPr/>
          <p:nvPr/>
        </p:nvSpPr>
        <p:spPr>
          <a:xfrm>
            <a:off x="3023784" y="3677168"/>
            <a:ext cx="7421603" cy="307777"/>
          </a:xfrm>
          <a:prstGeom prst="rect">
            <a:avLst/>
          </a:prstGeom>
        </p:spPr>
        <p:txBody>
          <a:bodyPr wrap="square">
            <a:spAutoFit/>
          </a:bodyPr>
          <a:lstStyle/>
          <a:p>
            <a:r>
              <a:rPr lang="en-US" dirty="0"/>
              <a:t> Table 10: Comparison Results Between SFLA and K-means Applied in Whole Dataset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0"/>
          <p:cNvSpPr txBox="1">
            <a:spLocks noGrp="1"/>
          </p:cNvSpPr>
          <p:nvPr>
            <p:ph type="title"/>
          </p:nvPr>
        </p:nvSpPr>
        <p:spPr>
          <a:xfrm>
            <a:off x="1287538" y="-49788"/>
            <a:ext cx="10972800" cy="1143000"/>
          </a:xfrm>
          <a:prstGeom prst="rect">
            <a:avLst/>
          </a:prstGeom>
          <a:noFill/>
          <a:ln>
            <a:noFill/>
          </a:ln>
        </p:spPr>
        <p:txBody>
          <a:bodyPr spcFirstLastPara="1" wrap="square" lIns="91425" tIns="45700" rIns="91425" bIns="45700" anchor="ctr" anchorCtr="0">
            <a:noAutofit/>
          </a:bodyPr>
          <a:lstStyle/>
          <a:p>
            <a:pPr lvl="0">
              <a:buSzPts val="4400"/>
            </a:pPr>
            <a:r>
              <a:rPr lang="en-US" sz="2800" dirty="0"/>
              <a:t>Experiment (5):SFLA without Features Selection tested on </a:t>
            </a:r>
            <a:br>
              <a:rPr lang="en-US" sz="2800" dirty="0"/>
            </a:br>
            <a:r>
              <a:rPr lang="en-US" sz="2800" dirty="0"/>
              <a:t>Different Sizes of  the Dataset</a:t>
            </a:r>
            <a:endParaRPr sz="2800" dirty="0"/>
          </a:p>
        </p:txBody>
      </p:sp>
      <p:sp>
        <p:nvSpPr>
          <p:cNvPr id="467" name="Google Shape;467;p40"/>
          <p:cNvSpPr txBox="1">
            <a:spLocks noGrp="1"/>
          </p:cNvSpPr>
          <p:nvPr>
            <p:ph type="sldNum" idx="12"/>
          </p:nvPr>
        </p:nvSpPr>
        <p:spPr>
          <a:xfrm>
            <a:off x="8737600" y="64482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63</a:t>
            </a:fld>
            <a:endParaRPr sz="1400" b="1" dirty="0"/>
          </a:p>
        </p:txBody>
      </p:sp>
      <p:pic>
        <p:nvPicPr>
          <p:cNvPr id="469" name="Google Shape;469;p40"/>
          <p:cNvPicPr preferRelativeResize="0"/>
          <p:nvPr/>
        </p:nvPicPr>
        <p:blipFill rotWithShape="1">
          <a:blip r:embed="rId3">
            <a:alphaModFix/>
          </a:blip>
          <a:srcRect/>
          <a:stretch/>
        </p:blipFill>
        <p:spPr>
          <a:xfrm>
            <a:off x="1" y="0"/>
            <a:ext cx="2425147" cy="979201"/>
          </a:xfrm>
          <a:prstGeom prst="rect">
            <a:avLst/>
          </a:prstGeom>
          <a:noFill/>
          <a:ln>
            <a:noFill/>
          </a:ln>
        </p:spPr>
      </p:pic>
      <p:cxnSp>
        <p:nvCxnSpPr>
          <p:cNvPr id="470" name="Google Shape;470;p40"/>
          <p:cNvCxnSpPr/>
          <p:nvPr/>
        </p:nvCxnSpPr>
        <p:spPr>
          <a:xfrm>
            <a:off x="0" y="979201"/>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
        <p:nvSpPr>
          <p:cNvPr id="471" name="Google Shape;471;p40"/>
          <p:cNvSpPr txBox="1"/>
          <p:nvPr/>
        </p:nvSpPr>
        <p:spPr>
          <a:xfrm>
            <a:off x="479376" y="1412776"/>
            <a:ext cx="11568600" cy="2308200"/>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The main goal of this experiment is to assess the benefit of feature selection in text documents clustering process by comparing the results obtained from the analysis of GA-SFLA and SFLA only (without features selection phase)</a:t>
            </a:r>
            <a:endParaRPr dirty="0"/>
          </a:p>
          <a:p>
            <a:pPr marL="457200" lvl="0" indent="-457200">
              <a:buClr>
                <a:schemeClr val="dk1"/>
              </a:buClr>
              <a:buSzPts val="2400"/>
              <a:buFont typeface="Arial"/>
              <a:buChar char="•"/>
            </a:pPr>
            <a:r>
              <a:rPr lang="en-US" sz="2400" dirty="0">
                <a:solidFill>
                  <a:schemeClr val="dk1"/>
                </a:solidFill>
                <a:latin typeface="Calibri"/>
                <a:ea typeface="Calibri"/>
                <a:cs typeface="Calibri"/>
                <a:sym typeface="Calibri"/>
              </a:rPr>
              <a:t>We applied T-test (paired type). The results indicated that this difference is considered to be statistically significant.</a:t>
            </a:r>
            <a:endParaRPr dirty="0"/>
          </a:p>
          <a:p>
            <a:pPr marL="457200" marR="0" lvl="0" indent="-304800" algn="l" rtl="0">
              <a:spcBef>
                <a:spcPts val="0"/>
              </a:spcBef>
              <a:spcAft>
                <a:spcPts val="0"/>
              </a:spcAft>
              <a:buClr>
                <a:schemeClr val="dk1"/>
              </a:buClr>
              <a:buSzPts val="2400"/>
              <a:buFont typeface="Arial"/>
              <a:buNone/>
            </a:pPr>
            <a:endParaRPr sz="2400" dirty="0">
              <a:solidFill>
                <a:schemeClr val="dk1"/>
              </a:solidFill>
              <a:latin typeface="Calibri"/>
              <a:ea typeface="Calibri"/>
              <a:cs typeface="Calibri"/>
              <a:sym typeface="Calibri"/>
            </a:endParaRPr>
          </a:p>
        </p:txBody>
      </p:sp>
      <p:pic>
        <p:nvPicPr>
          <p:cNvPr id="472" name="Google Shape;472;p40"/>
          <p:cNvPicPr preferRelativeResize="0"/>
          <p:nvPr/>
        </p:nvPicPr>
        <p:blipFill rotWithShape="1">
          <a:blip r:embed="rId4">
            <a:alphaModFix/>
          </a:blip>
          <a:srcRect/>
          <a:stretch/>
        </p:blipFill>
        <p:spPr>
          <a:xfrm>
            <a:off x="3759314" y="3435822"/>
            <a:ext cx="5072990" cy="3236218"/>
          </a:xfrm>
          <a:prstGeom prst="rect">
            <a:avLst/>
          </a:prstGeom>
          <a:noFill/>
          <a:ln>
            <a:noFill/>
          </a:ln>
        </p:spPr>
      </p:pic>
      <p:sp>
        <p:nvSpPr>
          <p:cNvPr id="10" name="Rectangle 9"/>
          <p:cNvSpPr/>
          <p:nvPr/>
        </p:nvSpPr>
        <p:spPr>
          <a:xfrm>
            <a:off x="3451878" y="6518151"/>
            <a:ext cx="5820824" cy="307777"/>
          </a:xfrm>
          <a:prstGeom prst="rect">
            <a:avLst/>
          </a:prstGeom>
        </p:spPr>
        <p:txBody>
          <a:bodyPr wrap="none">
            <a:spAutoFit/>
          </a:bodyPr>
          <a:lstStyle/>
          <a:p>
            <a:r>
              <a:rPr lang="en-US" sz="1000" dirty="0"/>
              <a:t> </a:t>
            </a:r>
            <a:r>
              <a:rPr lang="en-US" b="1" dirty="0">
                <a:latin typeface="Calibri" panose="020F0502020204030204" pitchFamily="34" charset="0"/>
              </a:rPr>
              <a:t>Figure 24: GA-SFLA and SFLA intra-cluster Vs inter-cluster similarity Results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1"/>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Conclusion and Future Work</a:t>
            </a:r>
            <a:endParaRPr/>
          </a:p>
        </p:txBody>
      </p:sp>
      <p:sp>
        <p:nvSpPr>
          <p:cNvPr id="480" name="Google Shape;480;p4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64</a:t>
            </a:fld>
            <a:endParaRPr sz="1400" b="1" dirty="0"/>
          </a:p>
        </p:txBody>
      </p:sp>
      <p:pic>
        <p:nvPicPr>
          <p:cNvPr id="482" name="Google Shape;482;p41"/>
          <p:cNvPicPr preferRelativeResize="0"/>
          <p:nvPr/>
        </p:nvPicPr>
        <p:blipFill rotWithShape="1">
          <a:blip r:embed="rId3">
            <a:alphaModFix/>
          </a:blip>
          <a:srcRect/>
          <a:stretch/>
        </p:blipFill>
        <p:spPr>
          <a:xfrm>
            <a:off x="0" y="0"/>
            <a:ext cx="3081867" cy="948267"/>
          </a:xfrm>
          <a:prstGeom prst="rect">
            <a:avLst/>
          </a:prstGeom>
          <a:noFill/>
          <a:ln>
            <a:noFill/>
          </a:ln>
        </p:spPr>
      </p:pic>
      <p:cxnSp>
        <p:nvCxnSpPr>
          <p:cNvPr id="483" name="Google Shape;483;p41"/>
          <p:cNvCxnSpPr/>
          <p:nvPr/>
        </p:nvCxnSpPr>
        <p:spPr>
          <a:xfrm>
            <a:off x="1540933" y="3672586"/>
            <a:ext cx="8875276" cy="5803"/>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2"/>
          <p:cNvSpPr txBox="1">
            <a:spLocks noGrp="1"/>
          </p:cNvSpPr>
          <p:nvPr>
            <p:ph type="title"/>
          </p:nvPr>
        </p:nvSpPr>
        <p:spPr>
          <a:xfrm>
            <a:off x="609600" y="12576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a:t>Limitation and Challenges</a:t>
            </a:r>
            <a:br>
              <a:rPr lang="en-US" sz="3959"/>
            </a:br>
            <a:endParaRPr sz="3959"/>
          </a:p>
        </p:txBody>
      </p:sp>
      <p:sp>
        <p:nvSpPr>
          <p:cNvPr id="490" name="Google Shape;490;p42"/>
          <p:cNvSpPr txBox="1">
            <a:spLocks noGrp="1"/>
          </p:cNvSpPr>
          <p:nvPr>
            <p:ph type="body" idx="1"/>
          </p:nvPr>
        </p:nvSpPr>
        <p:spPr>
          <a:xfrm>
            <a:off x="0" y="1196752"/>
            <a:ext cx="12191999" cy="5147777"/>
          </a:xfrm>
          <a:prstGeom prst="rect">
            <a:avLst/>
          </a:prstGeom>
          <a:noFill/>
          <a:ln>
            <a:noFill/>
          </a:ln>
        </p:spPr>
        <p:txBody>
          <a:bodyPr spcFirstLastPara="1" wrap="square" lIns="91425" tIns="45700" rIns="91425" bIns="45700" anchor="t" anchorCtr="0">
            <a:noAutofit/>
          </a:bodyPr>
          <a:lstStyle/>
          <a:p>
            <a:pPr marL="342900" lvl="0" indent="-304800" algn="l" rtl="0">
              <a:lnSpc>
                <a:spcPct val="90000"/>
              </a:lnSpc>
              <a:spcBef>
                <a:spcPts val="0"/>
              </a:spcBef>
              <a:spcAft>
                <a:spcPts val="0"/>
              </a:spcAft>
              <a:buClr>
                <a:schemeClr val="dk1"/>
              </a:buClr>
              <a:buSzPts val="2600"/>
              <a:buChar char="•"/>
            </a:pPr>
            <a:r>
              <a:rPr lang="en-US" sz="2600"/>
              <a:t>The huge processing time needed by our algorithm. </a:t>
            </a:r>
            <a:endParaRPr sz="2600"/>
          </a:p>
          <a:p>
            <a:pPr marL="0" lvl="0" indent="0" algn="l" rtl="0">
              <a:lnSpc>
                <a:spcPct val="90000"/>
              </a:lnSpc>
              <a:spcBef>
                <a:spcPts val="0"/>
              </a:spcBef>
              <a:spcAft>
                <a:spcPts val="0"/>
              </a:spcAft>
              <a:buNone/>
            </a:pPr>
            <a:endParaRPr sz="2600"/>
          </a:p>
          <a:p>
            <a:pPr marL="342900" lvl="0" indent="-304800" algn="l" rtl="0">
              <a:lnSpc>
                <a:spcPct val="90000"/>
              </a:lnSpc>
              <a:spcBef>
                <a:spcPts val="640"/>
              </a:spcBef>
              <a:spcAft>
                <a:spcPts val="0"/>
              </a:spcAft>
              <a:buClr>
                <a:schemeClr val="dk1"/>
              </a:buClr>
              <a:buSzPts val="2600"/>
              <a:buChar char="•"/>
            </a:pPr>
            <a:r>
              <a:rPr lang="en-US" sz="2600"/>
              <a:t>Identifying the best programming language was time-consuming. We started by trying Java. However, due to some limitations, like difficulty in dealing with a text dataset, we used Python.  </a:t>
            </a:r>
            <a:endParaRPr sz="2600"/>
          </a:p>
          <a:p>
            <a:pPr marL="0" lvl="0" indent="0" algn="l" rtl="0">
              <a:lnSpc>
                <a:spcPct val="90000"/>
              </a:lnSpc>
              <a:spcBef>
                <a:spcPts val="640"/>
              </a:spcBef>
              <a:spcAft>
                <a:spcPts val="0"/>
              </a:spcAft>
              <a:buNone/>
            </a:pPr>
            <a:endParaRPr sz="2600"/>
          </a:p>
          <a:p>
            <a:pPr marL="342900" lvl="0" indent="-304800" algn="l" rtl="0">
              <a:lnSpc>
                <a:spcPct val="90000"/>
              </a:lnSpc>
              <a:spcBef>
                <a:spcPts val="640"/>
              </a:spcBef>
              <a:spcAft>
                <a:spcPts val="0"/>
              </a:spcAft>
              <a:buClr>
                <a:schemeClr val="dk1"/>
              </a:buClr>
              <a:buSzPts val="2600"/>
              <a:buChar char="•"/>
            </a:pPr>
            <a:r>
              <a:rPr lang="en-US" sz="2600"/>
              <a:t>Implementing each algorithm from scratch, especially the objective function was not an easy task; this process was very time consuming.</a:t>
            </a:r>
            <a:endParaRPr sz="2600"/>
          </a:p>
          <a:p>
            <a:pPr marL="0" lvl="0" indent="0" algn="l" rtl="0">
              <a:lnSpc>
                <a:spcPct val="90000"/>
              </a:lnSpc>
              <a:spcBef>
                <a:spcPts val="640"/>
              </a:spcBef>
              <a:spcAft>
                <a:spcPts val="0"/>
              </a:spcAft>
              <a:buNone/>
            </a:pPr>
            <a:endParaRPr sz="2600"/>
          </a:p>
          <a:p>
            <a:pPr marL="342900" lvl="0" indent="-304800" algn="l" rtl="0">
              <a:lnSpc>
                <a:spcPct val="90000"/>
              </a:lnSpc>
              <a:spcBef>
                <a:spcPts val="640"/>
              </a:spcBef>
              <a:spcAft>
                <a:spcPts val="0"/>
              </a:spcAft>
              <a:buClr>
                <a:schemeClr val="dk1"/>
              </a:buClr>
              <a:buSzPts val="2600"/>
              <a:buChar char="•"/>
            </a:pPr>
            <a:r>
              <a:rPr lang="en-US" sz="2600"/>
              <a:t>We used a supercomputer in the Bioinformatics Research Group lab. I needed to revisit the research group lab many times and stay for long hours.</a:t>
            </a:r>
            <a:endParaRPr sz="2600"/>
          </a:p>
        </p:txBody>
      </p:sp>
      <p:sp>
        <p:nvSpPr>
          <p:cNvPr id="492" name="Google Shape;492;p4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65</a:t>
            </a:fld>
            <a:endParaRPr sz="1400" b="1" dirty="0"/>
          </a:p>
        </p:txBody>
      </p:sp>
      <p:pic>
        <p:nvPicPr>
          <p:cNvPr id="494" name="Google Shape;494;p42"/>
          <p:cNvPicPr preferRelativeResize="0"/>
          <p:nvPr/>
        </p:nvPicPr>
        <p:blipFill rotWithShape="1">
          <a:blip r:embed="rId3">
            <a:alphaModFix/>
          </a:blip>
          <a:srcRect/>
          <a:stretch/>
        </p:blipFill>
        <p:spPr>
          <a:xfrm>
            <a:off x="1" y="0"/>
            <a:ext cx="2425147" cy="884605"/>
          </a:xfrm>
          <a:prstGeom prst="rect">
            <a:avLst/>
          </a:prstGeom>
          <a:noFill/>
          <a:ln>
            <a:noFill/>
          </a:ln>
        </p:spPr>
      </p:pic>
      <p:cxnSp>
        <p:nvCxnSpPr>
          <p:cNvPr id="495" name="Google Shape;495;p42"/>
          <p:cNvCxnSpPr/>
          <p:nvPr/>
        </p:nvCxnSpPr>
        <p:spPr>
          <a:xfrm>
            <a:off x="0" y="884605"/>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3"/>
          <p:cNvSpPr txBox="1">
            <a:spLocks noGrp="1"/>
          </p:cNvSpPr>
          <p:nvPr>
            <p:ph type="title"/>
          </p:nvPr>
        </p:nvSpPr>
        <p:spPr>
          <a:xfrm>
            <a:off x="609600" y="-27384"/>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Summary</a:t>
            </a:r>
            <a:endParaRPr/>
          </a:p>
        </p:txBody>
      </p:sp>
      <p:sp>
        <p:nvSpPr>
          <p:cNvPr id="502" name="Google Shape;502;p43"/>
          <p:cNvSpPr txBox="1">
            <a:spLocks noGrp="1"/>
          </p:cNvSpPr>
          <p:nvPr>
            <p:ph type="body" idx="1"/>
          </p:nvPr>
        </p:nvSpPr>
        <p:spPr>
          <a:xfrm>
            <a:off x="683750" y="1270602"/>
            <a:ext cx="10972800" cy="55875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480"/>
              <a:buChar char="•"/>
            </a:pPr>
            <a:r>
              <a:rPr lang="en-US" sz="2480"/>
              <a:t>Document clustering help in identifying useful information.</a:t>
            </a:r>
            <a:endParaRPr/>
          </a:p>
          <a:p>
            <a:pPr marL="0" lvl="0" indent="0" algn="l" rtl="0">
              <a:lnSpc>
                <a:spcPct val="80000"/>
              </a:lnSpc>
              <a:spcBef>
                <a:spcPts val="496"/>
              </a:spcBef>
              <a:spcAft>
                <a:spcPts val="0"/>
              </a:spcAft>
              <a:buClr>
                <a:schemeClr val="dk1"/>
              </a:buClr>
              <a:buSzPts val="2480"/>
              <a:buNone/>
            </a:pPr>
            <a:endParaRPr sz="2480"/>
          </a:p>
          <a:p>
            <a:pPr marL="342900" lvl="0" indent="-342900" algn="l" rtl="0">
              <a:lnSpc>
                <a:spcPct val="80000"/>
              </a:lnSpc>
              <a:spcBef>
                <a:spcPts val="496"/>
              </a:spcBef>
              <a:spcAft>
                <a:spcPts val="0"/>
              </a:spcAft>
              <a:buClr>
                <a:schemeClr val="dk1"/>
              </a:buClr>
              <a:buSzPts val="2480"/>
              <a:buChar char="•"/>
            </a:pPr>
            <a:r>
              <a:rPr lang="en-US" sz="2480"/>
              <a:t>In this study, we proposed a method that combines a Genetic Algorithm and a Shufﬂed Frog-Leaping Algorithm to identify the best text clustering solution.</a:t>
            </a:r>
            <a:endParaRPr/>
          </a:p>
          <a:p>
            <a:pPr marL="0" lvl="0" indent="0" algn="l" rtl="0">
              <a:lnSpc>
                <a:spcPct val="80000"/>
              </a:lnSpc>
              <a:spcBef>
                <a:spcPts val="496"/>
              </a:spcBef>
              <a:spcAft>
                <a:spcPts val="0"/>
              </a:spcAft>
              <a:buClr>
                <a:schemeClr val="dk1"/>
              </a:buClr>
              <a:buSzPts val="2480"/>
              <a:buNone/>
            </a:pPr>
            <a:endParaRPr sz="2480"/>
          </a:p>
          <a:p>
            <a:pPr marL="342900" lvl="0" indent="-342900" algn="l" rtl="0">
              <a:lnSpc>
                <a:spcPct val="80000"/>
              </a:lnSpc>
              <a:spcBef>
                <a:spcPts val="496"/>
              </a:spcBef>
              <a:spcAft>
                <a:spcPts val="0"/>
              </a:spcAft>
              <a:buClr>
                <a:schemeClr val="dk1"/>
              </a:buClr>
              <a:buSzPts val="2480"/>
              <a:buChar char="•"/>
            </a:pPr>
            <a:r>
              <a:rPr lang="en-US" sz="2480"/>
              <a:t>After multiple experiments were compared and analyzed, we found that using GA-SFLA on the 20Newsgroup dataset greatly helped to enhance the text document clustering, compared to the classical K-means clustering.</a:t>
            </a:r>
            <a:endParaRPr sz="2480"/>
          </a:p>
        </p:txBody>
      </p:sp>
      <p:sp>
        <p:nvSpPr>
          <p:cNvPr id="504" name="Google Shape;504;p4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66</a:t>
            </a:fld>
            <a:endParaRPr sz="1400" b="1" dirty="0"/>
          </a:p>
        </p:txBody>
      </p:sp>
      <p:pic>
        <p:nvPicPr>
          <p:cNvPr id="506" name="Google Shape;506;p43"/>
          <p:cNvPicPr preferRelativeResize="0"/>
          <p:nvPr/>
        </p:nvPicPr>
        <p:blipFill rotWithShape="1">
          <a:blip r:embed="rId3">
            <a:alphaModFix/>
          </a:blip>
          <a:srcRect/>
          <a:stretch/>
        </p:blipFill>
        <p:spPr>
          <a:xfrm>
            <a:off x="1" y="0"/>
            <a:ext cx="2425147" cy="884605"/>
          </a:xfrm>
          <a:prstGeom prst="rect">
            <a:avLst/>
          </a:prstGeom>
          <a:noFill/>
          <a:ln>
            <a:noFill/>
          </a:ln>
        </p:spPr>
      </p:pic>
      <p:cxnSp>
        <p:nvCxnSpPr>
          <p:cNvPr id="507" name="Google Shape;507;p43"/>
          <p:cNvCxnSpPr/>
          <p:nvPr/>
        </p:nvCxnSpPr>
        <p:spPr>
          <a:xfrm>
            <a:off x="0" y="884605"/>
            <a:ext cx="11092069"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4"/>
          <p:cNvSpPr txBox="1">
            <a:spLocks noGrp="1"/>
          </p:cNvSpPr>
          <p:nvPr>
            <p:ph type="title"/>
          </p:nvPr>
        </p:nvSpPr>
        <p:spPr>
          <a:xfrm>
            <a:off x="609600" y="-27384"/>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Future Work</a:t>
            </a:r>
            <a:endParaRPr/>
          </a:p>
        </p:txBody>
      </p:sp>
      <p:sp>
        <p:nvSpPr>
          <p:cNvPr id="514" name="Google Shape;514;p44"/>
          <p:cNvSpPr txBox="1">
            <a:spLocks noGrp="1"/>
          </p:cNvSpPr>
          <p:nvPr>
            <p:ph type="body" idx="1"/>
          </p:nvPr>
        </p:nvSpPr>
        <p:spPr>
          <a:xfrm>
            <a:off x="683750" y="1270602"/>
            <a:ext cx="10972800" cy="5587500"/>
          </a:xfrm>
          <a:prstGeom prst="rect">
            <a:avLst/>
          </a:prstGeom>
          <a:noFill/>
          <a:ln>
            <a:noFill/>
          </a:ln>
        </p:spPr>
        <p:txBody>
          <a:bodyPr spcFirstLastPara="1" wrap="square" lIns="91425" tIns="45700" rIns="91425" bIns="45700" anchor="t" anchorCtr="0">
            <a:noAutofit/>
          </a:bodyPr>
          <a:lstStyle/>
          <a:p>
            <a:pPr marL="457200" lvl="0" indent="-386080" algn="l" rtl="0">
              <a:lnSpc>
                <a:spcPct val="80000"/>
              </a:lnSpc>
              <a:spcBef>
                <a:spcPts val="496"/>
              </a:spcBef>
              <a:spcAft>
                <a:spcPts val="0"/>
              </a:spcAft>
              <a:buSzPts val="2480"/>
              <a:buChar char="•"/>
            </a:pPr>
            <a:r>
              <a:rPr lang="en-US" sz="2480" dirty="0"/>
              <a:t>This experiment will be applied to other popular text datasets.</a:t>
            </a:r>
            <a:endParaRPr sz="2480" dirty="0"/>
          </a:p>
          <a:p>
            <a:pPr marL="0" lvl="0" indent="0" algn="l" rtl="0">
              <a:lnSpc>
                <a:spcPct val="80000"/>
              </a:lnSpc>
              <a:spcBef>
                <a:spcPts val="496"/>
              </a:spcBef>
              <a:spcAft>
                <a:spcPts val="0"/>
              </a:spcAft>
              <a:buNone/>
            </a:pPr>
            <a:endParaRPr sz="2480" dirty="0"/>
          </a:p>
          <a:p>
            <a:pPr marL="457200" lvl="0" indent="-386080" algn="l" rtl="0">
              <a:lnSpc>
                <a:spcPct val="80000"/>
              </a:lnSpc>
              <a:spcBef>
                <a:spcPts val="496"/>
              </a:spcBef>
              <a:spcAft>
                <a:spcPts val="0"/>
              </a:spcAft>
              <a:buSzPts val="2480"/>
              <a:buChar char="•"/>
            </a:pPr>
            <a:r>
              <a:rPr lang="en-US" sz="2480" dirty="0"/>
              <a:t>Another feature selection technique can be used.</a:t>
            </a:r>
            <a:endParaRPr sz="2480" dirty="0"/>
          </a:p>
          <a:p>
            <a:pPr marL="0" lvl="0" indent="0" algn="l" rtl="0">
              <a:lnSpc>
                <a:spcPct val="80000"/>
              </a:lnSpc>
              <a:spcBef>
                <a:spcPts val="496"/>
              </a:spcBef>
              <a:spcAft>
                <a:spcPts val="0"/>
              </a:spcAft>
              <a:buNone/>
            </a:pPr>
            <a:endParaRPr sz="2480" dirty="0"/>
          </a:p>
          <a:p>
            <a:pPr marL="457200" lvl="0" indent="-386080" algn="l" rtl="0">
              <a:lnSpc>
                <a:spcPct val="80000"/>
              </a:lnSpc>
              <a:spcBef>
                <a:spcPts val="496"/>
              </a:spcBef>
              <a:spcAft>
                <a:spcPts val="0"/>
              </a:spcAft>
              <a:buSzPts val="2480"/>
              <a:buChar char="•"/>
            </a:pPr>
            <a:r>
              <a:rPr lang="en-US" sz="2480" dirty="0"/>
              <a:t>Improving the cohesiveness of the resulting clusters and optimizing the processing time of our proposed algorithm.</a:t>
            </a:r>
          </a:p>
          <a:p>
            <a:pPr marL="71120" lvl="0" indent="0" algn="l" rtl="0">
              <a:lnSpc>
                <a:spcPct val="80000"/>
              </a:lnSpc>
              <a:spcBef>
                <a:spcPts val="496"/>
              </a:spcBef>
              <a:spcAft>
                <a:spcPts val="0"/>
              </a:spcAft>
              <a:buSzPts val="2480"/>
              <a:buNone/>
            </a:pPr>
            <a:endParaRPr lang="en-US" sz="2480" dirty="0"/>
          </a:p>
          <a:p>
            <a:r>
              <a:rPr lang="en-US" sz="2480" dirty="0"/>
              <a:t>Other representation methods in the Genetic Algorithm can be applied.</a:t>
            </a:r>
          </a:p>
          <a:p>
            <a:pPr marL="457200" lvl="0" indent="-386080" algn="l" rtl="0">
              <a:lnSpc>
                <a:spcPct val="80000"/>
              </a:lnSpc>
              <a:spcBef>
                <a:spcPts val="496"/>
              </a:spcBef>
              <a:spcAft>
                <a:spcPts val="0"/>
              </a:spcAft>
              <a:buSzPts val="2480"/>
              <a:buChar char="•"/>
            </a:pPr>
            <a:endParaRPr sz="2480" dirty="0"/>
          </a:p>
        </p:txBody>
      </p:sp>
      <p:sp>
        <p:nvSpPr>
          <p:cNvPr id="516" name="Google Shape;516;p44"/>
          <p:cNvSpPr txBox="1">
            <a:spLocks noGrp="1"/>
          </p:cNvSpPr>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67</a:t>
            </a:fld>
            <a:endParaRPr sz="1400" b="1" dirty="0"/>
          </a:p>
        </p:txBody>
      </p:sp>
      <p:pic>
        <p:nvPicPr>
          <p:cNvPr id="518" name="Google Shape;518;p44"/>
          <p:cNvPicPr preferRelativeResize="0"/>
          <p:nvPr/>
        </p:nvPicPr>
        <p:blipFill rotWithShape="1">
          <a:blip r:embed="rId3">
            <a:alphaModFix/>
          </a:blip>
          <a:srcRect/>
          <a:stretch/>
        </p:blipFill>
        <p:spPr>
          <a:xfrm>
            <a:off x="1" y="0"/>
            <a:ext cx="2425148" cy="884605"/>
          </a:xfrm>
          <a:prstGeom prst="rect">
            <a:avLst/>
          </a:prstGeom>
          <a:noFill/>
          <a:ln>
            <a:noFill/>
          </a:ln>
        </p:spPr>
      </p:pic>
      <p:cxnSp>
        <p:nvCxnSpPr>
          <p:cNvPr id="519" name="Google Shape;519;p44"/>
          <p:cNvCxnSpPr/>
          <p:nvPr/>
        </p:nvCxnSpPr>
        <p:spPr>
          <a:xfrm>
            <a:off x="0" y="884605"/>
            <a:ext cx="110922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cxnSp>
    </p:spTree>
    <p:extLst>
      <p:ext uri="{BB962C8B-B14F-4D97-AF65-F5344CB8AC3E}">
        <p14:creationId xmlns:p14="http://schemas.microsoft.com/office/powerpoint/2010/main" val="433519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dirty="0"/>
          </a:p>
        </p:txBody>
      </p:sp>
      <p:sp>
        <p:nvSpPr>
          <p:cNvPr id="526" name="Google Shape;526;p4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p:txBody>
      </p:sp>
      <p:sp>
        <p:nvSpPr>
          <p:cNvPr id="529" name="Google Shape;529;p4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t>68</a:t>
            </a:fld>
            <a:endParaRPr sz="1400" b="1" dirty="0"/>
          </a:p>
        </p:txBody>
      </p:sp>
      <p:sp>
        <p:nvSpPr>
          <p:cNvPr id="530" name="Google Shape;530;p45"/>
          <p:cNvSpPr txBox="1"/>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dirty="0">
                <a:solidFill>
                  <a:schemeClr val="dk1"/>
                </a:solidFill>
                <a:latin typeface="Calibri"/>
                <a:ea typeface="Calibri"/>
                <a:cs typeface="Calibri"/>
                <a:sym typeface="Calibri"/>
              </a:rPr>
              <a:t>Thank You</a:t>
            </a:r>
            <a:endParaRPr sz="4400" dirty="0">
              <a:solidFill>
                <a:schemeClr val="dk1"/>
              </a:solidFill>
              <a:latin typeface="Calibri"/>
              <a:ea typeface="Calibri"/>
              <a:cs typeface="Calibri"/>
              <a:sym typeface="Calibri"/>
            </a:endParaRPr>
          </a:p>
        </p:txBody>
      </p:sp>
      <p:pic>
        <p:nvPicPr>
          <p:cNvPr id="531" name="Google Shape;531;p45"/>
          <p:cNvPicPr preferRelativeResize="0"/>
          <p:nvPr/>
        </p:nvPicPr>
        <p:blipFill rotWithShape="1">
          <a:blip r:embed="rId3">
            <a:alphaModFix/>
          </a:blip>
          <a:srcRect/>
          <a:stretch/>
        </p:blipFill>
        <p:spPr>
          <a:xfrm>
            <a:off x="0" y="0"/>
            <a:ext cx="3081867" cy="948267"/>
          </a:xfrm>
          <a:prstGeom prst="rect">
            <a:avLst/>
          </a:prstGeom>
          <a:noFill/>
          <a:ln>
            <a:noFill/>
          </a:ln>
        </p:spPr>
      </p:pic>
      <p:cxnSp>
        <p:nvCxnSpPr>
          <p:cNvPr id="532" name="Google Shape;532;p45"/>
          <p:cNvCxnSpPr/>
          <p:nvPr/>
        </p:nvCxnSpPr>
        <p:spPr>
          <a:xfrm>
            <a:off x="1540933" y="3356992"/>
            <a:ext cx="8875276" cy="5803"/>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832" y="-99392"/>
            <a:ext cx="10972800" cy="1143000"/>
          </a:xfrm>
        </p:spPr>
        <p:txBody>
          <a:bodyPr/>
          <a:lstStyle/>
          <a:p>
            <a:r>
              <a:rPr lang="en-US" dirty="0"/>
              <a:t>Shuffled Frog-Leaping Algorithm </a:t>
            </a:r>
          </a:p>
        </p:txBody>
      </p:sp>
      <p:sp>
        <p:nvSpPr>
          <p:cNvPr id="5" name="Slide Number Placeholder 4"/>
          <p:cNvSpPr>
            <a:spLocks noGrp="1"/>
          </p:cNvSpPr>
          <p:nvPr>
            <p:ph type="sldNum" sz="quarter" idx="12"/>
          </p:nvPr>
        </p:nvSpPr>
        <p:spPr/>
        <p:txBody>
          <a:bodyPr/>
          <a:lstStyle/>
          <a:p>
            <a:fld id="{AB66F902-0356-4863-8B72-C2B1127AE46B}" type="slidenum">
              <a:rPr lang="en-GB" sz="1400" b="1" smtClean="0"/>
              <a:t>7</a:t>
            </a:fld>
            <a:endParaRPr lang="en-GB" sz="1400" b="1" dirty="0"/>
          </a:p>
        </p:txBody>
      </p:sp>
      <p:pic>
        <p:nvPicPr>
          <p:cNvPr id="7" name="صورة 4">
            <a:extLst>
              <a:ext uri="{FF2B5EF4-FFF2-40B4-BE49-F238E27FC236}">
                <a16:creationId xmlns:a16="http://schemas.microsoft.com/office/drawing/2014/main" id="{D80ADB07-D9A4-4132-9508-62B359B7C5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B6250737-05B1-4A50-A48A-7F853FEF7D91}"/>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774278338"/>
              </p:ext>
            </p:extLst>
          </p:nvPr>
        </p:nvGraphicFramePr>
        <p:xfrm>
          <a:off x="0" y="1124744"/>
          <a:ext cx="6858000" cy="720080"/>
        </p:xfrm>
        <a:graphic>
          <a:graphicData uri="http://schemas.openxmlformats.org/drawingml/2006/table">
            <a:tbl>
              <a:tblPr firstRow="1" bandRow="1">
                <a:tableStyleId>{5C22544A-7EE6-4342-B048-85BDC9FD1C3A}</a:tableStyleId>
              </a:tblPr>
              <a:tblGrid>
                <a:gridCol w="6858000">
                  <a:extLst>
                    <a:ext uri="{9D8B030D-6E8A-4147-A177-3AD203B41FA5}">
                      <a16:colId xmlns:a16="http://schemas.microsoft.com/office/drawing/2014/main" val="20000"/>
                    </a:ext>
                  </a:extLst>
                </a:gridCol>
              </a:tblGrid>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1.  Initialize the parameters   of the  algorithm </a:t>
                      </a:r>
                    </a:p>
                    <a:p>
                      <a:endParaRPr lang="en-US" sz="1800" b="1" dirty="0">
                        <a:solidFill>
                          <a:schemeClr val="tx1"/>
                        </a:solidFill>
                      </a:endParaRPr>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12" name="TextBox 11"/>
              <p:cNvSpPr txBox="1"/>
              <p:nvPr/>
            </p:nvSpPr>
            <p:spPr>
              <a:xfrm>
                <a:off x="0" y="1823862"/>
                <a:ext cx="7189075" cy="1754326"/>
              </a:xfrm>
              <a:prstGeom prst="rect">
                <a:avLst/>
              </a:prstGeom>
              <a:noFill/>
            </p:spPr>
            <p:txBody>
              <a:bodyPr wrap="square" rtlCol="0">
                <a:spAutoFit/>
              </a:bodyPr>
              <a:lstStyle/>
              <a:p>
                <a:pPr marL="285750" indent="-285750">
                  <a:buFont typeface="Wingdings" panose="05000000000000000000" pitchFamily="2" charset="2"/>
                  <a:buChar char="v"/>
                </a:pPr>
                <a:r>
                  <a:rPr lang="en-US" sz="1800" dirty="0"/>
                  <a:t>number of frogs </a:t>
                </a:r>
                <a14:m>
                  <m:oMath xmlns:m="http://schemas.openxmlformats.org/officeDocument/2006/math">
                    <m:r>
                      <a:rPr lang="en-US" sz="1800" i="1">
                        <a:latin typeface="Cambria Math"/>
                      </a:rPr>
                      <m:t>𝑃</m:t>
                    </m:r>
                    <m:r>
                      <a:rPr lang="en-US" sz="1800" b="0" i="0" smtClean="0">
                        <a:latin typeface="Cambria Math"/>
                      </a:rPr>
                      <m:t>.</m:t>
                    </m:r>
                  </m:oMath>
                </a14:m>
                <a:endParaRPr lang="en-US" sz="1800" b="0" dirty="0"/>
              </a:p>
              <a:p>
                <a:pPr marL="285750" indent="-285750">
                  <a:buFont typeface="Wingdings" panose="05000000000000000000" pitchFamily="2" charset="2"/>
                  <a:buChar char="v"/>
                </a:pPr>
                <a:r>
                  <a:rPr lang="en-US" sz="1800" dirty="0"/>
                  <a:t>number of  </a:t>
                </a:r>
                <a:r>
                  <a:rPr lang="en-US" sz="1800" dirty="0" err="1"/>
                  <a:t>memeplexes</a:t>
                </a:r>
                <a:r>
                  <a:rPr lang="en-US" sz="1800" dirty="0"/>
                  <a:t> (groups) m</a:t>
                </a:r>
              </a:p>
              <a:p>
                <a:pPr marL="285750" indent="-285750">
                  <a:buFont typeface="Wingdings" panose="05000000000000000000" pitchFamily="2" charset="2"/>
                  <a:buChar char="v"/>
                </a:pPr>
                <a:r>
                  <a:rPr lang="en-US" sz="1800" dirty="0"/>
                  <a:t>number of frogs  in each </a:t>
                </a:r>
                <a:r>
                  <a:rPr lang="en-US" sz="1800" dirty="0" err="1"/>
                  <a:t>memeplexes</a:t>
                </a:r>
                <a14:m>
                  <m:oMath xmlns:m="http://schemas.openxmlformats.org/officeDocument/2006/math">
                    <m:r>
                      <a:rPr lang="en-US" sz="1800" b="0" i="0" smtClean="0">
                        <a:latin typeface="Cambria Math"/>
                      </a:rPr>
                      <m:t> </m:t>
                    </m:r>
                    <m:r>
                      <a:rPr lang="en-US" sz="1800" b="0" i="1" smtClean="0">
                        <a:latin typeface="Cambria Math"/>
                      </a:rPr>
                      <m:t>𝑛</m:t>
                    </m:r>
                  </m:oMath>
                </a14:m>
                <a:r>
                  <a:rPr lang="en-US" sz="1800" dirty="0"/>
                  <a:t>.</a:t>
                </a:r>
              </a:p>
              <a:p>
                <a:pPr marL="285750" indent="-285750">
                  <a:buFont typeface="Wingdings" panose="05000000000000000000" pitchFamily="2" charset="2"/>
                  <a:buChar char="v"/>
                </a:pPr>
                <a:r>
                  <a:rPr lang="en-US" sz="1800" dirty="0"/>
                  <a:t>number of generations for each </a:t>
                </a:r>
                <a:r>
                  <a:rPr lang="en-US" sz="1800" dirty="0" err="1"/>
                  <a:t>memeplex</a:t>
                </a:r>
                <a:r>
                  <a:rPr lang="en-US" sz="1800" dirty="0"/>
                  <a:t> before shufﬂing.</a:t>
                </a:r>
              </a:p>
              <a:p>
                <a:pPr marL="285750" indent="-285750">
                  <a:buFont typeface="Wingdings" panose="05000000000000000000" pitchFamily="2" charset="2"/>
                  <a:buChar char="v"/>
                </a:pPr>
                <a:r>
                  <a:rPr lang="en-US" sz="1800" dirty="0"/>
                  <a:t>number of shufﬂing iterations.</a:t>
                </a:r>
              </a:p>
              <a:p>
                <a:pPr marL="285750" indent="-285750">
                  <a:buFont typeface="Wingdings" panose="05000000000000000000" pitchFamily="2" charset="2"/>
                  <a:buChar char="v"/>
                </a:pPr>
                <a:r>
                  <a:rPr lang="en-US" sz="1800" dirty="0"/>
                  <a:t>number of </a:t>
                </a:r>
                <a14:m>
                  <m:oMath xmlns:m="http://schemas.openxmlformats.org/officeDocument/2006/math">
                    <m:r>
                      <a:rPr lang="en-US" sz="1800" i="1">
                        <a:latin typeface="Cambria Math"/>
                      </a:rPr>
                      <m:t>𝑞</m:t>
                    </m:r>
                  </m:oMath>
                </a14:m>
                <a:r>
                  <a:rPr lang="en-US" sz="1800" dirty="0"/>
                  <a:t> frogs in each memetic evolution .</a:t>
                </a:r>
              </a:p>
            </p:txBody>
          </p:sp>
        </mc:Choice>
        <mc:Fallback xmlns="">
          <p:sp>
            <p:nvSpPr>
              <p:cNvPr id="12" name="TextBox 11"/>
              <p:cNvSpPr txBox="1">
                <a:spLocks noRot="1" noChangeAspect="1" noMove="1" noResize="1" noEditPoints="1" noAdjustHandles="1" noChangeArrowheads="1" noChangeShapeType="1" noTextEdit="1"/>
              </p:cNvSpPr>
              <p:nvPr/>
            </p:nvSpPr>
            <p:spPr>
              <a:xfrm>
                <a:off x="0" y="1823862"/>
                <a:ext cx="7189075" cy="1754326"/>
              </a:xfrm>
              <a:prstGeom prst="rect">
                <a:avLst/>
              </a:prstGeom>
              <a:blipFill rotWithShape="1">
                <a:blip r:embed="rId4"/>
                <a:stretch>
                  <a:fillRect l="-509" t="-1736" b="-4514"/>
                </a:stretch>
              </a:blipFill>
            </p:spPr>
            <p:txBody>
              <a:bodyPr/>
              <a:lstStyle/>
              <a:p>
                <a:r>
                  <a:rPr lang="en-US">
                    <a:noFill/>
                  </a:rPr>
                  <a:t> </a:t>
                </a:r>
              </a:p>
            </p:txBody>
          </p:sp>
        </mc:Fallback>
      </mc:AlternateContent>
    </p:spTree>
    <p:extLst>
      <p:ext uri="{BB962C8B-B14F-4D97-AF65-F5344CB8AC3E}">
        <p14:creationId xmlns:p14="http://schemas.microsoft.com/office/powerpoint/2010/main" val="4148416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832" y="-99392"/>
            <a:ext cx="10972800" cy="1143000"/>
          </a:xfrm>
        </p:spPr>
        <p:txBody>
          <a:bodyPr/>
          <a:lstStyle/>
          <a:p>
            <a:r>
              <a:rPr lang="en-US" dirty="0"/>
              <a:t>Shuffled Frog-Leaping Algorithm </a:t>
            </a:r>
          </a:p>
        </p:txBody>
      </p:sp>
      <p:sp>
        <p:nvSpPr>
          <p:cNvPr id="5" name="Slide Number Placeholder 4"/>
          <p:cNvSpPr>
            <a:spLocks noGrp="1"/>
          </p:cNvSpPr>
          <p:nvPr>
            <p:ph type="sldNum" sz="quarter" idx="12"/>
          </p:nvPr>
        </p:nvSpPr>
        <p:spPr/>
        <p:txBody>
          <a:bodyPr/>
          <a:lstStyle/>
          <a:p>
            <a:fld id="{AB66F902-0356-4863-8B72-C2B1127AE46B}" type="slidenum">
              <a:rPr lang="en-GB" sz="1400" b="1" smtClean="0"/>
              <a:t>8</a:t>
            </a:fld>
            <a:endParaRPr lang="en-GB" sz="1400" b="1" dirty="0"/>
          </a:p>
        </p:txBody>
      </p:sp>
      <p:pic>
        <p:nvPicPr>
          <p:cNvPr id="7" name="صورة 4">
            <a:extLst>
              <a:ext uri="{FF2B5EF4-FFF2-40B4-BE49-F238E27FC236}">
                <a16:creationId xmlns:a16="http://schemas.microsoft.com/office/drawing/2014/main" id="{D80ADB07-D9A4-4132-9508-62B359B7C5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B6250737-05B1-4A50-A48A-7F853FEF7D91}"/>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grpSp>
        <p:nvGrpSpPr>
          <p:cNvPr id="9" name="Group 8"/>
          <p:cNvGrpSpPr/>
          <p:nvPr/>
        </p:nvGrpSpPr>
        <p:grpSpPr>
          <a:xfrm>
            <a:off x="4601174" y="985771"/>
            <a:ext cx="6952998" cy="5089491"/>
            <a:chOff x="5003167" y="936121"/>
            <a:chExt cx="6952998" cy="5089491"/>
          </a:xfrm>
        </p:grpSpPr>
        <p:pic>
          <p:nvPicPr>
            <p:cNvPr id="11"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6280" y="2204864"/>
              <a:ext cx="1728192" cy="152937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0488" y="1700808"/>
              <a:ext cx="1728192" cy="152937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27973" y="3114068"/>
              <a:ext cx="1728192" cy="15293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04584" y="3676810"/>
              <a:ext cx="1728192" cy="152937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5880" y="1529894"/>
              <a:ext cx="1728192" cy="15293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25880" y="4441497"/>
              <a:ext cx="1728192" cy="15293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1559" y="2814464"/>
              <a:ext cx="1728192" cy="15293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2024" y="4496238"/>
              <a:ext cx="1728192" cy="152937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40416" y="1107538"/>
              <a:ext cx="1728192" cy="152937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2224" y="936121"/>
              <a:ext cx="1728192" cy="152937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3167" y="3734238"/>
              <a:ext cx="1728192" cy="1529374"/>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2" name="Table 21"/>
          <p:cNvGraphicFramePr>
            <a:graphicFrameLocks noGrp="1"/>
          </p:cNvGraphicFramePr>
          <p:nvPr>
            <p:extLst>
              <p:ext uri="{D42A27DB-BD31-4B8C-83A1-F6EECF244321}">
                <p14:modId xmlns:p14="http://schemas.microsoft.com/office/powerpoint/2010/main" val="185108722"/>
              </p:ext>
            </p:extLst>
          </p:nvPr>
        </p:nvGraphicFramePr>
        <p:xfrm>
          <a:off x="0" y="1052736"/>
          <a:ext cx="4799856" cy="1524000"/>
        </p:xfrm>
        <a:graphic>
          <a:graphicData uri="http://schemas.openxmlformats.org/drawingml/2006/table">
            <a:tbl>
              <a:tblPr firstRow="1" bandRow="1">
                <a:tableStyleId>{5C22544A-7EE6-4342-B048-85BDC9FD1C3A}</a:tableStyleId>
              </a:tblPr>
              <a:tblGrid>
                <a:gridCol w="4799856">
                  <a:extLst>
                    <a:ext uri="{9D8B030D-6E8A-4147-A177-3AD203B41FA5}">
                      <a16:colId xmlns:a16="http://schemas.microsoft.com/office/drawing/2014/main" val="20000"/>
                    </a:ext>
                  </a:extLst>
                </a:gridCol>
              </a:tblGrid>
              <a:tr h="5040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1. Initialize the parameters   of the algorithm</a:t>
                      </a:r>
                    </a:p>
                  </a:txBody>
                  <a:tcPr/>
                </a:tc>
                <a:extLst>
                  <a:ext uri="{0D108BD9-81ED-4DB2-BD59-A6C34878D82A}">
                    <a16:rowId xmlns:a16="http://schemas.microsoft.com/office/drawing/2014/main" val="10000"/>
                  </a:ext>
                </a:extLst>
              </a:tr>
              <a:tr h="7953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2. Generate a random population (P=m*n) of     frogs (solutions)</a:t>
                      </a:r>
                    </a:p>
                    <a:p>
                      <a:endParaRPr lang="en-US" sz="1600" b="1" dirty="0">
                        <a:solidFill>
                          <a:schemeClr val="tx1"/>
                        </a:solidFill>
                      </a:endParaRPr>
                    </a:p>
                  </a:txBody>
                  <a:tcPr/>
                </a:tc>
                <a:extLst>
                  <a:ext uri="{0D108BD9-81ED-4DB2-BD59-A6C34878D82A}">
                    <a16:rowId xmlns:a16="http://schemas.microsoft.com/office/drawing/2014/main" val="10001"/>
                  </a:ext>
                </a:extLst>
              </a:tr>
            </a:tbl>
          </a:graphicData>
        </a:graphic>
      </p:graphicFrame>
      <p:grpSp>
        <p:nvGrpSpPr>
          <p:cNvPr id="52" name="Group 51"/>
          <p:cNvGrpSpPr/>
          <p:nvPr/>
        </p:nvGrpSpPr>
        <p:grpSpPr>
          <a:xfrm>
            <a:off x="1212574" y="903817"/>
            <a:ext cx="10356034" cy="5821955"/>
            <a:chOff x="1212574" y="903817"/>
            <a:chExt cx="10356034" cy="5821955"/>
          </a:xfrm>
        </p:grpSpPr>
        <p:sp>
          <p:nvSpPr>
            <p:cNvPr id="23" name="TextBox 22"/>
            <p:cNvSpPr txBox="1"/>
            <p:nvPr/>
          </p:nvSpPr>
          <p:spPr>
            <a:xfrm>
              <a:off x="1212574" y="4018447"/>
              <a:ext cx="915635" cy="707886"/>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 m = 4</a:t>
              </a:r>
            </a:p>
            <a:p>
              <a:r>
                <a:rPr lang="en-US" sz="2000" b="1" dirty="0">
                  <a:latin typeface="Arial" panose="020B0604020202020204" pitchFamily="34" charset="0"/>
                  <a:cs typeface="Arial" panose="020B0604020202020204" pitchFamily="34" charset="0"/>
                </a:rPr>
                <a:t> n  = 3</a:t>
              </a:r>
            </a:p>
          </p:txBody>
        </p:sp>
        <p:sp>
          <p:nvSpPr>
            <p:cNvPr id="24" name="TextBox 23"/>
            <p:cNvSpPr txBox="1"/>
            <p:nvPr/>
          </p:nvSpPr>
          <p:spPr>
            <a:xfrm>
              <a:off x="3217294" y="4149080"/>
              <a:ext cx="861133"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 P=12</a:t>
              </a:r>
            </a:p>
          </p:txBody>
        </p:sp>
        <p:sp>
          <p:nvSpPr>
            <p:cNvPr id="25" name="Right Arrow 24"/>
            <p:cNvSpPr/>
            <p:nvPr/>
          </p:nvSpPr>
          <p:spPr>
            <a:xfrm>
              <a:off x="2425148" y="4221088"/>
              <a:ext cx="792146" cy="328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 descr="ØµÙØ±Ø© Ø°Ø§Øª ØµÙØ©"/>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82415" y="2444909"/>
              <a:ext cx="1675838" cy="145105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ØµÙØ±Ø© Ø°Ø§Øª ØµÙØ©"/>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49338" y="1719382"/>
              <a:ext cx="1675838" cy="145105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ØµÙØ±Ø© Ø°Ø§Øª ØµÙØ©"/>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0683" y="5274717"/>
              <a:ext cx="1675838" cy="145105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ØµÙØ±Ø© Ø°Ø§Øª ØµÙØ©"/>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25889" y="4549190"/>
              <a:ext cx="1675838" cy="145105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ØµÙØ±Ø© Ø°Ø§Øª ØµÙØ©"/>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87304" y="903817"/>
              <a:ext cx="1675838" cy="145105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ØµÙØ±Ø© Ø°Ø§Øª ØµÙØ©"/>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82415" y="4180225"/>
              <a:ext cx="1675838" cy="145105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ØµÙØ±Ø© Ø°Ø§Øª ØµÙØ©"/>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2234" y="3607098"/>
              <a:ext cx="1675838" cy="145105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ØµÙØ±Ø© Ø°Ø§Øª ØµÙØ©"/>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78287" y="4905753"/>
              <a:ext cx="1675838" cy="145105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ØµÙØ±Ø© Ø°Ø§Øª ØµÙØ©"/>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78334" y="1550922"/>
              <a:ext cx="1675838" cy="145105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ØµÙØ±Ø© Ø°Ø§Øª ØµÙØ©"/>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29587" y="1355656"/>
              <a:ext cx="1675838" cy="145105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ØµÙØ±Ø© Ø°Ø§Øª ØµÙØ©"/>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86346" y="4549190"/>
              <a:ext cx="1675838" cy="1451055"/>
            </a:xfrm>
            <a:prstGeom prst="rect">
              <a:avLst/>
            </a:prstGeom>
            <a:noFill/>
            <a:extLst>
              <a:ext uri="{909E8E84-426E-40DD-AFC4-6F175D3DCCD1}">
                <a14:hiddenFill xmlns:a14="http://schemas.microsoft.com/office/drawing/2010/main">
                  <a:solidFill>
                    <a:srgbClr val="FFFFFF"/>
                  </a:solidFill>
                </a14:hiddenFill>
              </a:ext>
            </a:extLst>
          </p:spPr>
        </p:pic>
        <p:sp>
          <p:nvSpPr>
            <p:cNvPr id="38" name="Oval 37"/>
            <p:cNvSpPr/>
            <p:nvPr/>
          </p:nvSpPr>
          <p:spPr>
            <a:xfrm>
              <a:off x="8439326" y="1226905"/>
              <a:ext cx="3129282" cy="2550881"/>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descr="ØµÙØ±Ø© Ø°Ø§Øª ØµÙØ©"/>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60504" y="2003643"/>
              <a:ext cx="1675838" cy="1451055"/>
            </a:xfrm>
            <a:prstGeom prst="rect">
              <a:avLst/>
            </a:prstGeom>
            <a:noFill/>
            <a:extLst>
              <a:ext uri="{909E8E84-426E-40DD-AFC4-6F175D3DCCD1}">
                <a14:hiddenFill xmlns:a14="http://schemas.microsoft.com/office/drawing/2010/main">
                  <a:solidFill>
                    <a:srgbClr val="FFFFFF"/>
                  </a:solidFill>
                </a14:hiddenFill>
              </a:ext>
            </a:extLst>
          </p:spPr>
        </p:pic>
        <p:sp>
          <p:nvSpPr>
            <p:cNvPr id="43" name="Oval 42"/>
            <p:cNvSpPr/>
            <p:nvPr/>
          </p:nvSpPr>
          <p:spPr>
            <a:xfrm>
              <a:off x="4751565" y="903817"/>
              <a:ext cx="3129282" cy="2550881"/>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258354" y="3654832"/>
              <a:ext cx="3349814" cy="2726496"/>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328248" y="4149080"/>
              <a:ext cx="3129282" cy="2550881"/>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653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832" y="-99392"/>
            <a:ext cx="10972800" cy="1143000"/>
          </a:xfrm>
        </p:spPr>
        <p:txBody>
          <a:bodyPr/>
          <a:lstStyle/>
          <a:p>
            <a:r>
              <a:rPr lang="en-US" dirty="0"/>
              <a:t>Shuffled Frog-Leaping Algorithm </a:t>
            </a:r>
          </a:p>
        </p:txBody>
      </p:sp>
      <p:sp>
        <p:nvSpPr>
          <p:cNvPr id="5" name="Slide Number Placeholder 4"/>
          <p:cNvSpPr>
            <a:spLocks noGrp="1"/>
          </p:cNvSpPr>
          <p:nvPr>
            <p:ph type="sldNum" sz="quarter" idx="12"/>
          </p:nvPr>
        </p:nvSpPr>
        <p:spPr/>
        <p:txBody>
          <a:bodyPr/>
          <a:lstStyle/>
          <a:p>
            <a:fld id="{AB66F902-0356-4863-8B72-C2B1127AE46B}" type="slidenum">
              <a:rPr lang="en-GB" sz="1400" b="1" smtClean="0"/>
              <a:t>9</a:t>
            </a:fld>
            <a:endParaRPr lang="en-GB" sz="1400" b="1" dirty="0"/>
          </a:p>
        </p:txBody>
      </p:sp>
      <p:pic>
        <p:nvPicPr>
          <p:cNvPr id="7" name="صورة 4">
            <a:extLst>
              <a:ext uri="{FF2B5EF4-FFF2-40B4-BE49-F238E27FC236}">
                <a16:creationId xmlns:a16="http://schemas.microsoft.com/office/drawing/2014/main" id="{D80ADB07-D9A4-4132-9508-62B359B7C5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425147" cy="884605"/>
          </a:xfrm>
          <a:prstGeom prst="rect">
            <a:avLst/>
          </a:prstGeom>
        </p:spPr>
      </p:pic>
      <p:cxnSp>
        <p:nvCxnSpPr>
          <p:cNvPr id="8" name="موصل مستقيم 9">
            <a:extLst>
              <a:ext uri="{FF2B5EF4-FFF2-40B4-BE49-F238E27FC236}">
                <a16:creationId xmlns:a16="http://schemas.microsoft.com/office/drawing/2014/main" id="{B6250737-05B1-4A50-A48A-7F853FEF7D91}"/>
              </a:ext>
            </a:extLst>
          </p:cNvPr>
          <p:cNvCxnSpPr/>
          <p:nvPr/>
        </p:nvCxnSpPr>
        <p:spPr>
          <a:xfrm>
            <a:off x="0" y="884605"/>
            <a:ext cx="11092069" cy="0"/>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grpSp>
        <p:nvGrpSpPr>
          <p:cNvPr id="42" name="Group 41"/>
          <p:cNvGrpSpPr/>
          <p:nvPr/>
        </p:nvGrpSpPr>
        <p:grpSpPr>
          <a:xfrm>
            <a:off x="5015880" y="1196752"/>
            <a:ext cx="1728192" cy="1799800"/>
            <a:chOff x="5015880" y="1259468"/>
            <a:chExt cx="1728192" cy="1799800"/>
          </a:xfrm>
        </p:grpSpPr>
        <p:pic>
          <p:nvPicPr>
            <p:cNvPr id="19"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5880" y="1529894"/>
              <a:ext cx="1728192" cy="152937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591944" y="1259468"/>
              <a:ext cx="470000" cy="400110"/>
            </a:xfrm>
            <a:prstGeom prst="rect">
              <a:avLst/>
            </a:prstGeom>
            <a:noFill/>
          </p:spPr>
          <p:txBody>
            <a:bodyPr wrap="none" rtlCol="0">
              <a:spAutoFit/>
            </a:bodyPr>
            <a:lstStyle/>
            <a:p>
              <a:r>
                <a:rPr lang="en-US" sz="2000" b="1" dirty="0"/>
                <a:t>10</a:t>
              </a:r>
            </a:p>
          </p:txBody>
        </p:sp>
      </p:grpSp>
      <p:grpSp>
        <p:nvGrpSpPr>
          <p:cNvPr id="43" name="Group 42"/>
          <p:cNvGrpSpPr/>
          <p:nvPr/>
        </p:nvGrpSpPr>
        <p:grpSpPr>
          <a:xfrm>
            <a:off x="6083041" y="2276872"/>
            <a:ext cx="1728192" cy="1901825"/>
            <a:chOff x="6083041" y="2447288"/>
            <a:chExt cx="1728192" cy="1901825"/>
          </a:xfrm>
        </p:grpSpPr>
        <p:pic>
          <p:nvPicPr>
            <p:cNvPr id="21"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3041" y="2819739"/>
              <a:ext cx="1728192" cy="152937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6631185" y="2447288"/>
              <a:ext cx="470000" cy="400110"/>
            </a:xfrm>
            <a:prstGeom prst="rect">
              <a:avLst/>
            </a:prstGeom>
            <a:noFill/>
          </p:spPr>
          <p:txBody>
            <a:bodyPr wrap="none" rtlCol="0">
              <a:spAutoFit/>
            </a:bodyPr>
            <a:lstStyle/>
            <a:p>
              <a:r>
                <a:rPr lang="en-US" sz="2000" b="1" dirty="0"/>
                <a:t>50</a:t>
              </a:r>
            </a:p>
          </p:txBody>
        </p:sp>
      </p:grpSp>
      <p:grpSp>
        <p:nvGrpSpPr>
          <p:cNvPr id="39" name="Group 38"/>
          <p:cNvGrpSpPr/>
          <p:nvPr/>
        </p:nvGrpSpPr>
        <p:grpSpPr>
          <a:xfrm>
            <a:off x="4943872" y="3379096"/>
            <a:ext cx="1728192" cy="1884516"/>
            <a:chOff x="5003167" y="3379096"/>
            <a:chExt cx="1728192" cy="1884516"/>
          </a:xfrm>
        </p:grpSpPr>
        <p:pic>
          <p:nvPicPr>
            <p:cNvPr id="25"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3167" y="3734238"/>
              <a:ext cx="1728192" cy="152937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5451137" y="3379096"/>
              <a:ext cx="470000" cy="400110"/>
            </a:xfrm>
            <a:prstGeom prst="rect">
              <a:avLst/>
            </a:prstGeom>
            <a:noFill/>
          </p:spPr>
          <p:txBody>
            <a:bodyPr wrap="none" rtlCol="0">
              <a:spAutoFit/>
            </a:bodyPr>
            <a:lstStyle/>
            <a:p>
              <a:r>
                <a:rPr lang="en-US" sz="2000" b="1" dirty="0"/>
                <a:t>90</a:t>
              </a:r>
            </a:p>
          </p:txBody>
        </p:sp>
      </p:grpSp>
      <p:grpSp>
        <p:nvGrpSpPr>
          <p:cNvPr id="36" name="Group 35"/>
          <p:cNvGrpSpPr/>
          <p:nvPr/>
        </p:nvGrpSpPr>
        <p:grpSpPr>
          <a:xfrm>
            <a:off x="7904584" y="3407387"/>
            <a:ext cx="1728192" cy="1821813"/>
            <a:chOff x="7904584" y="3384371"/>
            <a:chExt cx="1728192" cy="1821813"/>
          </a:xfrm>
        </p:grpSpPr>
        <p:pic>
          <p:nvPicPr>
            <p:cNvPr id="18"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04584" y="3676810"/>
              <a:ext cx="1728192" cy="152937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8452728" y="3384371"/>
              <a:ext cx="470000" cy="400110"/>
            </a:xfrm>
            <a:prstGeom prst="rect">
              <a:avLst/>
            </a:prstGeom>
            <a:noFill/>
          </p:spPr>
          <p:txBody>
            <a:bodyPr wrap="none" rtlCol="0">
              <a:spAutoFit/>
            </a:bodyPr>
            <a:lstStyle/>
            <a:p>
              <a:r>
                <a:rPr lang="en-US" sz="2000" b="1" dirty="0"/>
                <a:t>99</a:t>
              </a:r>
            </a:p>
          </p:txBody>
        </p:sp>
      </p:grpSp>
      <p:grpSp>
        <p:nvGrpSpPr>
          <p:cNvPr id="38" name="Group 37"/>
          <p:cNvGrpSpPr/>
          <p:nvPr/>
        </p:nvGrpSpPr>
        <p:grpSpPr>
          <a:xfrm>
            <a:off x="6312024" y="4320710"/>
            <a:ext cx="1728192" cy="1772586"/>
            <a:chOff x="6312024" y="4253026"/>
            <a:chExt cx="1728192" cy="1772586"/>
          </a:xfrm>
        </p:grpSpPr>
        <p:pic>
          <p:nvPicPr>
            <p:cNvPr id="22"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2024" y="4496238"/>
              <a:ext cx="1728192" cy="1529374"/>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6890083" y="4253026"/>
              <a:ext cx="502061" cy="400110"/>
            </a:xfrm>
            <a:prstGeom prst="rect">
              <a:avLst/>
            </a:prstGeom>
            <a:noFill/>
          </p:spPr>
          <p:txBody>
            <a:bodyPr wrap="none" rtlCol="0">
              <a:spAutoFit/>
            </a:bodyPr>
            <a:lstStyle/>
            <a:p>
              <a:r>
                <a:rPr lang="en-US" sz="2000" b="1" dirty="0"/>
                <a:t>1%</a:t>
              </a:r>
            </a:p>
          </p:txBody>
        </p:sp>
      </p:grpSp>
      <p:grpSp>
        <p:nvGrpSpPr>
          <p:cNvPr id="44" name="Group 43"/>
          <p:cNvGrpSpPr/>
          <p:nvPr/>
        </p:nvGrpSpPr>
        <p:grpSpPr>
          <a:xfrm>
            <a:off x="7040488" y="1340768"/>
            <a:ext cx="1728192" cy="1817406"/>
            <a:chOff x="7040488" y="1412776"/>
            <a:chExt cx="1728192" cy="1817406"/>
          </a:xfrm>
        </p:grpSpPr>
        <p:pic>
          <p:nvPicPr>
            <p:cNvPr id="16"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0488" y="1700808"/>
              <a:ext cx="1728192" cy="15293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7682171" y="1412776"/>
              <a:ext cx="470000" cy="400110"/>
            </a:xfrm>
            <a:prstGeom prst="rect">
              <a:avLst/>
            </a:prstGeom>
            <a:noFill/>
          </p:spPr>
          <p:txBody>
            <a:bodyPr wrap="none" rtlCol="0">
              <a:spAutoFit/>
            </a:bodyPr>
            <a:lstStyle/>
            <a:p>
              <a:r>
                <a:rPr lang="en-US" sz="2000" b="1" dirty="0"/>
                <a:t>70</a:t>
              </a:r>
            </a:p>
          </p:txBody>
        </p:sp>
      </p:grpSp>
      <p:grpSp>
        <p:nvGrpSpPr>
          <p:cNvPr id="27" name="Group 26"/>
          <p:cNvGrpSpPr/>
          <p:nvPr/>
        </p:nvGrpSpPr>
        <p:grpSpPr>
          <a:xfrm>
            <a:off x="10416480" y="2847398"/>
            <a:ext cx="1728192" cy="1841280"/>
            <a:chOff x="10227973" y="2802162"/>
            <a:chExt cx="1728192" cy="1841280"/>
          </a:xfrm>
        </p:grpSpPr>
        <p:pic>
          <p:nvPicPr>
            <p:cNvPr id="17"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27973" y="3114068"/>
              <a:ext cx="1728192" cy="1529374"/>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10841038" y="2802162"/>
              <a:ext cx="470000" cy="400110"/>
            </a:xfrm>
            <a:prstGeom prst="rect">
              <a:avLst/>
            </a:prstGeom>
            <a:noFill/>
          </p:spPr>
          <p:txBody>
            <a:bodyPr wrap="none" rtlCol="0">
              <a:spAutoFit/>
            </a:bodyPr>
            <a:lstStyle/>
            <a:p>
              <a:r>
                <a:rPr lang="en-US" sz="2000" b="1" dirty="0"/>
                <a:t>40</a:t>
              </a:r>
            </a:p>
          </p:txBody>
        </p:sp>
      </p:grpSp>
      <p:grpSp>
        <p:nvGrpSpPr>
          <p:cNvPr id="26" name="Group 25"/>
          <p:cNvGrpSpPr/>
          <p:nvPr/>
        </p:nvGrpSpPr>
        <p:grpSpPr>
          <a:xfrm>
            <a:off x="9292272" y="4348855"/>
            <a:ext cx="1728192" cy="1821813"/>
            <a:chOff x="9225880" y="4149058"/>
            <a:chExt cx="1728192" cy="1821813"/>
          </a:xfrm>
        </p:grpSpPr>
        <p:pic>
          <p:nvPicPr>
            <p:cNvPr id="20"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25880" y="4441497"/>
              <a:ext cx="1728192" cy="1529374"/>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9838945" y="4149058"/>
              <a:ext cx="470000" cy="400110"/>
            </a:xfrm>
            <a:prstGeom prst="rect">
              <a:avLst/>
            </a:prstGeom>
            <a:noFill/>
          </p:spPr>
          <p:txBody>
            <a:bodyPr wrap="none" rtlCol="0">
              <a:spAutoFit/>
            </a:bodyPr>
            <a:lstStyle/>
            <a:p>
              <a:r>
                <a:rPr lang="en-US" sz="2000" b="1" dirty="0"/>
                <a:t>44</a:t>
              </a:r>
            </a:p>
          </p:txBody>
        </p:sp>
      </p:grpSp>
      <p:grpSp>
        <p:nvGrpSpPr>
          <p:cNvPr id="46" name="Group 45"/>
          <p:cNvGrpSpPr/>
          <p:nvPr/>
        </p:nvGrpSpPr>
        <p:grpSpPr>
          <a:xfrm>
            <a:off x="9984432" y="907483"/>
            <a:ext cx="1728192" cy="1801437"/>
            <a:chOff x="9840416" y="907483"/>
            <a:chExt cx="1728192" cy="1801437"/>
          </a:xfrm>
        </p:grpSpPr>
        <p:pic>
          <p:nvPicPr>
            <p:cNvPr id="23"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40416" y="1179546"/>
              <a:ext cx="1728192" cy="1529374"/>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10388560" y="907483"/>
              <a:ext cx="470000" cy="400110"/>
            </a:xfrm>
            <a:prstGeom prst="rect">
              <a:avLst/>
            </a:prstGeom>
            <a:noFill/>
          </p:spPr>
          <p:txBody>
            <a:bodyPr wrap="none" rtlCol="0">
              <a:spAutoFit/>
            </a:bodyPr>
            <a:lstStyle/>
            <a:p>
              <a:r>
                <a:rPr lang="en-US" sz="2000" b="1" dirty="0"/>
                <a:t>85</a:t>
              </a:r>
            </a:p>
          </p:txBody>
        </p:sp>
      </p:grpSp>
      <p:grpSp>
        <p:nvGrpSpPr>
          <p:cNvPr id="45" name="Group 44"/>
          <p:cNvGrpSpPr/>
          <p:nvPr/>
        </p:nvGrpSpPr>
        <p:grpSpPr>
          <a:xfrm>
            <a:off x="8400256" y="1012666"/>
            <a:ext cx="1728192" cy="1840270"/>
            <a:chOff x="8400256" y="868650"/>
            <a:chExt cx="1728192" cy="1840270"/>
          </a:xfrm>
        </p:grpSpPr>
        <p:pic>
          <p:nvPicPr>
            <p:cNvPr id="24"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00256" y="1179546"/>
              <a:ext cx="1728192" cy="1529374"/>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8904312" y="868650"/>
              <a:ext cx="612668" cy="400110"/>
            </a:xfrm>
            <a:prstGeom prst="rect">
              <a:avLst/>
            </a:prstGeom>
            <a:noFill/>
          </p:spPr>
          <p:txBody>
            <a:bodyPr wrap="none" rtlCol="0">
              <a:spAutoFit/>
            </a:bodyPr>
            <a:lstStyle/>
            <a:p>
              <a:r>
                <a:rPr lang="en-US" sz="2000" b="1" dirty="0"/>
                <a:t>150</a:t>
              </a:r>
            </a:p>
          </p:txBody>
        </p:sp>
      </p:grpSp>
      <p:grpSp>
        <p:nvGrpSpPr>
          <p:cNvPr id="37" name="Group 36"/>
          <p:cNvGrpSpPr/>
          <p:nvPr/>
        </p:nvGrpSpPr>
        <p:grpSpPr>
          <a:xfrm>
            <a:off x="9071600" y="2524834"/>
            <a:ext cx="1728192" cy="1768262"/>
            <a:chOff x="8904312" y="2524834"/>
            <a:chExt cx="1728192" cy="1768262"/>
          </a:xfrm>
        </p:grpSpPr>
        <p:pic>
          <p:nvPicPr>
            <p:cNvPr id="12290" name="Picture 2" descr="ØµÙØ±Ø© Ø°Ø§Øª ØµÙØ©"/>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4312" y="2763722"/>
              <a:ext cx="1728192" cy="1529374"/>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9496544" y="2524834"/>
              <a:ext cx="470000" cy="400110"/>
            </a:xfrm>
            <a:prstGeom prst="rect">
              <a:avLst/>
            </a:prstGeom>
            <a:noFill/>
          </p:spPr>
          <p:txBody>
            <a:bodyPr wrap="none" rtlCol="0">
              <a:spAutoFit/>
            </a:bodyPr>
            <a:lstStyle/>
            <a:p>
              <a:r>
                <a:rPr lang="en-US" sz="2000" b="1" dirty="0"/>
                <a:t>54</a:t>
              </a:r>
            </a:p>
          </p:txBody>
        </p:sp>
      </p:grpSp>
      <p:graphicFrame>
        <p:nvGraphicFramePr>
          <p:cNvPr id="50" name="Table 49"/>
          <p:cNvGraphicFramePr>
            <a:graphicFrameLocks noGrp="1"/>
          </p:cNvGraphicFramePr>
          <p:nvPr>
            <p:extLst>
              <p:ext uri="{D42A27DB-BD31-4B8C-83A1-F6EECF244321}">
                <p14:modId xmlns:p14="http://schemas.microsoft.com/office/powerpoint/2010/main" val="699838889"/>
              </p:ext>
            </p:extLst>
          </p:nvPr>
        </p:nvGraphicFramePr>
        <p:xfrm>
          <a:off x="0" y="1012666"/>
          <a:ext cx="5186855" cy="2295590"/>
        </p:xfrm>
        <a:graphic>
          <a:graphicData uri="http://schemas.openxmlformats.org/drawingml/2006/table">
            <a:tbl>
              <a:tblPr firstRow="1" bandRow="1">
                <a:tableStyleId>{5C22544A-7EE6-4342-B048-85BDC9FD1C3A}</a:tableStyleId>
              </a:tblPr>
              <a:tblGrid>
                <a:gridCol w="5186855">
                  <a:extLst>
                    <a:ext uri="{9D8B030D-6E8A-4147-A177-3AD203B41FA5}">
                      <a16:colId xmlns:a16="http://schemas.microsoft.com/office/drawing/2014/main" val="20000"/>
                    </a:ext>
                  </a:extLst>
                </a:gridCol>
              </a:tblGrid>
              <a:tr h="8375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1.   Initialize the parameters of the algorithm </a:t>
                      </a:r>
                    </a:p>
                    <a:p>
                      <a:endParaRPr lang="en-US" sz="1600" b="1" dirty="0">
                        <a:solidFill>
                          <a:schemeClr val="tx1"/>
                        </a:solidFill>
                      </a:endParaRPr>
                    </a:p>
                  </a:txBody>
                  <a:tcPr/>
                </a:tc>
                <a:extLst>
                  <a:ext uri="{0D108BD9-81ED-4DB2-BD59-A6C34878D82A}">
                    <a16:rowId xmlns:a16="http://schemas.microsoft.com/office/drawing/2014/main" val="10000"/>
                  </a:ext>
                </a:extLst>
              </a:tr>
              <a:tr h="8375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2. Generate a random population (P=m*n) of frogs (solutions)</a:t>
                      </a:r>
                    </a:p>
                    <a:p>
                      <a:endParaRPr lang="en-US" sz="1600" b="1" dirty="0">
                        <a:solidFill>
                          <a:schemeClr val="tx1"/>
                        </a:solidFill>
                      </a:endParaRPr>
                    </a:p>
                  </a:txBody>
                  <a:tcPr/>
                </a:tc>
                <a:extLst>
                  <a:ext uri="{0D108BD9-81ED-4DB2-BD59-A6C34878D82A}">
                    <a16:rowId xmlns:a16="http://schemas.microsoft.com/office/drawing/2014/main" val="10001"/>
                  </a:ext>
                </a:extLst>
              </a:tr>
              <a:tr h="6204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3.   Find the fitness of each solution</a:t>
                      </a:r>
                    </a:p>
                    <a:p>
                      <a:endParaRPr lang="en-US" sz="1600" b="1" dirty="0">
                        <a:solidFill>
                          <a:schemeClr val="tx1"/>
                        </a:solidFill>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2722362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3014</TotalTime>
  <Words>2783</Words>
  <Application>Microsoft Macintosh PowerPoint</Application>
  <PresentationFormat>Widescreen</PresentationFormat>
  <Paragraphs>626</Paragraphs>
  <Slides>68</Slides>
  <Notes>68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Cambria Math</vt:lpstr>
      <vt:lpstr>Wingdings</vt:lpstr>
      <vt:lpstr>Office Theme</vt:lpstr>
      <vt:lpstr>A GENETIC-FROG LEAPING ALGORITHM FOR TEXT  DOCUMENT CLUSTERING</vt:lpstr>
      <vt:lpstr>Outline</vt:lpstr>
      <vt:lpstr>INTRODUCTION </vt:lpstr>
      <vt:lpstr>Problem Statement </vt:lpstr>
      <vt:lpstr>Main Contributions</vt:lpstr>
      <vt:lpstr>BACKGROUND</vt:lpstr>
      <vt:lpstr>Shuffled Frog-Leaping Algorithm </vt:lpstr>
      <vt:lpstr>Shuffled Frog-Leaping Algorithm </vt:lpstr>
      <vt:lpstr>Shuffled Frog-Leaping Algorithm </vt:lpstr>
      <vt:lpstr>Shuffled Frog-Leaping Algorithm </vt:lpstr>
      <vt:lpstr>Shuffled Frog-Leaping Algorithm </vt:lpstr>
      <vt:lpstr>Shuffled Frog-Leaping Algorithm </vt:lpstr>
      <vt:lpstr>Shuffled Frog-Leaping Algorithm </vt:lpstr>
      <vt:lpstr>Shuffled Frog-Leaping Algorithm </vt:lpstr>
      <vt:lpstr>Shuffled Frog-Leaping Algorithm </vt:lpstr>
      <vt:lpstr>METHODOLOGY</vt:lpstr>
      <vt:lpstr>PowerPoint Presentation</vt:lpstr>
      <vt:lpstr>Dataset </vt:lpstr>
      <vt:lpstr>PowerPoint Presentation</vt:lpstr>
      <vt:lpstr>Pre-Processing</vt:lpstr>
      <vt:lpstr>Pre-Processing</vt:lpstr>
      <vt:lpstr>PowerPoint Presentation</vt:lpstr>
      <vt:lpstr>PowerPoint Presentation</vt:lpstr>
      <vt:lpstr>GA for Feature Selection</vt:lpstr>
      <vt:lpstr>GA for Feature Selection</vt:lpstr>
      <vt:lpstr> Solution Representation  </vt:lpstr>
      <vt:lpstr>GA for Feature Selection</vt:lpstr>
      <vt:lpstr>Fitness Function</vt:lpstr>
      <vt:lpstr>Fitness Function of GA</vt:lpstr>
      <vt:lpstr>TF-IDF Lookup Table </vt:lpstr>
      <vt:lpstr>GA for Feature Selection</vt:lpstr>
      <vt:lpstr>Selection Method</vt:lpstr>
      <vt:lpstr>GA for Feature Selection</vt:lpstr>
      <vt:lpstr>Crossover Operator </vt:lpstr>
      <vt:lpstr>GA for Feature Selection</vt:lpstr>
      <vt:lpstr>Mutation Operator</vt:lpstr>
      <vt:lpstr>GA for Feature Selection</vt:lpstr>
      <vt:lpstr>Replacement Strategies</vt:lpstr>
      <vt:lpstr>GA for Feature Selection</vt:lpstr>
      <vt:lpstr>Termination Conditions</vt:lpstr>
      <vt:lpstr>PowerPoint Presentation</vt:lpstr>
      <vt:lpstr>PowerPoint Presentation</vt:lpstr>
      <vt:lpstr>PowerPoint Presentation</vt:lpstr>
      <vt:lpstr> Solution Representation   </vt:lpstr>
      <vt:lpstr>PowerPoint Presentation</vt:lpstr>
      <vt:lpstr>Fitness Function</vt:lpstr>
      <vt:lpstr>Fitness Function of SFLA</vt:lpstr>
      <vt:lpstr>PowerPoint Presentation</vt:lpstr>
      <vt:lpstr>Memplex Evolution </vt:lpstr>
      <vt:lpstr>PowerPoint Presentation</vt:lpstr>
      <vt:lpstr>     Shufﬂing Process</vt:lpstr>
      <vt:lpstr>Experiments and Analysis</vt:lpstr>
      <vt:lpstr>Performance Evaluation  </vt:lpstr>
      <vt:lpstr>Implementation</vt:lpstr>
      <vt:lpstr>Parameter Tuning for GA</vt:lpstr>
      <vt:lpstr>Parameter Tuning for SFLA </vt:lpstr>
      <vt:lpstr>Results and Discussion </vt:lpstr>
      <vt:lpstr>Features Selection</vt:lpstr>
      <vt:lpstr>Experiment (1):GA-SFLA Multiple Features Selection applied  on Different Sizes of the Dataset </vt:lpstr>
      <vt:lpstr>Experiment (2):GA-SFLA Multiple Features Selection  applied on All Documents in the  Dataset </vt:lpstr>
      <vt:lpstr>Experiment (3):GA and K-means with Different  Sizes of the Dataset  </vt:lpstr>
      <vt:lpstr>Experiment (4):GA and K-means tested on All  Documents  in the Dataset</vt:lpstr>
      <vt:lpstr>Experiment (5):SFLA without Features Selection tested on  Different Sizes of  the Dataset</vt:lpstr>
      <vt:lpstr>Conclusion and Future Work</vt:lpstr>
      <vt:lpstr>Limitation and Challenges </vt:lpstr>
      <vt:lpstr>Summary</vt:lpstr>
      <vt:lpstr>Future Work</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GENETIC-FROG LEAPING ALGORITHM FOR TEXT  DOCUMENT CLUSTERING</dc:title>
  <dc:creator>Peraonal</dc:creator>
  <cp:lastModifiedBy>لبنى</cp:lastModifiedBy>
  <cp:revision>124</cp:revision>
  <dcterms:modified xsi:type="dcterms:W3CDTF">2019-11-25T12:12:59Z</dcterms:modified>
</cp:coreProperties>
</file>