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0" r:id="rId4"/>
    <p:sldId id="261" r:id="rId5"/>
    <p:sldId id="263" r:id="rId6"/>
    <p:sldId id="270" r:id="rId7"/>
    <p:sldId id="265" r:id="rId8"/>
    <p:sldId id="266" r:id="rId9"/>
    <p:sldId id="268" r:id="rId10"/>
    <p:sldId id="271" r:id="rId11"/>
    <p:sldId id="272" r:id="rId12"/>
    <p:sldId id="276" r:id="rId13"/>
    <p:sldId id="275" r:id="rId14"/>
    <p:sldId id="273" r:id="rId15"/>
    <p:sldId id="269" r:id="rId16"/>
  </p:sldIdLst>
  <p:sldSz cx="9144000" cy="6858000" type="screen4x3"/>
  <p:notesSz cx="6858000" cy="9144000"/>
  <p:defaultTextStyle>
    <a:defPPr>
      <a:defRPr lang="es-E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2C16"/>
    <a:srgbClr val="0C788E"/>
    <a:srgbClr val="006666"/>
    <a:srgbClr val="0099CC"/>
    <a:srgbClr val="660066"/>
    <a:srgbClr val="660033"/>
    <a:srgbClr val="1C1C1C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1"/>
    <p:restoredTop sz="94652"/>
  </p:normalViewPr>
  <p:slideViewPr>
    <p:cSldViewPr showGuides="1">
      <p:cViewPr varScale="1">
        <p:scale>
          <a:sx n="62" d="100"/>
          <a:sy n="62" d="100"/>
        </p:scale>
        <p:origin x="-154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78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s-ES"/>
              <a:pPr lvl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s-ES"/>
              <a:pPr lvl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s-ES"/>
              <a:pPr lvl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s-ES"/>
              <a:pPr lvl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s-ES"/>
              <a:pPr lvl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s-ES"/>
              <a:pPr lvl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s-ES"/>
              <a:pPr lvl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s-ES"/>
              <a:pPr lvl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s-ES"/>
              <a:pPr lvl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s-ES"/>
              <a:pPr lvl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s-ES"/>
              <a:pPr lvl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e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dirty="0"/>
              <a:t>Haga clic para cambiar el estilo de título	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dirty="0"/>
              <a:t>Haga clic para modificar el estilo de texto del patrón</a:t>
            </a:r>
          </a:p>
          <a:p>
            <a:pPr lvl="1"/>
            <a:r>
              <a:rPr dirty="0"/>
              <a:t>Segundo nivel</a:t>
            </a:r>
          </a:p>
          <a:p>
            <a:pPr lvl="2"/>
            <a:r>
              <a:rPr dirty="0"/>
              <a:t>Tercer nivel</a:t>
            </a:r>
          </a:p>
          <a:p>
            <a:pPr lvl="3"/>
            <a:r>
              <a:rPr dirty="0"/>
              <a:t>Cuarto nivel</a:t>
            </a:r>
          </a:p>
          <a:p>
            <a:pPr lvl="4"/>
            <a:r>
              <a:rPr dirty="0"/>
              <a:t>Quinto nivel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es-ES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es-ES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es-ES"/>
              <a:pPr lvl="0"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4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4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4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4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4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4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4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4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6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6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6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Title 2197"/>
          <p:cNvSpPr>
            <a:spLocks noGrp="1"/>
          </p:cNvSpPr>
          <p:nvPr>
            <p:ph type="ctrTitle"/>
          </p:nvPr>
        </p:nvSpPr>
        <p:spPr>
          <a:xfrm>
            <a:off x="450850" y="1097280"/>
            <a:ext cx="5056505" cy="1744980"/>
          </a:xfrm>
          <a:ln/>
        </p:spPr>
        <p:txBody>
          <a:bodyPr anchor="ctr" anchorCtr="0"/>
          <a:lstStyle/>
          <a:p>
            <a:pPr algn="l" defTabSz="914400">
              <a:buClrTx/>
              <a:buSzTx/>
              <a:buFontTx/>
              <a:buNone/>
            </a:pPr>
            <a:r>
              <a:rPr lang="en-GB" sz="4400" kern="1200" baseline="0">
                <a:solidFill>
                  <a:schemeClr val="bg1"/>
                </a:solidFill>
                <a:latin typeface="Algerian" panose="04020705040A02060702" charset="0"/>
                <a:ea typeface="Arial" panose="020B0604020202020204" pitchFamily="34" charset="0"/>
                <a:cs typeface="Algerian" panose="04020705040A02060702" charset="0"/>
              </a:rPr>
              <a:t>Forecast Commuters</a:t>
            </a:r>
            <a:r>
              <a:rPr lang="en-US" sz="4400" kern="1200" baseline="0">
                <a:solidFill>
                  <a:schemeClr val="bg1"/>
                </a:solidFill>
                <a:latin typeface="Algerian" panose="04020705040A02060702" charset="0"/>
                <a:ea typeface="Arial" panose="020B0604020202020204" pitchFamily="34" charset="0"/>
                <a:cs typeface="Algerian" panose="04020705040A02060702" charset="0"/>
              </a:rPr>
              <a:t> Inflow </a:t>
            </a:r>
            <a:r>
              <a:rPr lang="en-GB" sz="4400" kern="1200" baseline="0">
                <a:solidFill>
                  <a:schemeClr val="bg1"/>
                </a:solidFill>
                <a:latin typeface="Algerian" panose="04020705040A02060702" charset="0"/>
                <a:ea typeface="Arial" panose="020B0604020202020204" pitchFamily="34" charset="0"/>
                <a:cs typeface="Algerian" panose="04020705040A02060702" charset="0"/>
              </a:rPr>
              <a:t> For Airline Industry</a:t>
            </a:r>
          </a:p>
        </p:txBody>
      </p:sp>
      <p:sp>
        <p:nvSpPr>
          <p:cNvPr id="2218" name="Rectangles 2217"/>
          <p:cNvSpPr/>
          <p:nvPr/>
        </p:nvSpPr>
        <p:spPr>
          <a:xfrm>
            <a:off x="5102225" y="3566160"/>
            <a:ext cx="3963035" cy="301244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4400" u="none" kern="1200" baseline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lvl="0" algn="l"/>
            <a:br>
              <a:rPr lang="en-GB" sz="1800" dirty="0">
                <a:solidFill>
                  <a:schemeClr val="bg1"/>
                </a:solidFill>
              </a:rPr>
            </a:br>
            <a:br>
              <a:rPr lang="en-GB" sz="1800" dirty="0">
                <a:solidFill>
                  <a:schemeClr val="bg1"/>
                </a:solidFill>
              </a:rPr>
            </a:br>
            <a:br>
              <a:rPr lang="en-GB" sz="1800" dirty="0">
                <a:solidFill>
                  <a:schemeClr val="bg1"/>
                </a:solidFill>
              </a:rPr>
            </a:br>
            <a:br>
              <a:rPr lang="en-GB" sz="1800" dirty="0">
                <a:solidFill>
                  <a:schemeClr val="bg1"/>
                </a:solidFill>
              </a:rPr>
            </a:br>
            <a:r>
              <a:rPr lang="en-GB" sz="1800" dirty="0">
                <a:solidFill>
                  <a:schemeClr val="bg1"/>
                </a:solidFill>
              </a:rPr>
              <a:t>	</a:t>
            </a:r>
            <a:r>
              <a:rPr lang="en-GB" sz="3600" dirty="0">
                <a:solidFill>
                  <a:schemeClr val="bg1"/>
                </a:solidFill>
                <a:latin typeface="Algerian" panose="04020705040A02060702" charset="0"/>
                <a:cs typeface="Algerian" panose="04020705040A02060702" charset="0"/>
                <a:sym typeface="+mn-ea"/>
              </a:rPr>
              <a:t>IT-B </a:t>
            </a:r>
            <a:r>
              <a:rPr lang="en-GB" sz="2800" dirty="0">
                <a:solidFill>
                  <a:schemeClr val="bg1"/>
                </a:solidFill>
                <a:latin typeface="Algerian" panose="04020705040A02060702" charset="0"/>
                <a:cs typeface="Algerian" panose="04020705040A02060702" charset="0"/>
                <a:sym typeface="+mn-ea"/>
              </a:rPr>
              <a:t>(</a:t>
            </a:r>
            <a:r>
              <a:rPr lang="en-GB" sz="28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3</a:t>
            </a:r>
            <a:r>
              <a:rPr lang="en-GB" sz="2800" baseline="300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rd </a:t>
            </a:r>
            <a:r>
              <a:rPr lang="en-GB" sz="28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Year</a:t>
            </a:r>
            <a:r>
              <a:rPr lang="en-GB" sz="2800" dirty="0">
                <a:solidFill>
                  <a:schemeClr val="bg1"/>
                </a:solidFill>
                <a:latin typeface="Algerian" panose="04020705040A02060702" charset="0"/>
                <a:cs typeface="Algerian" panose="04020705040A02060702" charset="0"/>
                <a:sym typeface="+mn-ea"/>
              </a:rPr>
              <a:t>)</a:t>
            </a:r>
            <a:br>
              <a:rPr lang="en-GB" sz="3600" dirty="0">
                <a:solidFill>
                  <a:schemeClr val="bg1"/>
                </a:solidFill>
                <a:latin typeface="Algerian" panose="04020705040A02060702" charset="0"/>
                <a:cs typeface="Algerian" panose="04020705040A02060702" charset="0"/>
                <a:sym typeface="+mn-ea"/>
              </a:rPr>
            </a:br>
            <a:br>
              <a:rPr lang="en-GB" sz="1600" dirty="0">
                <a:solidFill>
                  <a:schemeClr val="bg1"/>
                </a:solidFill>
                <a:latin typeface="Algerian" panose="04020705040A02060702" charset="0"/>
                <a:cs typeface="Algerian" panose="04020705040A02060702" charset="0"/>
              </a:rPr>
            </a:br>
            <a:r>
              <a:rPr lang="en-GB" sz="1800" dirty="0" err="1">
                <a:solidFill>
                  <a:schemeClr val="bg1"/>
                </a:solidFill>
                <a:latin typeface="Algerian" panose="04020705040A02060702" charset="0"/>
                <a:cs typeface="Algerian" panose="04020705040A02060702" charset="0"/>
              </a:rPr>
              <a:t>G.Neha</a:t>
            </a:r>
            <a:r>
              <a:rPr lang="en-GB" sz="1800" dirty="0">
                <a:solidFill>
                  <a:schemeClr val="bg1"/>
                </a:solidFill>
                <a:latin typeface="Algerian" panose="04020705040A02060702" charset="0"/>
                <a:cs typeface="Algerian" panose="04020705040A02060702" charset="0"/>
              </a:rPr>
              <a:t>		-18251A12A2</a:t>
            </a:r>
            <a:br>
              <a:rPr lang="en-GB" sz="1800" dirty="0">
                <a:solidFill>
                  <a:schemeClr val="bg1"/>
                </a:solidFill>
                <a:latin typeface="Algerian" panose="04020705040A02060702" charset="0"/>
                <a:cs typeface="Algerian" panose="04020705040A02060702" charset="0"/>
              </a:rPr>
            </a:br>
            <a:r>
              <a:rPr lang="en-GB" sz="1800" dirty="0" err="1">
                <a:solidFill>
                  <a:schemeClr val="bg1"/>
                </a:solidFill>
                <a:latin typeface="Algerian" panose="04020705040A02060702" charset="0"/>
                <a:cs typeface="Algerian" panose="04020705040A02060702" charset="0"/>
              </a:rPr>
              <a:t>G.Likhitha</a:t>
            </a:r>
            <a:r>
              <a:rPr lang="en-GB" sz="1800" dirty="0">
                <a:solidFill>
                  <a:schemeClr val="bg1"/>
                </a:solidFill>
                <a:latin typeface="Algerian" panose="04020705040A02060702" charset="0"/>
                <a:cs typeface="Algerian" panose="04020705040A02060702" charset="0"/>
              </a:rPr>
              <a:t>	-18251A12A3</a:t>
            </a:r>
            <a:br>
              <a:rPr lang="en-GB" sz="1800" dirty="0">
                <a:solidFill>
                  <a:schemeClr val="bg1"/>
                </a:solidFill>
                <a:latin typeface="Algerian" panose="04020705040A02060702" charset="0"/>
                <a:cs typeface="Algerian" panose="04020705040A02060702" charset="0"/>
              </a:rPr>
            </a:br>
            <a:r>
              <a:rPr lang="en-GB" sz="1800" dirty="0" err="1">
                <a:solidFill>
                  <a:schemeClr val="bg1"/>
                </a:solidFill>
                <a:latin typeface="Algerian" panose="04020705040A02060702" charset="0"/>
                <a:cs typeface="Algerian" panose="04020705040A02060702" charset="0"/>
              </a:rPr>
              <a:t>Lubna</a:t>
            </a:r>
            <a:r>
              <a:rPr lang="en-GB" sz="1800" dirty="0">
                <a:solidFill>
                  <a:schemeClr val="bg1"/>
                </a:solidFill>
                <a:latin typeface="Algerian" panose="04020705040A02060702" charset="0"/>
                <a:cs typeface="Algerian" panose="04020705040A02060702" charset="0"/>
              </a:rPr>
              <a:t> Fatima	-18251A12A8</a:t>
            </a:r>
            <a:br>
              <a:rPr lang="en-GB" sz="1800" dirty="0">
                <a:solidFill>
                  <a:schemeClr val="bg1"/>
                </a:solidFill>
                <a:latin typeface="Algerian" panose="04020705040A02060702" charset="0"/>
                <a:cs typeface="Algerian" panose="04020705040A02060702" charset="0"/>
              </a:rPr>
            </a:br>
            <a:r>
              <a:rPr lang="en-GB" sz="1800" dirty="0" err="1">
                <a:solidFill>
                  <a:schemeClr val="bg1"/>
                </a:solidFill>
                <a:latin typeface="Algerian" panose="04020705040A02060702" charset="0"/>
                <a:cs typeface="Algerian" panose="04020705040A02060702" charset="0"/>
              </a:rPr>
              <a:t>M.Mahita</a:t>
            </a:r>
            <a:r>
              <a:rPr lang="en-GB" sz="1800" dirty="0">
                <a:solidFill>
                  <a:schemeClr val="bg1"/>
                </a:solidFill>
                <a:latin typeface="Algerian" panose="04020705040A02060702" charset="0"/>
                <a:cs typeface="Algerian" panose="04020705040A02060702" charset="0"/>
              </a:rPr>
              <a:t>	-18251A12B0</a:t>
            </a:r>
            <a:br>
              <a:rPr lang="en-GB" sz="1800" dirty="0">
                <a:solidFill>
                  <a:schemeClr val="bg1"/>
                </a:solidFill>
                <a:latin typeface="Algerian" panose="04020705040A02060702" charset="0"/>
                <a:cs typeface="Algerian" panose="04020705040A02060702" charset="0"/>
              </a:rPr>
            </a:br>
            <a:br>
              <a:rPr lang="en-GB" sz="1800" dirty="0">
                <a:solidFill>
                  <a:schemeClr val="bg1"/>
                </a:solidFill>
                <a:latin typeface="Algerian" panose="04020705040A02060702" charset="0"/>
                <a:cs typeface="Algerian" panose="04020705040A02060702" charset="0"/>
              </a:rPr>
            </a:br>
            <a:r>
              <a:rPr lang="en-GB" sz="2300" dirty="0">
                <a:solidFill>
                  <a:schemeClr val="bg1"/>
                </a:solidFill>
                <a:latin typeface="Algerian" panose="04020705040A02060702" charset="0"/>
                <a:cs typeface="Algerian" panose="04020705040A02060702" charset="0"/>
              </a:rPr>
              <a:t>GUIDE- </a:t>
            </a:r>
            <a:r>
              <a:rPr lang="en-GB" sz="2300" dirty="0" err="1">
                <a:solidFill>
                  <a:schemeClr val="bg1"/>
                </a:solidFill>
                <a:latin typeface="Algerian" panose="04020705040A02060702" charset="0"/>
                <a:cs typeface="Algerian" panose="04020705040A02060702" charset="0"/>
              </a:rPr>
              <a:t>C.Sudhakar</a:t>
            </a:r>
            <a:r>
              <a:rPr lang="en-GB" sz="2300" dirty="0">
                <a:solidFill>
                  <a:schemeClr val="bg1"/>
                </a:solidFill>
                <a:latin typeface="Algerian" panose="04020705040A02060702" charset="0"/>
                <a:cs typeface="Algerian" panose="04020705040A02060702" charset="0"/>
              </a:rPr>
              <a:t> Reddy</a:t>
            </a:r>
            <a:br>
              <a:rPr lang="en-GB" sz="2300" dirty="0">
                <a:solidFill>
                  <a:schemeClr val="bg1"/>
                </a:solidFill>
              </a:rPr>
            </a:br>
            <a:br>
              <a:rPr lang="en-GB" sz="2800" dirty="0">
                <a:solidFill>
                  <a:schemeClr val="bg1"/>
                </a:solidFill>
              </a:rPr>
            </a:br>
            <a:br>
              <a:rPr lang="en-GB" sz="2800" dirty="0">
                <a:solidFill>
                  <a:schemeClr val="bg1"/>
                </a:solidFill>
              </a:rPr>
            </a:br>
            <a:endParaRPr lang="en-GB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414" y="357166"/>
            <a:ext cx="7472386" cy="1060472"/>
          </a:xfrm>
        </p:spPr>
        <p:txBody>
          <a:bodyPr/>
          <a:lstStyle/>
          <a:p>
            <a:r>
              <a:rPr lang="en-GB" sz="3200" dirty="0">
                <a:latin typeface="Algerian" pitchFamily="82" charset="0"/>
              </a:rPr>
              <a:t>UML Diagrams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43042" y="1428736"/>
            <a:ext cx="7043758" cy="4697427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GB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Use Case Diagram</a:t>
            </a:r>
          </a:p>
          <a:p>
            <a:pPr>
              <a:buNone/>
            </a:pPr>
            <a:endParaRPr lang="en-GB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Screenshot (6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2071678"/>
            <a:ext cx="7143800" cy="435771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71604" y="1142984"/>
            <a:ext cx="7115196" cy="1071570"/>
          </a:xfrm>
        </p:spPr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en-GB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Deployment Diagram</a:t>
            </a:r>
            <a:br>
              <a:rPr lang="en-GB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lang="en-GB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Screenshot (8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18" y="2011623"/>
            <a:ext cx="7000924" cy="448921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04" y="1285860"/>
            <a:ext cx="7115196" cy="1143008"/>
          </a:xfrm>
        </p:spPr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en-GB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Sequence Diagram</a:t>
            </a:r>
            <a:br>
              <a:rPr lang="en-GB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GB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lang="en-GB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Sequenc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08" y="1857364"/>
            <a:ext cx="7134272" cy="468569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1214422"/>
            <a:ext cx="6972320" cy="1000132"/>
          </a:xfrm>
        </p:spPr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en-US" sz="24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Activity Diagram for System Design</a:t>
            </a:r>
            <a:br>
              <a:rPr lang="en-GB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lang="en-GB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Screenshot (1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32" y="1821645"/>
            <a:ext cx="6786610" cy="46791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04" y="1142984"/>
            <a:ext cx="7115196" cy="1143008"/>
          </a:xfrm>
        </p:spPr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en-US" sz="24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Activity Diagram for Model Design </a:t>
            </a:r>
            <a:br>
              <a:rPr lang="en-GB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lang="en-GB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Screenshot (1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794" y="1928802"/>
            <a:ext cx="6858047" cy="459149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760855" y="1868170"/>
            <a:ext cx="6925945" cy="3656330"/>
          </a:xfrm>
        </p:spPr>
        <p:txBody>
          <a:bodyPr/>
          <a:lstStyle/>
          <a:p>
            <a:r>
              <a:rPr lang="en-GB" altLang="en-US">
                <a:solidFill>
                  <a:schemeClr val="bg1"/>
                </a:solidFill>
                <a:latin typeface="Algerian" panose="04020705040A02060702" charset="0"/>
                <a:cs typeface="Algerian" panose="04020705040A02060702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itle 156673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lstStyle/>
          <a:p>
            <a:r>
              <a:rPr lang="es-UY" altLang="x-none">
                <a:solidFill>
                  <a:schemeClr val="tx1"/>
                </a:solidFill>
              </a:rPr>
              <a:t> 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2885" y="332105"/>
            <a:ext cx="7600950" cy="6184265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en-US">
                <a:latin typeface="Algerian" panose="04020705040A02060702" charset="0"/>
                <a:cs typeface="Algerian" panose="04020705040A02060702" charset="0"/>
              </a:rPr>
              <a:t>ABSTRACT</a:t>
            </a:r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None/>
            </a:pPr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r>
              <a:rPr lang="en-GB" alt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Air passenger traffic forecast is of great importance for airlines and civil aviation authorities.</a:t>
            </a:r>
          </a:p>
          <a:p>
            <a:pPr marL="0" indent="0" algn="just">
              <a:buFont typeface="Wingdings" panose="05000000000000000000" charset="0"/>
              <a:buNone/>
            </a:pPr>
            <a:endParaRPr lang="en-GB" altLang="en-US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>
              <a:buFont typeface="Wingdings" panose="05000000000000000000" charset="0"/>
              <a:buChar char="Ø"/>
            </a:pPr>
            <a:r>
              <a:rPr lang="en-GB" alt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It helps in reducing the airline’s risk by objectively evaluating the demand of the air transportation business.</a:t>
            </a:r>
          </a:p>
          <a:p>
            <a:pPr marL="0" indent="0" algn="just">
              <a:buFont typeface="Wingdings" panose="05000000000000000000" charset="0"/>
              <a:buNone/>
            </a:pPr>
            <a:endParaRPr lang="en-GB" altLang="en-US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>
              <a:buFont typeface="Wingdings" panose="05000000000000000000" charset="0"/>
              <a:buChar char="Ø"/>
            </a:pPr>
            <a:r>
              <a:rPr lang="en-GB" alt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main objective of this project is to build a prophet time series model that forecasts the passenger traffic for a given date using Python, Python Frameworks and Flask.</a:t>
            </a:r>
          </a:p>
          <a:p>
            <a:pPr marL="0" indent="0" algn="just">
              <a:buFont typeface="Wingdings" panose="05000000000000000000" charset="0"/>
              <a:buNone/>
            </a:pPr>
            <a:endParaRPr lang="en-GB" altLang="en-US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>
              <a:buFont typeface="Wingdings" panose="05000000000000000000" charset="0"/>
              <a:buChar char="Ø"/>
            </a:pPr>
            <a:r>
              <a:rPr lang="en-GB" alt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It automatically detects changes in trends by selecting change points from the data.</a:t>
            </a:r>
            <a:endParaRPr lang="en-GB" altLang="en-US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Font typeface="Wingdings" panose="05000000000000000000" charset="0"/>
              <a:buNone/>
            </a:pPr>
            <a:endParaRPr lang="en-GB" altLang="en-US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200" y="372745"/>
            <a:ext cx="7213600" cy="805815"/>
          </a:xfrm>
        </p:spPr>
        <p:txBody>
          <a:bodyPr/>
          <a:lstStyle/>
          <a:p>
            <a:r>
              <a:rPr lang="en-GB" altLang="en-US" sz="3200">
                <a:latin typeface="Algerian" panose="04020705040A02060702" charset="0"/>
                <a:cs typeface="Algerian" panose="04020705040A02060702" charset="0"/>
              </a:rPr>
              <a:t>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5755" y="1684020"/>
            <a:ext cx="7091045" cy="4290695"/>
          </a:xfrm>
        </p:spPr>
        <p:txBody>
          <a:bodyPr/>
          <a:lstStyle/>
          <a:p>
            <a:pPr algn="just">
              <a:buFont typeface="Wingdings" panose="05000000000000000000" charset="0"/>
              <a:buChar char="Ø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There are 2 approaches to time series analysis- time domain and frequency domain approach.</a:t>
            </a:r>
            <a:endParaRPr lang="en-US" sz="24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sz="24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Existing system uses traditional statistical approaches such as econometric modelling, ARIMA etc. </a:t>
            </a:r>
            <a:endParaRPr lang="en-US" sz="24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sz="24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Specify statistical relationship between various variables and use a no of lagged observations of time series  to forecast observations.</a:t>
            </a:r>
            <a:endParaRPr lang="en-US" sz="24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endParaRPr lang="en-US" altLang="en-US" sz="24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620" y="269875"/>
            <a:ext cx="7790180" cy="701675"/>
          </a:xfrm>
        </p:spPr>
        <p:txBody>
          <a:bodyPr/>
          <a:lstStyle/>
          <a:p>
            <a:r>
              <a:rPr lang="en-GB" altLang="en-US" sz="3200">
                <a:latin typeface="Algerian" panose="04020705040A02060702" charset="0"/>
                <a:cs typeface="Algerian" panose="04020705040A02060702" charset="0"/>
              </a:rPr>
              <a:t>Disadvantages of 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100" y="1485265"/>
            <a:ext cx="6997700" cy="4641215"/>
          </a:xfrm>
        </p:spPr>
        <p:txBody>
          <a:bodyPr/>
          <a:lstStyle/>
          <a:p>
            <a:pPr algn="l">
              <a:buFont typeface="Wingdings" panose="05000000000000000000" charset="0"/>
              <a:buChar char="Ø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Works well with only stationary data.</a:t>
            </a:r>
          </a:p>
          <a:p>
            <a:pPr marL="0" indent="0" algn="l">
              <a:buFont typeface="Wingdings" panose="05000000000000000000" charset="0"/>
              <a:buNone/>
            </a:pPr>
            <a:endParaRPr lang="en-US" sz="24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>
              <a:buFont typeface="Wingdings" panose="05000000000000000000" charset="0"/>
              <a:buChar char="Ø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Prior knowledge is required.</a:t>
            </a:r>
          </a:p>
          <a:p>
            <a:pPr marL="0" indent="0" algn="l">
              <a:buFont typeface="Wingdings" panose="05000000000000000000" charset="0"/>
              <a:buNone/>
            </a:pPr>
            <a:endParaRPr lang="en-US" sz="24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>
              <a:buFont typeface="Wingdings" panose="05000000000000000000" charset="0"/>
              <a:buChar char="Ø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Can’t handle data with seasonal components and irregularities.</a:t>
            </a:r>
          </a:p>
          <a:p>
            <a:pPr marL="0" indent="0" algn="l">
              <a:buFont typeface="Wingdings" panose="05000000000000000000" charset="0"/>
              <a:buNone/>
            </a:pPr>
            <a:endParaRPr lang="en-US" sz="24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>
              <a:buFont typeface="Wingdings" panose="05000000000000000000" charset="0"/>
              <a:buChar char="Ø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Becomes complex and fails to predict accurately.</a:t>
            </a:r>
          </a:p>
          <a:p>
            <a:pPr marL="0" indent="0" algn="l">
              <a:buFont typeface="Wingdings" panose="05000000000000000000" charset="0"/>
              <a:buNone/>
            </a:pPr>
            <a:endParaRPr lang="en-US" sz="24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>
              <a:buFont typeface="Wingdings" panose="05000000000000000000" charset="0"/>
              <a:buChar char="Ø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Real time data is often nonlinear.</a:t>
            </a:r>
            <a:endParaRPr lang="en-US" sz="24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Font typeface="Wingdings" panose="05000000000000000000" charset="0"/>
              <a:buChar char="Ø"/>
            </a:pPr>
            <a:endParaRPr lang="en-US" altLang="en-US" sz="24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30" y="284480"/>
            <a:ext cx="7773670" cy="981075"/>
          </a:xfrm>
        </p:spPr>
        <p:txBody>
          <a:bodyPr/>
          <a:lstStyle/>
          <a:p>
            <a:r>
              <a:rPr lang="en-GB" altLang="en-US" sz="3200">
                <a:latin typeface="Algerian" panose="04020705040A02060702" charset="0"/>
                <a:cs typeface="Algerian" panose="04020705040A02060702" charset="0"/>
              </a:rPr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8300" y="1355090"/>
            <a:ext cx="7402195" cy="5207635"/>
          </a:xfrm>
        </p:spPr>
        <p:txBody>
          <a:bodyPr/>
          <a:lstStyle/>
          <a:p>
            <a:pPr>
              <a:buFont typeface="Wingdings" panose="05000000000000000000" charset="0"/>
              <a:buChar char="Ø"/>
            </a:pPr>
            <a:endParaRPr lang="en-US" sz="2400" dirty="0">
              <a:solidFill>
                <a:schemeClr val="bg1"/>
              </a:solidFill>
              <a:sym typeface="+mn-ea"/>
            </a:endParaRPr>
          </a:p>
          <a:p>
            <a:pPr algn="just">
              <a:buFont typeface="Wingdings" panose="05000000000000000000" charset="0"/>
              <a:buChar char="Ø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Uses Time Series Analysis using Prophet library.</a:t>
            </a:r>
          </a:p>
          <a:p>
            <a:pPr algn="just">
              <a:buFont typeface="Wingdings" panose="05000000000000000000" charset="0"/>
              <a:buChar char="Ø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Eliminates the complexity.</a:t>
            </a:r>
          </a:p>
          <a:p>
            <a:pPr algn="just">
              <a:buFont typeface="Wingdings" panose="05000000000000000000" charset="0"/>
              <a:buChar char="Ø"/>
            </a:pPr>
            <a:r>
              <a:rPr lang="en-US" sz="2400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Univariate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forecast. </a:t>
            </a:r>
          </a:p>
          <a:p>
            <a:pPr algn="just">
              <a:buFont typeface="Wingdings" panose="05000000000000000000" charset="0"/>
              <a:buChar char="Ø"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Prophet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 - doesn’t require much prior knowledge or experience of forecasting time series data.</a:t>
            </a:r>
          </a:p>
          <a:p>
            <a:pPr algn="just">
              <a:buFont typeface="Wingdings" panose="05000000000000000000" charset="0"/>
              <a:buChar char="Ø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It automatically finds seasonal trends beneath the data.</a:t>
            </a:r>
          </a:p>
          <a:p>
            <a:pPr algn="just">
              <a:buFont typeface="Wingdings" panose="05000000000000000000" charset="0"/>
              <a:buChar char="Ø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Provides  time series predictions with good accuracy using simple parameters. </a:t>
            </a:r>
          </a:p>
          <a:p>
            <a:pPr algn="just">
              <a:buFont typeface="Wingdings" panose="05000000000000000000" charset="0"/>
              <a:buChar char="Ø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Includes a cross-validation function to measure forecast deviation.</a:t>
            </a:r>
            <a:endParaRPr lang="en-US" sz="24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altLang="en-US" sz="24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414" y="285728"/>
            <a:ext cx="7472386" cy="1131910"/>
          </a:xfrm>
        </p:spPr>
        <p:txBody>
          <a:bodyPr/>
          <a:lstStyle/>
          <a:p>
            <a:r>
              <a:rPr lang="en-GB" sz="3200" dirty="0">
                <a:latin typeface="Algerian" pitchFamily="82" charset="0"/>
              </a:rPr>
              <a:t>ARCHITECTURE</a:t>
            </a:r>
            <a:endParaRPr lang="en-GB" sz="3200" dirty="0"/>
          </a:p>
        </p:txBody>
      </p:sp>
      <p:pic>
        <p:nvPicPr>
          <p:cNvPr id="4" name="Content Placeholder 3" descr="C:\Users\mail2\Downloads\diagram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500174"/>
            <a:ext cx="7358114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620" y="254000"/>
            <a:ext cx="7790180" cy="1163955"/>
          </a:xfrm>
        </p:spPr>
        <p:txBody>
          <a:bodyPr/>
          <a:lstStyle/>
          <a:p>
            <a:r>
              <a:rPr lang="en-GB" altLang="en-US" sz="3200" dirty="0">
                <a:latin typeface="Algerian" panose="04020705040A02060702" charset="0"/>
                <a:cs typeface="Algerian" panose="04020705040A02060702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5656" y="1268760"/>
            <a:ext cx="7488832" cy="5472608"/>
          </a:xfrm>
        </p:spPr>
        <p:txBody>
          <a:bodyPr/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charset="0"/>
                <a:ea typeface="Calibri" panose="020F0502020204030204" charset="0"/>
                <a:cs typeface="Times New Roman" panose="02020603050405020304" charset="0"/>
                <a:sym typeface="+mn-ea"/>
              </a:rPr>
              <a:t>The main objective of this project is to build prophet time series model which is easy to understand and implement for forecasting the future trends.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charset="0"/>
                <a:ea typeface="Calibri" panose="020F0502020204030204" charset="0"/>
                <a:cs typeface="Times New Roman" panose="02020603050405020304" charset="0"/>
                <a:sym typeface="+mn-ea"/>
              </a:rPr>
              <a:t>To forecast the demand of the air passengers for a given  particular date .</a:t>
            </a:r>
            <a:endParaRPr lang="en-US" sz="2400" dirty="0">
              <a:solidFill>
                <a:schemeClr val="bg1"/>
              </a:solidFill>
              <a:latin typeface="Times New Roman" panose="02020603050405020304" charset="0"/>
              <a:ea typeface="Calibri" panose="020F0502020204030204" charset="0"/>
              <a:cs typeface="Times New Roman" panose="0202060305040502030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charset="0"/>
                <a:ea typeface="Calibri" panose="020F0502020204030204" charset="0"/>
                <a:cs typeface="Times New Roman" panose="02020603050405020304" charset="0"/>
                <a:sym typeface="+mn-ea"/>
              </a:rPr>
              <a:t>To help airlines for accommodating flights and managing the expenditure on them.</a:t>
            </a:r>
            <a:endParaRPr lang="en-US" sz="2400" dirty="0">
              <a:solidFill>
                <a:schemeClr val="bg1"/>
              </a:solidFill>
              <a:latin typeface="Times New Roman" panose="02020603050405020304" charset="0"/>
              <a:ea typeface="Calibri" panose="020F0502020204030204" charset="0"/>
              <a:cs typeface="Times New Roman" panose="0202060305040502030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charset="0"/>
                <a:ea typeface="Calibri" panose="020F0502020204030204" charset="0"/>
                <a:cs typeface="Times New Roman" panose="02020603050405020304" charset="0"/>
                <a:sym typeface="+mn-ea"/>
              </a:rPr>
              <a:t>To discover the pattern in the historical data series and extrapolate them into the future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charset="0"/>
                <a:ea typeface="Calibri" panose="020F0502020204030204" charset="0"/>
                <a:cs typeface="Times New Roman" panose="02020603050405020304" charset="0"/>
                <a:sym typeface="+mn-ea"/>
              </a:rPr>
              <a:t>.</a:t>
            </a:r>
            <a:endParaRPr lang="en-US" sz="2400" dirty="0">
              <a:solidFill>
                <a:schemeClr val="bg1"/>
              </a:solidFill>
              <a:effectLst/>
              <a:latin typeface="Times New Roman" panose="02020603050405020304" charset="0"/>
              <a:ea typeface="Calibri" panose="020F0502020204030204" charset="0"/>
              <a:cs typeface="Times New Roman" panose="0202060305040502030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charset="0"/>
                <a:ea typeface="Calibri" panose="020F0502020204030204" charset="0"/>
                <a:cs typeface="Times New Roman" panose="02020603050405020304" charset="0"/>
                <a:sym typeface="+mn-ea"/>
              </a:rPr>
              <a:t>To develop an user friendly web application using flask framework.</a:t>
            </a:r>
            <a:endParaRPr lang="en-US" sz="2400" dirty="0">
              <a:solidFill>
                <a:schemeClr val="bg1"/>
              </a:solidFill>
              <a:latin typeface="Times New Roman" panose="02020603050405020304" charset="0"/>
              <a:ea typeface="Calibri" panose="020F0502020204030204" charset="0"/>
              <a:cs typeface="Times New Roman" panose="0202060305040502030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altLang="en-US" sz="24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345690" y="1682750"/>
            <a:ext cx="6798310" cy="4443730"/>
          </a:xfrm>
        </p:spPr>
        <p:txBody>
          <a:bodyPr/>
          <a:lstStyle/>
          <a:p>
            <a:endParaRPr lang="en-IN" alt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GB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646464" y="885327"/>
            <a:ext cx="7497536" cy="60385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l">
              <a:buFont typeface="Wingdings" panose="05000000000000000000" charset="0"/>
              <a:buChar char="Ø"/>
            </a:pP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Calibri" panose="020F0502020204030204" charset="0"/>
              <a:cs typeface="Times New Roman" panose="02020603050405020304" charset="0"/>
              <a:sym typeface="+mn-ea"/>
            </a:endParaRPr>
          </a:p>
          <a:p>
            <a:pPr algn="l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Calibri" panose="020F0502020204030204" charset="0"/>
                <a:cs typeface="Times New Roman" panose="02020603050405020304" charset="0"/>
                <a:sym typeface="+mn-ea"/>
              </a:rPr>
              <a:t>Tools</a:t>
            </a: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Calibri" panose="020F0502020204030204" charset="0"/>
                <a:cs typeface="Times New Roman" panose="02020603050405020304" charset="0"/>
                <a:sym typeface="+mn-ea"/>
              </a:rPr>
              <a:t>Software requirements</a:t>
            </a:r>
          </a:p>
          <a:p>
            <a:pPr algn="l">
              <a:buFont typeface="Wingdings" panose="05000000000000000000" charset="0"/>
            </a:pPr>
            <a:r>
              <a:rPr lang="en-GB" altLang="en-US" sz="2400" dirty="0">
                <a:solidFill>
                  <a:schemeClr val="bg1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	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For this project, we will be using 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Jupyter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 notebook.</a:t>
            </a:r>
            <a:endParaRPr lang="en-US" sz="2400" b="1" i="0" dirty="0">
              <a:solidFill>
                <a:schemeClr val="bg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 rtl="0">
              <a:spcBef>
                <a:spcPts val="1200"/>
              </a:spcBef>
              <a:spcAft>
                <a:spcPts val="1200"/>
              </a:spcAft>
              <a:buFont typeface="Wingdings" panose="05000000000000000000" charset="0"/>
              <a:buChar char="Ø"/>
            </a:pP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Flask</a:t>
            </a:r>
          </a:p>
          <a:p>
            <a:pPr algn="l" rtl="0">
              <a:lnSpc>
                <a:spcPct val="1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charset="0"/>
            </a:pPr>
            <a:r>
              <a:rPr lang="en-GB" altLang="en-US" sz="2400" dirty="0">
                <a:solidFill>
                  <a:schemeClr val="bg1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	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Web framework used for building Web applications</a:t>
            </a:r>
            <a:r>
              <a:rPr lang="en-GB" altLang="en-US" sz="2400" dirty="0">
                <a:solidFill>
                  <a:schemeClr val="bg1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Calibri" panose="020F0502020204030204" charset="0"/>
                <a:cs typeface="Times New Roman" panose="02020603050405020304" charset="0"/>
                <a:sym typeface="+mn-ea"/>
              </a:rPr>
              <a:t>Hardware requirements</a:t>
            </a:r>
          </a:p>
          <a:p>
            <a:pPr algn="l">
              <a:buFont typeface="Wingdings" panose="05000000000000000000" charset="0"/>
            </a:pPr>
            <a:r>
              <a:rPr lang="en-GB" altLang="en-US" sz="2400" dirty="0">
                <a:solidFill>
                  <a:schemeClr val="bg1"/>
                </a:solidFill>
                <a:effectLst/>
                <a:latin typeface="Times New Roman" panose="02020603050405020304" charset="0"/>
                <a:ea typeface="Calibri" panose="020F0502020204030204" charset="0"/>
                <a:cs typeface="Times New Roman" panose="02020603050405020304" charset="0"/>
                <a:sym typeface="+mn-ea"/>
              </a:rPr>
              <a:t>	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charset="0"/>
                <a:ea typeface="Calibri" panose="020F0502020204030204" charset="0"/>
                <a:cs typeface="Times New Roman" panose="02020603050405020304" charset="0"/>
                <a:sym typeface="+mn-ea"/>
              </a:rPr>
              <a:t>Computer with i3 or above processor.</a:t>
            </a:r>
          </a:p>
          <a:p>
            <a:pPr algn="l">
              <a:buFont typeface="Wingdings" panose="05000000000000000000" charset="0"/>
            </a:pPr>
            <a:r>
              <a:rPr lang="en-US" sz="2800" b="1" dirty="0">
                <a:solidFill>
                  <a:schemeClr val="bg1"/>
                </a:solidFill>
                <a:effectLst/>
                <a:latin typeface="Times New Roman" panose="02020603050405020304" charset="0"/>
                <a:ea typeface="Calibri" panose="020F0502020204030204" charset="0"/>
                <a:cs typeface="Times New Roman" panose="02020603050405020304" charset="0"/>
              </a:rPr>
              <a:t>Research Domain</a:t>
            </a:r>
            <a:endParaRPr lang="en-IN" sz="2800" b="1" dirty="0">
              <a:solidFill>
                <a:schemeClr val="bg1"/>
              </a:solidFill>
              <a:effectLst/>
              <a:latin typeface="Times New Roman" panose="02020603050405020304" charset="0"/>
              <a:ea typeface="Calibri" panose="020F05020202040302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Time series analysis falls under Machine learning domain.</a:t>
            </a:r>
          </a:p>
          <a:p>
            <a:pPr marL="0" indent="0">
              <a:buFont typeface="Wingdings" panose="05000000000000000000" charset="0"/>
              <a:buNone/>
            </a:pPr>
            <a:endParaRPr lang="en-US" sz="24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It's an application of supervised learning and a type of regression.</a:t>
            </a:r>
            <a:endParaRPr lang="en-IN" sz="24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/>
            <a:endParaRPr lang="en-GB" alt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2350" y="278765"/>
            <a:ext cx="7664450" cy="1139190"/>
          </a:xfrm>
        </p:spPr>
        <p:txBody>
          <a:bodyPr/>
          <a:lstStyle/>
          <a:p>
            <a:r>
              <a:rPr lang="en-GB" altLang="en-US" sz="3200" dirty="0">
                <a:latin typeface="Algerian" panose="04020705040A02060702" charset="0"/>
                <a:cs typeface="Algerian" panose="04020705040A02060702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9580" y="1722120"/>
            <a:ext cx="6967220" cy="4404360"/>
          </a:xfrm>
        </p:spPr>
        <p:txBody>
          <a:bodyPr/>
          <a:lstStyle/>
          <a:p>
            <a:pPr>
              <a:buFont typeface="Wingdings" panose="05000000000000000000" charset="0"/>
              <a:buChar char="Ø"/>
            </a:pPr>
            <a:r>
              <a:rPr lang="en-GB" altLang="en-US" sz="24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https://www.sciencedirect.com/science/article/pii/S147466701533603X</a:t>
            </a:r>
          </a:p>
          <a:p>
            <a:pPr marL="0" indent="0">
              <a:buFont typeface="Wingdings" panose="05000000000000000000" charset="0"/>
              <a:buNone/>
            </a:pPr>
            <a:endParaRPr lang="en-GB" altLang="en-US" sz="24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GB" altLang="en-US" sz="24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https://www.researchgate.net/publication/337969636_Decomposition_and_Forecasting_Time_Series_in_Business_Economy_Using_Prophet_Forecasting_Model/link/5dfc774c4585159aa48a592e/download</a:t>
            </a:r>
          </a:p>
          <a:p>
            <a:pPr marL="0" indent="0">
              <a:buFont typeface="Wingdings" panose="05000000000000000000" charset="0"/>
              <a:buNone/>
            </a:pPr>
            <a:endParaRPr lang="en-GB" altLang="en-US" sz="24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GB" altLang="en-US" sz="24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https://arxiv.org/ftp/arxiv/papers/2005/2005.07575.pdf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278</Words>
  <Application>Microsoft Office PowerPoint</Application>
  <PresentationFormat>On-screen Show (4:3)</PresentationFormat>
  <Paragraphs>69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Diseño predeterminado</vt:lpstr>
      <vt:lpstr>Forecast Commuters Inflow  For Airline Industry</vt:lpstr>
      <vt:lpstr> </vt:lpstr>
      <vt:lpstr>Existing System</vt:lpstr>
      <vt:lpstr>Disadvantages of Existing System</vt:lpstr>
      <vt:lpstr>Proposed System</vt:lpstr>
      <vt:lpstr>ARCHITECTURE</vt:lpstr>
      <vt:lpstr>OBJECTIVES</vt:lpstr>
      <vt:lpstr>PowerPoint Presentation</vt:lpstr>
      <vt:lpstr>REFERENCES</vt:lpstr>
      <vt:lpstr>UML Diagrams</vt:lpstr>
      <vt:lpstr>Deployment Diagram </vt:lpstr>
      <vt:lpstr>Sequence Diagram  </vt:lpstr>
      <vt:lpstr>Activity Diagram for System Design </vt:lpstr>
      <vt:lpstr>Activity Diagram for Model Design  </vt:lpstr>
      <vt:lpstr>THANK YOU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NEHA GADARI</cp:lastModifiedBy>
  <cp:revision>788</cp:revision>
  <dcterms:created xsi:type="dcterms:W3CDTF">2010-05-23T14:28:12Z</dcterms:created>
  <dcterms:modified xsi:type="dcterms:W3CDTF">2021-05-18T12:36:24Z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2057-11.2.0.10101</vt:lpwstr>
  </property>
</Properties>
</file>