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264" r:id="rId3"/>
    <p:sldId id="268" r:id="rId4"/>
    <p:sldId id="281" r:id="rId5"/>
    <p:sldId id="263" r:id="rId6"/>
    <p:sldId id="269" r:id="rId7"/>
    <p:sldId id="270" r:id="rId8"/>
    <p:sldId id="266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2" r:id="rId18"/>
    <p:sldId id="283" r:id="rId19"/>
  </p:sldIdLst>
  <p:sldSz cx="12192000" cy="6858000"/>
  <p:notesSz cx="7315200" cy="96012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ие" id="{3FEB2303-0391-4500-B36B-80F42CEDA05D}">
          <p14:sldIdLst>
            <p14:sldId id="257"/>
          </p14:sldIdLst>
        </p14:section>
        <p14:section name="Дефиниране и приложение" id="{FB53F90F-C8AD-4155-8872-3DB6E07CBF7A}">
          <p14:sldIdLst>
            <p14:sldId id="264"/>
            <p14:sldId id="268"/>
            <p14:sldId id="281"/>
            <p14:sldId id="263"/>
            <p14:sldId id="269"/>
            <p14:sldId id="270"/>
            <p14:sldId id="266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8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871CD0-0AED-4D3B-A0B5-55F575B22F29}" type="datetimeFigureOut">
              <a:rPr lang="bg-BG" smtClean="0"/>
              <a:t>15.3.2024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1B4B6B-7D2F-42B5-BB4E-659513E761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41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0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94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03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P2_WHITE_BACKGROUND_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3D548FD-F7FD-A349-E1E9-C3CE59B5F947}"/>
              </a:ext>
            </a:extLst>
          </p:cNvPr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79400" dist="38100" dir="5400000" rotWithShape="0">
              <a:srgbClr val="FFFFFF">
                <a:alpha val="15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DD9ECBC5-E8AE-11CD-3228-B5C04597C5D6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516000" y="331241"/>
            <a:ext cx="479580" cy="4795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53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45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830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5890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477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894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647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619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628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7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15.3.2024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92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908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8688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67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8315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7963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5840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534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3037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9993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080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15.3.2024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729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4423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559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002" y="365127"/>
            <a:ext cx="7020063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15939" y="368300"/>
            <a:ext cx="3780000" cy="56372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656000" y="3069000"/>
            <a:ext cx="7020061" cy="2933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656002" y="2166078"/>
            <a:ext cx="7020063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9375" y="1715862"/>
            <a:ext cx="351003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ound Same Side Corner Rectangle 2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ight Triangle 2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6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025824A-5A50-406F-9314-73A086D308F3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980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000" y="368302"/>
            <a:ext cx="54000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38D6185B-0D44-4303-8F41-CCEECFDE7998}" type="datetime1">
              <a:rPr lang="bg-BG" smtClean="0"/>
              <a:t>15.3.2024 г.</a:t>
            </a:fld>
            <a:endParaRPr lang="bg-BG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275389" y="1809750"/>
            <a:ext cx="5400675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15939" y="368300"/>
            <a:ext cx="5400675" cy="57610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445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64800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7536000" y="9000"/>
            <a:ext cx="4656000" cy="634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16000" y="1989000"/>
            <a:ext cx="3060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936000" y="1989000"/>
            <a:ext cx="3078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936002" y="5308311"/>
            <a:ext cx="3077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516002" y="5308311"/>
            <a:ext cx="3059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ectangle 21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9240F0D-6850-4E6F-AA82-6792ECA82211}" type="datetime1">
              <a:rPr lang="bg-BG" smtClean="0"/>
              <a:t>15.3.2024 г.</a:t>
            </a:fld>
            <a:endParaRPr lang="bg-BG"/>
          </a:p>
        </p:txBody>
      </p:sp>
      <p:cxnSp>
        <p:nvCxnSpPr>
          <p:cNvPr id="30" name="Straight Connector 29"/>
          <p:cNvCxnSpPr>
            <a:endCxn id="2" idx="2"/>
          </p:cNvCxnSpPr>
          <p:nvPr/>
        </p:nvCxnSpPr>
        <p:spPr>
          <a:xfrm flipV="1">
            <a:off x="515938" y="1690690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51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495FB95-C1CA-4FFD-A924-2D3E3A80B4B6}" type="datetime1">
              <a:rPr lang="bg-BG" smtClean="0"/>
              <a:t>15.3.2024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108000" y="3183026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596002" y="4409668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1596001" y="3469547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0001" y="3458881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536065" y="1308421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7536063" y="368300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419409" y="369576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4490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41" y="1203964"/>
            <a:ext cx="4487863" cy="13255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ardrop 2"/>
          <p:cNvSpPr/>
          <p:nvPr/>
        </p:nvSpPr>
        <p:spPr>
          <a:xfrm flipH="1">
            <a:off x="8770169" y="2720766"/>
            <a:ext cx="2888375" cy="288837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4" name="Teardrop 3"/>
          <p:cNvSpPr/>
          <p:nvPr/>
        </p:nvSpPr>
        <p:spPr>
          <a:xfrm rot="16200000" flipH="1">
            <a:off x="8770168" y="1092353"/>
            <a:ext cx="1437307" cy="1437307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5" name="Teardrop 4"/>
          <p:cNvSpPr/>
          <p:nvPr/>
        </p:nvSpPr>
        <p:spPr>
          <a:xfrm flipV="1">
            <a:off x="6651506" y="608456"/>
            <a:ext cx="1921204" cy="1921204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71341" y="2720768"/>
            <a:ext cx="3201369" cy="3201369"/>
          </a:xfrm>
          <a:prstGeom prst="teardrop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ectangle 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ight Triangle 1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Right Triangle 1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2433497A-D560-4599-BAEB-D19C2ADA101E}" type="datetime1">
              <a:rPr lang="bg-BG" smtClean="0"/>
              <a:t>15.3.2024 г.</a:t>
            </a:fld>
            <a:endParaRPr lang="bg-BG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28741" y="2625078"/>
            <a:ext cx="4487863" cy="30797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15938" y="2522722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927449" y="2720767"/>
            <a:ext cx="2568553" cy="268823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083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000" y="365127"/>
            <a:ext cx="72000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1881B84-55F2-4FE7-BF99-FB0642AE70F9}" type="datetime1">
              <a:rPr lang="bg-BG" smtClean="0"/>
              <a:t>15.3.2024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5937" y="368300"/>
            <a:ext cx="3600451" cy="36004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606917" y="3429000"/>
            <a:ext cx="2700000" cy="27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635752" y="1809750"/>
            <a:ext cx="5040313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15941" y="4038187"/>
            <a:ext cx="2762145" cy="209115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5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600" y="0"/>
            <a:ext cx="4064400" cy="3178800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DE6AD5C3-B683-4C24-9F40-C32EC8EDAA40}" type="datetime1">
              <a:rPr lang="bg-BG" smtClean="0"/>
              <a:t>15.3.2024 г.</a:t>
            </a:fld>
            <a:endParaRPr lang="bg-BG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127600" y="3171847"/>
            <a:ext cx="4064400" cy="3178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050086" y="-4334"/>
            <a:ext cx="4086557" cy="319033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43" y="3186000"/>
            <a:ext cx="4032000" cy="316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0" y="8024"/>
            <a:ext cx="4032000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4050087" y="3191297"/>
            <a:ext cx="4086557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64868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2880000"/>
          </a:xfrm>
          <a:prstGeom prst="rect">
            <a:avLst/>
          </a:prstGeom>
          <a:solidFill>
            <a:srgbClr val="1B304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79200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9F9816-487A-4089-B606-2DFBEADC3A6D}" type="datetime1">
              <a:rPr lang="bg-BG" smtClean="0"/>
              <a:t>15.3.2024 г.</a:t>
            </a:fld>
            <a:endParaRPr lang="bg-BG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60226" y="369002"/>
            <a:ext cx="3215839" cy="132168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5939" y="2355372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4295288" y="2351883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8230167" y="2354348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515967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4365575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8256063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16032" y="4165029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4365577" y="4169454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8256065" y="4169632"/>
            <a:ext cx="3419937" cy="199011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92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15.3.2024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8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>
          <a:xfrm>
            <a:off x="0" y="-3"/>
            <a:ext cx="5694000" cy="6346463"/>
          </a:xfrm>
          <a:prstGeom prst="flowChartDelay">
            <a:avLst/>
          </a:prstGeom>
          <a:solidFill>
            <a:schemeClr val="bg1"/>
          </a:solidFill>
          <a:ln/>
          <a:effectLst>
            <a:outerShdw blurRad="127000" dist="63500" algn="l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chemeClr val="tx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9D99320-7208-4A25-88EC-2FCB8CD2AF1E}" type="datetime1">
              <a:rPr lang="bg-BG" smtClean="0"/>
              <a:t>15.3.2024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5400000" cy="6353997"/>
          </a:xfrm>
          <a:prstGeom prst="flowChartDelay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6162000" y="354460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356001" y="988299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>
            <a:off x="7356001" y="374919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162063" y="234922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356064" y="298306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7356064" y="236968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6162000" y="430504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7356001" y="493888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/>
          </p:nvPr>
        </p:nvSpPr>
        <p:spPr>
          <a:xfrm>
            <a:off x="7356001" y="432550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47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71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063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EF977FBB-6BC2-4334-B166-70F0EFCCEB24}" type="datetime1">
              <a:rPr lang="bg-BG" smtClean="0"/>
              <a:t>15.3.2024 г.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5939" y="1715202"/>
            <a:ext cx="3600000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58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solidFill>
            <a:schemeClr val="accent2"/>
          </a:solidFill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ectangle 20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7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F97DEC8-0575-47E9-8FFD-0AFF8472CEA9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6449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387761"/>
            <a:ext cx="4182017" cy="1600200"/>
          </a:xfr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8301"/>
            <a:ext cx="6492875" cy="576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0" y="2135182"/>
            <a:ext cx="4182017" cy="399382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Rectangle 1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AA7595-1DE7-4B4B-A4F7-1C7A2684E4A8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152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002" y="385827"/>
            <a:ext cx="4500063" cy="1600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5939" y="368300"/>
            <a:ext cx="6172200" cy="57607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6002" y="2058437"/>
            <a:ext cx="4500063" cy="407056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ight Triangle 18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09B40F46-E89E-43C9-A563-189EE30B2140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4999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709740"/>
            <a:ext cx="11160125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9" y="4694797"/>
            <a:ext cx="11160124" cy="14482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5999" y="4625360"/>
            <a:ext cx="3600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441E4C62-D8C5-4BEF-B751-F806970CECEE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1817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15.3.2024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44560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15.3.2024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3580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15.3.2024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02974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15.3.2024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36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15.3.2024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8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15.3.2024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34370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15.3.2024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6938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15.3.2024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5207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15.3.2024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93200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53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509000"/>
            <a:ext cx="6839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0538" y="2889000"/>
            <a:ext cx="6839936" cy="16200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1D1670F-9A22-4ABD-B4FA-9270CA67CD44}" type="datetime1">
              <a:rPr lang="bg-BG" smtClean="0"/>
              <a:t>15.3.2024 г.</a:t>
            </a:fld>
            <a:endParaRPr lang="bg-B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2315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063" y="1256923"/>
            <a:ext cx="75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116000" y="2619000"/>
            <a:ext cx="7560063" cy="1620000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36000" y="1989000"/>
            <a:ext cx="1440000" cy="162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343913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82E00B44-08AE-40E6-8782-93F87FA14899}" type="datetime1">
              <a:rPr lang="bg-BG" smtClean="0"/>
              <a:t>15.3.2024 г.</a:t>
            </a:fld>
            <a:endParaRPr lang="bg-BG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7331827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35999" y="6489700"/>
            <a:ext cx="144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16275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6" name="Rectangle 15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ight Triangle 17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7B46B10-5B7A-4133-9712-56E5FACF48E7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8840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74BC582-1D04-45CB-B37E-B57DFD6925BF}" type="datetime1">
              <a:rPr lang="bg-BG" smtClean="0"/>
              <a:t>15.3.2024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4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15.3.2024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308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88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42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15.3.2024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33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111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0" y="1825625"/>
            <a:ext cx="1116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5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61" r:id="rId2"/>
    <p:sldLayoutId id="2147483712" r:id="rId3"/>
    <p:sldLayoutId id="2147483706" r:id="rId4"/>
    <p:sldLayoutId id="2147483701" r:id="rId5"/>
    <p:sldLayoutId id="2147483687" r:id="rId6"/>
    <p:sldLayoutId id="2147483662" r:id="rId7"/>
    <p:sldLayoutId id="2147483717" r:id="rId8"/>
    <p:sldLayoutId id="2147483714" r:id="rId9"/>
    <p:sldLayoutId id="2147483713" r:id="rId10"/>
    <p:sldLayoutId id="2147483710" r:id="rId11"/>
    <p:sldLayoutId id="2147483708" r:id="rId12"/>
    <p:sldLayoutId id="2147483707" r:id="rId13"/>
    <p:sldLayoutId id="2147483705" r:id="rId14"/>
    <p:sldLayoutId id="2147483703" r:id="rId15"/>
    <p:sldLayoutId id="2147483702" r:id="rId16"/>
    <p:sldLayoutId id="2147483700" r:id="rId17"/>
    <p:sldLayoutId id="2147483699" r:id="rId18"/>
    <p:sldLayoutId id="2147483698" r:id="rId19"/>
    <p:sldLayoutId id="2147483697" r:id="rId20"/>
    <p:sldLayoutId id="2147483696" r:id="rId21"/>
    <p:sldLayoutId id="2147483694" r:id="rId22"/>
    <p:sldLayoutId id="2147483692" r:id="rId23"/>
    <p:sldLayoutId id="2147483691" r:id="rId24"/>
    <p:sldLayoutId id="2147483689" r:id="rId25"/>
    <p:sldLayoutId id="2147483688" r:id="rId26"/>
    <p:sldLayoutId id="2147483686" r:id="rId27"/>
    <p:sldLayoutId id="2147483685" r:id="rId28"/>
    <p:sldLayoutId id="2147483684" r:id="rId29"/>
    <p:sldLayoutId id="2147483683" r:id="rId30"/>
    <p:sldLayoutId id="2147483682" r:id="rId31"/>
    <p:sldLayoutId id="2147483663" r:id="rId32"/>
    <p:sldLayoutId id="2147483664" r:id="rId33"/>
    <p:sldLayoutId id="2147483665" r:id="rId34"/>
    <p:sldLayoutId id="2147483666" r:id="rId35"/>
    <p:sldLayoutId id="2147483667" r:id="rId36"/>
    <p:sldLayoutId id="2147483668" r:id="rId37"/>
    <p:sldLayoutId id="2147483669" r:id="rId38"/>
    <p:sldLayoutId id="2147483670" r:id="rId39"/>
    <p:sldLayoutId id="2147483671" r:id="rId40"/>
    <p:sldLayoutId id="2147483672" r:id="rId41"/>
    <p:sldLayoutId id="2147483673" r:id="rId42"/>
    <p:sldLayoutId id="2147483674" r:id="rId43"/>
    <p:sldLayoutId id="2147483675" r:id="rId44"/>
    <p:sldLayoutId id="2147483676" r:id="rId45"/>
    <p:sldLayoutId id="2147483677" r:id="rId46"/>
    <p:sldLayoutId id="2147483716" r:id="rId47"/>
    <p:sldLayoutId id="2147483711" r:id="rId48"/>
    <p:sldLayoutId id="2147483709" r:id="rId49"/>
    <p:sldLayoutId id="2147483704" r:id="rId50"/>
    <p:sldLayoutId id="2147483695" r:id="rId51"/>
    <p:sldLayoutId id="2147483693" r:id="rId52"/>
    <p:sldLayoutId id="2147483690" r:id="rId53"/>
    <p:sldLayoutId id="2147483678" r:id="rId54"/>
    <p:sldLayoutId id="2147483679" r:id="rId55"/>
    <p:sldLayoutId id="2147483680" r:id="rId56"/>
    <p:sldLayoutId id="2147483681" r:id="rId57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325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73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file:///C:\Program%20Files\Inknoe%20ClassPoint%202\Images\wc_green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C:\Users\savch\AppData\Roaming\Inknoe%20ClassPoint\Images\slide-20240315082120739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Основи на програмирането </a:t>
            </a:r>
          </a:p>
          <a:p>
            <a:r>
              <a:rPr lang="ru-RU" dirty="0"/>
              <a:t>с Python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6" grpId="0" build="p"/>
      <p:bldP spid="8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10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5435607" y="1215318"/>
            <a:ext cx="132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f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1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Try-except-finally </a:t>
            </a:r>
            <a:r>
              <a:rPr lang="bg-BG" dirty="0"/>
              <a:t>- блок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finally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блокът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съдържа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изпълнява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винаги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независимо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има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полезно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освобождаване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ресурси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трябва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във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всеки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случай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11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8157" y="2908230"/>
            <a:ext cx="3686935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66F5E22-E1CA-45BE-A705-4A73CDD6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119" y="2908228"/>
            <a:ext cx="3807706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lang="en-US" altLang="en-US" sz="2000" dirty="0">
                <a:solidFill>
                  <a:srgbClr val="2AACB8"/>
                </a:solidFill>
                <a:latin typeface="JetBrains Mono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Can’t divide characters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221C04A-C9A0-1A39-CB4C-664159A1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52" y="2908228"/>
            <a:ext cx="3807706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Can’t divide by zero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</a:t>
            </a:r>
            <a:r>
              <a:rPr lang="en-US" dirty="0"/>
              <a:t>except </a:t>
            </a:r>
            <a:r>
              <a:rPr lang="bg-BG" dirty="0"/>
              <a:t>блокове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 fontScale="85000" lnSpcReduction="10000"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Подобно на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if-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elif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-else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където можем да имаме множество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elif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проверки. Така и тук можем да имаме повече от един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except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 еди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н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try-except-else-finally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блок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Множеството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except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блокове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позволяват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на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програмиста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да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справи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с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различни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видове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грешки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индивидуален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начин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Първият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подходящ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блок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изпълнява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, и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изпълнението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продължава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оттам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12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06074" y="3060541"/>
            <a:ext cx="4639451" cy="30162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"Something went wrong"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…..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66F5E22-E1CA-45BE-A705-4A73CDD6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185" y="3199040"/>
            <a:ext cx="4509815" cy="27392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SystemError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"Something went wrong again"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"Everything works"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CF8E6D"/>
              </a:solidFill>
              <a:latin typeface="JetBrains Mono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изключения в </a:t>
            </a:r>
            <a:r>
              <a:rPr lang="en-US" dirty="0"/>
              <a:t>Python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Python предоставя богата библиотека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вградени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се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използват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представяне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различни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видове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грешки.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Някои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тях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включват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13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8CFCA4-E38B-5B48-02BF-19D03A113B40}"/>
              </a:ext>
            </a:extLst>
          </p:cNvPr>
          <p:cNvSpPr txBox="1"/>
          <p:nvPr/>
        </p:nvSpPr>
        <p:spPr>
          <a:xfrm>
            <a:off x="3047281" y="3076119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ValueError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E77FB3E9-D183-82E1-24CB-74C500B3801A}"/>
              </a:ext>
            </a:extLst>
          </p:cNvPr>
          <p:cNvSpPr txBox="1"/>
          <p:nvPr/>
        </p:nvSpPr>
        <p:spPr>
          <a:xfrm>
            <a:off x="7952836" y="2236481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IndexError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175CB628-89F7-59AB-50FA-52B74E082FCC}"/>
              </a:ext>
            </a:extLst>
          </p:cNvPr>
          <p:cNvSpPr txBox="1"/>
          <p:nvPr/>
        </p:nvSpPr>
        <p:spPr>
          <a:xfrm>
            <a:off x="7847522" y="4464849"/>
            <a:ext cx="3711874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SyntaxError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B01561B4-148C-2DF6-EBC7-66A40ACBB3A6}"/>
              </a:ext>
            </a:extLst>
          </p:cNvPr>
          <p:cNvSpPr txBox="1"/>
          <p:nvPr/>
        </p:nvSpPr>
        <p:spPr>
          <a:xfrm>
            <a:off x="6872378" y="3375273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KeyError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Текстово поле 34">
            <a:extLst>
              <a:ext uri="{FF2B5EF4-FFF2-40B4-BE49-F238E27FC236}">
                <a16:creationId xmlns:a16="http://schemas.microsoft.com/office/drawing/2014/main" id="{DFA01391-9BC4-50A7-70A5-A5817DE0A738}"/>
              </a:ext>
            </a:extLst>
          </p:cNvPr>
          <p:cNvSpPr txBox="1"/>
          <p:nvPr/>
        </p:nvSpPr>
        <p:spPr>
          <a:xfrm>
            <a:off x="1607282" y="2505906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Текстово поле 35">
            <a:extLst>
              <a:ext uri="{FF2B5EF4-FFF2-40B4-BE49-F238E27FC236}">
                <a16:creationId xmlns:a16="http://schemas.microsoft.com/office/drawing/2014/main" id="{6570E1C1-E54A-C322-971C-F79690FCF38C}"/>
              </a:ext>
            </a:extLst>
          </p:cNvPr>
          <p:cNvSpPr txBox="1"/>
          <p:nvPr/>
        </p:nvSpPr>
        <p:spPr>
          <a:xfrm>
            <a:off x="1437017" y="4464672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NameError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Полезни съвети при 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Подчертайте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важността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конкретност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където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помага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по-добра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идентификация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отстраняване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проблемите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14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4541250-9340-4067-2A3A-4D739C8D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539B2C5F-1123-7F1E-7E97-BCEA30703278}"/>
              </a:ext>
            </a:extLst>
          </p:cNvPr>
          <p:cNvSpPr txBox="1"/>
          <p:nvPr/>
        </p:nvSpPr>
        <p:spPr>
          <a:xfrm>
            <a:off x="516000" y="2590180"/>
            <a:ext cx="10437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Избягвайте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широки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блокове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try-except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избегнете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нежелано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скриване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трудности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откриването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F1ED098D-B799-7540-C795-C6FE3647183D}"/>
              </a:ext>
            </a:extLst>
          </p:cNvPr>
          <p:cNvSpPr txBox="1"/>
          <p:nvPr/>
        </p:nvSpPr>
        <p:spPr>
          <a:xfrm>
            <a:off x="0" y="3286771"/>
            <a:ext cx="10953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Препоръчително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четенето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документацията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вградените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разбере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какви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могат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възникнат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9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Обработката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грешки в Python е неотделима част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разработването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стабилни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надеждни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приложения.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Презентацията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ни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демонстрира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ключовите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концепции -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try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except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else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finally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-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програмистите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използват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ефективно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справяне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по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време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кода.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15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4541250-9340-4067-2A3A-4D739C8D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539B2C5F-1123-7F1E-7E97-BCEA30703278}"/>
              </a:ext>
            </a:extLst>
          </p:cNvPr>
          <p:cNvSpPr txBox="1"/>
          <p:nvPr/>
        </p:nvSpPr>
        <p:spPr>
          <a:xfrm>
            <a:off x="516000" y="2590180"/>
            <a:ext cx="10437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Завършваме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 акцент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върху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важността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предотвратяването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необработени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грешки.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Необработените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могат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да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доведат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непредвидени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състояния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програмата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да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предизвикат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нежелани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последствия.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Затова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от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съществено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значение да се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постави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ударение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върху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коректната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изчерпателна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обработка на грешки в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програмния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код.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F1ED098D-B799-7540-C795-C6FE3647183D}"/>
              </a:ext>
            </a:extLst>
          </p:cNvPr>
          <p:cNvSpPr txBox="1"/>
          <p:nvPr/>
        </p:nvSpPr>
        <p:spPr>
          <a:xfrm>
            <a:off x="516000" y="3911706"/>
            <a:ext cx="10437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Този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заключителен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слайд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обобщава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само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ключовите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презентацията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подчертава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значението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добрата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практика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програмирането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99A3845-3256-4D6D-7B8E-3A8D7CB7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  <p:bldP spid="8" grpId="0" build="p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6000" y="13716000"/>
            <a:ext cx="11160000" cy="1325563"/>
          </a:xfrm>
        </p:spPr>
        <p:txBody>
          <a:bodyPr/>
          <a:lstStyle/>
          <a:p>
            <a:r>
              <a:rPr lang="en-US" dirty="0"/>
              <a:t>try - except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4"/>
            <a:ext cx="11160000" cy="1325563"/>
          </a:xfrm>
        </p:spPr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 "/>
              <a:tabLst>
                <a:tab pos="457200" algn="l"/>
              </a:tabLst>
            </a:pPr>
            <a:b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 "/>
              <a:tabLst>
                <a:tab pos="457200" algn="l"/>
              </a:tabLst>
            </a:pP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17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5064" y="13716000"/>
            <a:ext cx="8640000" cy="1938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Can’t divide by zero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1501551" y="13716000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1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except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4"/>
            <a:ext cx="11160000" cy="1325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блокът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съдържа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който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може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предизвика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Ако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изпълнението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прекъсва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и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програмата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преминава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към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блокът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съдържа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който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изпълнява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само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ако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18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5064" y="3630200"/>
            <a:ext cx="8640000" cy="1938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Can’t divide by zero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1501551" y="3429000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5"/>
            <a:ext cx="11160000" cy="6760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могат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възникнат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време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изпълнение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програмите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Python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предоставя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инструменти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обработка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тези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2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49789" y="2711009"/>
            <a:ext cx="8640000" cy="29876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def </a:t>
            </a:r>
            <a:r>
              <a:rPr lang="en-US" sz="2400" b="1" dirty="0" err="1">
                <a:latin typeface="Consolas" pitchFamily="49" charset="0"/>
              </a:rPr>
              <a:t>division_func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result = a / 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return result</a:t>
            </a:r>
            <a:b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bg-BG" sz="2400" b="1" dirty="0">
                <a:solidFill>
                  <a:srgbClr val="D19A66"/>
                </a:solidFill>
                <a:latin typeface="Consolas" pitchFamily="49" charset="0"/>
                <a:cs typeface="Consolas" panose="020B0609020204030204" pitchFamily="49" charset="0"/>
              </a:rPr>
              <a:t>num_1</a:t>
            </a:r>
            <a:r>
              <a:rPr kumimoji="0" lang="en-US" altLang="bg-BG" sz="24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itchFamily="49" charset="0"/>
                <a:cs typeface="Consolas" panose="020B0609020204030204" pitchFamily="49" charset="0"/>
              </a:rPr>
              <a:t> =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bg-BG" sz="2400" b="1" dirty="0">
                <a:solidFill>
                  <a:srgbClr val="D19A66"/>
                </a:solidFill>
                <a:latin typeface="Consolas" pitchFamily="49" charset="0"/>
                <a:cs typeface="Consolas" panose="020B0609020204030204" pitchFamily="49" charset="0"/>
              </a:rPr>
              <a:t>num_2</a:t>
            </a:r>
            <a:r>
              <a:rPr kumimoji="0" lang="en-US" altLang="bg-BG" sz="24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itchFamily="49" charset="0"/>
                <a:cs typeface="Consolas" panose="020B0609020204030204" pitchFamily="49" charset="0"/>
              </a:rPr>
              <a:t> = 0</a:t>
            </a:r>
            <a:endParaRPr kumimoji="0" lang="en-US" altLang="bg-BG" sz="2400" b="0" i="1" u="none" strike="noStrike" cap="none" normalizeH="0" baseline="0" dirty="0">
              <a:ln>
                <a:noFill/>
              </a:ln>
              <a:solidFill>
                <a:srgbClr val="59626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latin typeface="Consolas" pitchFamily="49" charset="0"/>
              </a:rPr>
              <a:t>division_func</a:t>
            </a:r>
            <a:r>
              <a:rPr lang="en-US" sz="2400" b="1" dirty="0">
                <a:latin typeface="Consolas" pitchFamily="49" charset="0"/>
              </a:rPr>
              <a:t>(num_1, num_2)) </a:t>
            </a:r>
          </a:p>
          <a:p>
            <a:pPr marL="88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2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400" i="1" dirty="0" err="1">
                <a:solidFill>
                  <a:srgbClr val="59626F"/>
                </a:solidFill>
                <a:latin typeface="Consolas" panose="020B0609020204030204" pitchFamily="49" charset="0"/>
              </a:rPr>
              <a:t>ZeroDivisionError</a:t>
            </a:r>
            <a:endParaRPr kumimoji="0" lang="en-US" altLang="bg-BG" sz="2400" b="0" i="1" u="none" strike="noStrike" cap="none" normalizeH="0" baseline="0" dirty="0">
              <a:ln>
                <a:noFill/>
              </a:ln>
              <a:solidFill>
                <a:srgbClr val="59626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3881888" y="2245096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916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5"/>
            <a:ext cx="11160000" cy="6760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Кой грешки Вие знаете и най-често Ви излизат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3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B0A631A-75E9-FB39-CC7E-02BDF6B476BB}"/>
              </a:ext>
            </a:extLst>
          </p:cNvPr>
          <p:cNvSpPr txBox="1">
            <a:spLocks/>
          </p:cNvSpPr>
          <p:nvPr/>
        </p:nvSpPr>
        <p:spPr>
          <a:xfrm>
            <a:off x="516000" y="2327061"/>
            <a:ext cx="11160000" cy="676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Подгответе се да сканирате 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QR- </a:t>
            </a: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код с </a:t>
            </a:r>
            <a:r>
              <a:rPr lang="bg-BG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камеритет</a:t>
            </a: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 на вашите телефони</a:t>
            </a:r>
            <a:endParaRPr lang="en-US" sz="2400" dirty="0"/>
          </a:p>
        </p:txBody>
      </p:sp>
      <p:pic>
        <p:nvPicPr>
          <p:cNvPr id="10" name="btnInknoeActivityCp2">
            <a:extLst>
              <a:ext uri="{FF2B5EF4-FFF2-40B4-BE49-F238E27FC236}">
                <a16:creationId xmlns:a16="http://schemas.microsoft.com/office/drawing/2014/main" id="{76112828-5D44-D050-71DE-0BAA2348FF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6" y="3476063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картина 3">
            <a:extLst>
              <a:ext uri="{FF2B5EF4-FFF2-40B4-BE49-F238E27FC236}">
                <a16:creationId xmlns:a16="http://schemas.microsoft.com/office/drawing/2014/main" id="{4A0D606A-00F4-6A81-260A-CEB5ECCD266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r="769"/>
          <a:stretch>
            <a:fillRect/>
          </a:stretch>
        </p:blipFill>
        <p:spPr>
          <a:xfrm>
            <a:off x="3910729" y="331241"/>
            <a:ext cx="479580" cy="479580"/>
          </a:xfrm>
        </p:spPr>
      </p:pic>
      <p:sp>
        <p:nvSpPr>
          <p:cNvPr id="5" name="Header top shape">
            <a:extLst>
              <a:ext uri="{FF2B5EF4-FFF2-40B4-BE49-F238E27FC236}">
                <a16:creationId xmlns:a16="http://schemas.microsoft.com/office/drawing/2014/main" id="{A311FFB1-2CDF-0698-C803-49ABDB4D980B}"/>
              </a:ext>
            </a:extLst>
          </p:cNvPr>
          <p:cNvSpPr txBox="1"/>
          <p:nvPr/>
        </p:nvSpPr>
        <p:spPr>
          <a:xfrm>
            <a:off x="4390309" y="317115"/>
            <a:ext cx="8128000" cy="507831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r>
              <a:rPr lang="en-US" sz="2700">
                <a:solidFill>
                  <a:srgbClr val="49454F"/>
                </a:solidFill>
                <a:latin typeface="Roboto" panose="02000000000000000000" pitchFamily="2" charset="0"/>
              </a:rPr>
              <a:t>Word Cloud submissions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9A6AB042-4C47-2078-89AE-9DB8FA31B6EF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609600" y="1028701"/>
            <a:ext cx="10972800" cy="47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8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except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5</a:t>
            </a:fld>
            <a:endParaRPr lang="bg-BG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836000" y="753778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33623" y="1321456"/>
            <a:ext cx="2917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T-E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except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4"/>
            <a:ext cx="11160000" cy="1325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блокът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съдържа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който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може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предизвика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Ако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изпълнението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прекъсва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и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програмата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преминава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към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блокът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съдържа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който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изпълнява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само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ако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6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5064" y="3630200"/>
            <a:ext cx="8640000" cy="1938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Can’t divide by zero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1501551" y="3429000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няколко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4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 Python,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обекти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хвърлят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когато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можем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посочим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конкретен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тип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например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ValueError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KeyError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)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специфичен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bg-BG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всеки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7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62702" y="3046728"/>
            <a:ext cx="8640000" cy="3046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a)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zero“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# Can’t divide characters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2589298" y="3334642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87FF36C2-EE28-1C21-5D34-360B55206015}"/>
              </a:ext>
            </a:extLst>
          </p:cNvPr>
          <p:cNvSpPr/>
          <p:nvPr/>
        </p:nvSpPr>
        <p:spPr bwMode="auto">
          <a:xfrm>
            <a:off x="3853068" y="4797474"/>
            <a:ext cx="1788607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SyntaxError</a:t>
            </a:r>
            <a:endParaRPr lang="bg-BG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8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5435607" y="1215318"/>
            <a:ext cx="132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el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94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краен случай </a:t>
            </a:r>
            <a:r>
              <a:rPr lang="en-US" dirty="0"/>
              <a:t>else: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съдържа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изпълнява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само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ако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възникнала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предоставя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алтернативен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когато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9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8966" y="2683944"/>
            <a:ext cx="8640000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"Divided by integer"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Divide by Integer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null,&quot;Name&quot;:&quot;WordCloud&quot;,&quot;ActivityType&quot;:2,&quot;Width&quot;:0.0,&quot;Height&quot;:0.0,&quot;Graphics&quot;:null,&quot;ActivityBase&quot;:{&quot;$type&quot;:&quot;ClassPoint2.Core.DTO.Activities.WordCloudActivity, ClassPoint2.Core&quot;,&quot;numOfSubmissionsAllowed&quot;:3,&quot;activityId&quot;:&quot;wc20240315061559113UGJT&quot;,&quot;activityType&quot;:&quot;Word Cloud&quot;,&quot;countdown&quot;:300,&quot;StartWithSlide&quot;:false,&quot;CanMinimize&quot;:false,&quot;CanCountDown&quot;:true},&quot;IsLocked&quot;:false,&quot;IsMappedFromCp1&quot;:false,&quot;IsQuizMode&quot;:false}"/>
</p:tagLst>
</file>

<file path=ppt/theme/theme1.xml><?xml version="1.0" encoding="utf-8"?>
<a:theme xmlns:a="http://schemas.openxmlformats.org/drawingml/2006/main" name="UKTC Theme">
  <a:themeElements>
    <a:clrScheme name="UKTC colors">
      <a:dk1>
        <a:srgbClr val="1B3043"/>
      </a:dk1>
      <a:lt1>
        <a:srgbClr val="FFFFFF"/>
      </a:lt1>
      <a:dk2>
        <a:srgbClr val="2E5374"/>
      </a:dk2>
      <a:lt2>
        <a:srgbClr val="F2F2F2"/>
      </a:lt2>
      <a:accent1>
        <a:srgbClr val="559BEF"/>
      </a:accent1>
      <a:accent2>
        <a:srgbClr val="85112B"/>
      </a:accent2>
      <a:accent3>
        <a:srgbClr val="C9C9C9"/>
      </a:accent3>
      <a:accent4>
        <a:srgbClr val="B51739"/>
      </a:accent4>
      <a:accent5>
        <a:srgbClr val="5773EF"/>
      </a:accent5>
      <a:accent6>
        <a:srgbClr val="66CCFF"/>
      </a:accent6>
      <a:hlink>
        <a:srgbClr val="E31D47"/>
      </a:hlink>
      <a:folHlink>
        <a:srgbClr val="558FED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TC Theme" id="{D2833436-A808-43B6-B154-36CE7C0CE0BF}" vid="{3406C790-069A-42E2-899E-FA78CC448F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1199</Words>
  <Application>Microsoft Office PowerPoint</Application>
  <PresentationFormat>Широк екран</PresentationFormat>
  <Paragraphs>134</Paragraphs>
  <Slides>18</Slides>
  <Notes>3</Notes>
  <HiddenSlides>2</HiddenSlides>
  <MMClips>0</MMClips>
  <ScaleCrop>false</ScaleCrop>
  <HeadingPairs>
    <vt:vector size="6" baseType="variant">
      <vt:variant>
        <vt:lpstr>Използвани шрифтове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32" baseType="lpstr">
      <vt:lpstr>Adobe Heiti Std R</vt:lpstr>
      <vt:lpstr>Aptos</vt:lpstr>
      <vt:lpstr>Arial</vt:lpstr>
      <vt:lpstr>Calibri</vt:lpstr>
      <vt:lpstr>Consolas</vt:lpstr>
      <vt:lpstr>Courier New</vt:lpstr>
      <vt:lpstr>JetBrains Mono</vt:lpstr>
      <vt:lpstr>Roboto</vt:lpstr>
      <vt:lpstr>Söhne</vt:lpstr>
      <vt:lpstr>Söhne Mono</vt:lpstr>
      <vt:lpstr>Times New Roman</vt:lpstr>
      <vt:lpstr>Verdana</vt:lpstr>
      <vt:lpstr>Wingdings</vt:lpstr>
      <vt:lpstr>UKTC Theme</vt:lpstr>
      <vt:lpstr>Try except else finally</vt:lpstr>
      <vt:lpstr>Обработка на грешки</vt:lpstr>
      <vt:lpstr>Обработка на грешки</vt:lpstr>
      <vt:lpstr>Презентация на PowerPoint</vt:lpstr>
      <vt:lpstr>try - except</vt:lpstr>
      <vt:lpstr>try - except</vt:lpstr>
      <vt:lpstr>Обработка на няколко грешки</vt:lpstr>
      <vt:lpstr>else:</vt:lpstr>
      <vt:lpstr>В краен случай else:</vt:lpstr>
      <vt:lpstr>finally:</vt:lpstr>
      <vt:lpstr>Try-except-finally - блок</vt:lpstr>
      <vt:lpstr>Множество except блокове</vt:lpstr>
      <vt:lpstr>Вградени изключения в Python</vt:lpstr>
      <vt:lpstr>Полезни съвети при обработка на грешки</vt:lpstr>
      <vt:lpstr>Finally </vt:lpstr>
      <vt:lpstr>Благодаря за вниманието</vt:lpstr>
      <vt:lpstr>try - except</vt:lpstr>
      <vt:lpstr>try - except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Елена Първанова</dc:creator>
  <cp:keywords>Python;Function</cp:keywords>
  <cp:lastModifiedBy>Vuiche Team</cp:lastModifiedBy>
  <cp:revision>143</cp:revision>
  <cp:lastPrinted>2024-03-15T07:29:01Z</cp:lastPrinted>
  <dcterms:created xsi:type="dcterms:W3CDTF">2023-09-25T15:20:47Z</dcterms:created>
  <dcterms:modified xsi:type="dcterms:W3CDTF">2024-03-15T07:29:05Z</dcterms:modified>
</cp:coreProperties>
</file>