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3"/>
            <p14:sldId id="264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1CD0-0AED-4D3B-A0B5-55F575B22F29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25.2.2024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25.2.2024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25.2.2024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25.2.2024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25.2.2024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25.2.2024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25.2.2024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25.2.2024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25.2.2024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25.2.2024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25.2.2024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25.2.2024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25.2.2024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25.2.2024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25.2.2024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**</a:t>
            </a:r>
            <a:r>
              <a:rPr lang="en-US" dirty="0" err="1"/>
              <a:t>kwargs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*</a:t>
            </a:r>
            <a:r>
              <a:rPr lang="en-US" dirty="0" err="1"/>
              <a:t>args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35607" y="1215318"/>
            <a:ext cx="1320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endParaRPr lang="bg-BG" sz="12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1947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400" dirty="0"/>
              <a:t>Във функциите може да се използва ключовата дума </a:t>
            </a:r>
            <a:r>
              <a:rPr lang="en-US" sz="2400" dirty="0"/>
              <a:t>*</a:t>
            </a:r>
            <a:r>
              <a:rPr lang="en-US" sz="2400" dirty="0" err="1"/>
              <a:t>args</a:t>
            </a:r>
            <a:r>
              <a:rPr lang="en-US" sz="2400" dirty="0"/>
              <a:t> </a:t>
            </a:r>
            <a:r>
              <a:rPr lang="bg-BG" sz="2400" dirty="0"/>
              <a:t>със звезда отпред което се използва за </a:t>
            </a:r>
            <a:r>
              <a:rPr lang="bg-BG" sz="2400" dirty="0" err="1"/>
              <a:t>пакване</a:t>
            </a:r>
            <a:r>
              <a:rPr lang="bg-BG" sz="2400" dirty="0"/>
              <a:t> и </a:t>
            </a:r>
            <a:r>
              <a:rPr lang="bg-BG" sz="2400" dirty="0" err="1"/>
              <a:t>ън-пакване</a:t>
            </a:r>
            <a:r>
              <a:rPr lang="bg-BG" sz="2400" dirty="0"/>
              <a:t> на листове и </a:t>
            </a:r>
            <a:r>
              <a:rPr lang="bg-BG" sz="2400" dirty="0" err="1"/>
              <a:t>тюпъли</a:t>
            </a:r>
            <a:r>
              <a:rPr lang="bg-BG" sz="2400" dirty="0"/>
              <a:t>/кортежи.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7261" y="3773010"/>
            <a:ext cx="8640000" cy="24336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my_func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400" b="1" dirty="0">
                <a:latin typeface="Consolas" pitchFamily="49" charset="0"/>
              </a:rPr>
              <a:t>)</a:t>
            </a:r>
          </a:p>
          <a:p>
            <a:pPr marL="88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err="1">
                <a:latin typeface="Consolas" pitchFamily="49" charset="0"/>
              </a:rPr>
              <a:t>my_func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10, 20, 30</a:t>
            </a:r>
            <a:r>
              <a:rPr lang="en-US" sz="2400" b="1" dirty="0">
                <a:latin typeface="Consolas" pitchFamily="49" charset="0"/>
              </a:rPr>
              <a:t>) </a:t>
            </a: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en-US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(10, 20, 30)</a:t>
            </a: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Consolas" pitchFamily="49" charset="0"/>
              </a:rPr>
              <a:t>my_func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“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Gosho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”, “Maria”</a:t>
            </a:r>
            <a:r>
              <a:rPr lang="en-US" sz="2400" b="1" dirty="0">
                <a:latin typeface="Consolas" pitchFamily="49" charset="0"/>
              </a:rPr>
              <a:t>) </a:t>
            </a: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en-US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0" lang="en-US" altLang="bg-BG" sz="2400" b="0" i="1" u="none" strike="noStrike" cap="none" normalizeH="0" baseline="0" dirty="0" err="1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kumimoji="0" lang="en-US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“Maria”)</a:t>
            </a: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3200400" y="3190027"/>
            <a:ext cx="2196861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Calibri"/>
              </a:rPr>
              <a:t>List </a:t>
            </a:r>
            <a:r>
              <a:rPr lang="bg-BG" b="1" dirty="0">
                <a:solidFill>
                  <a:schemeClr val="accent4"/>
                </a:solidFill>
                <a:cs typeface="Calibri"/>
              </a:rPr>
              <a:t>или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tuple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*</a:t>
            </a:r>
            <a:r>
              <a:rPr lang="en-US" dirty="0" err="1"/>
              <a:t>kwargs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4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k</a:t>
            </a:r>
            <a:endParaRPr lang="bg-BG" sz="12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15608-DFB6-CE92-BEB5-ADF56C07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887325-644A-8D09-CFC5-D8644A6D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kwargs</a:t>
            </a:r>
            <a:endParaRPr lang="bg-B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9DA3B-D383-D9E6-B5DF-EA71B463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1947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400" dirty="0"/>
              <a:t>Във функциите може да се използва ключовата дума </a:t>
            </a:r>
            <a:r>
              <a:rPr lang="en-US" sz="2400" dirty="0"/>
              <a:t>*</a:t>
            </a:r>
            <a:r>
              <a:rPr lang="en-US" sz="2400" dirty="0" err="1"/>
              <a:t>kwargs</a:t>
            </a:r>
            <a:r>
              <a:rPr lang="en-US" sz="2400" dirty="0"/>
              <a:t> </a:t>
            </a:r>
            <a:r>
              <a:rPr lang="bg-BG" sz="2400" dirty="0"/>
              <a:t>с</a:t>
            </a:r>
            <a:r>
              <a:rPr lang="en-US" sz="2400" dirty="0"/>
              <a:t> </a:t>
            </a:r>
            <a:r>
              <a:rPr lang="bg-BG" sz="2400" dirty="0"/>
              <a:t>две звезди отпред което се използва за </a:t>
            </a:r>
            <a:r>
              <a:rPr lang="bg-BG" sz="2400" dirty="0" err="1"/>
              <a:t>пакване</a:t>
            </a:r>
            <a:r>
              <a:rPr lang="bg-BG" sz="2400" dirty="0"/>
              <a:t> и </a:t>
            </a:r>
            <a:r>
              <a:rPr lang="bg-BG" sz="2400" dirty="0" err="1"/>
              <a:t>ън-пакване</a:t>
            </a:r>
            <a:r>
              <a:rPr lang="bg-BG" sz="2400" dirty="0"/>
              <a:t> на речници. 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879D8-1709-10F6-EB00-A6FCB3FCC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658F32B-B2A6-39D5-BD7D-B8A521B0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61" y="3651022"/>
            <a:ext cx="8640000" cy="26776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greet_me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for key, value in </a:t>
            </a:r>
            <a:r>
              <a:rPr lang="en-US" sz="2400" b="1" dirty="0" err="1">
                <a:latin typeface="Consolas" pitchFamily="49" charset="0"/>
              </a:rPr>
              <a:t>kwargs.items</a:t>
            </a:r>
            <a:r>
              <a:rPr lang="en-US" sz="24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greet_me</a:t>
            </a:r>
            <a:r>
              <a:rPr lang="en-US" sz="2400" b="1" dirty="0">
                <a:latin typeface="Consolas" pitchFamily="49" charset="0"/>
              </a:rPr>
              <a:t>(Maria="Hello", </a:t>
            </a:r>
            <a:r>
              <a:rPr lang="en-US" sz="2400" b="1" dirty="0" err="1">
                <a:latin typeface="Consolas" pitchFamily="49" charset="0"/>
              </a:rPr>
              <a:t>Spiridon</a:t>
            </a:r>
            <a:r>
              <a:rPr lang="en-US" sz="2400" b="1" dirty="0">
                <a:latin typeface="Consolas" pitchFamily="49" charset="0"/>
              </a:rPr>
              <a:t>="Bye")</a:t>
            </a:r>
            <a:endParaRPr lang="bg-BG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Hello Maria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Bye </a:t>
            </a:r>
            <a:r>
              <a:rPr lang="en-US" sz="2400" b="1" i="1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Spiridon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E51A8BD8-DE60-CF6E-096D-33313D35452B}"/>
              </a:ext>
            </a:extLst>
          </p:cNvPr>
          <p:cNvSpPr/>
          <p:nvPr/>
        </p:nvSpPr>
        <p:spPr bwMode="auto">
          <a:xfrm>
            <a:off x="3200400" y="3190027"/>
            <a:ext cx="2196861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Calibri"/>
              </a:rPr>
              <a:t>Dictionary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21525-D28F-4A94-69D1-94B5FEA4D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2767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8"/>
            <a:ext cx="11160000" cy="825318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**</a:t>
            </a:r>
            <a:r>
              <a:rPr lang="en-US" dirty="0" err="1"/>
              <a:t>kwargs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06" y="1665642"/>
            <a:ext cx="11160000" cy="1597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400" dirty="0"/>
              <a:t>В една функция може да имате *</a:t>
            </a:r>
            <a:r>
              <a:rPr lang="en-US" sz="2400" dirty="0" err="1"/>
              <a:t>args</a:t>
            </a:r>
            <a:r>
              <a:rPr lang="en-US" sz="2400" dirty="0"/>
              <a:t> </a:t>
            </a:r>
            <a:r>
              <a:rPr lang="bg-BG" sz="2400" dirty="0"/>
              <a:t>и</a:t>
            </a:r>
            <a:r>
              <a:rPr lang="en-US" sz="2400" dirty="0"/>
              <a:t> **</a:t>
            </a:r>
            <a:r>
              <a:rPr lang="en-US" sz="2400" dirty="0" err="1"/>
              <a:t>kwargs</a:t>
            </a:r>
            <a:r>
              <a:rPr lang="en-US" sz="2400" dirty="0"/>
              <a:t> </a:t>
            </a:r>
            <a:r>
              <a:rPr lang="bg-BG" sz="2400" dirty="0"/>
              <a:t>и няколко други параметри едновременно. Но първо трябва да се подадат индивидуалните параметри след това *</a:t>
            </a:r>
            <a:r>
              <a:rPr lang="en-US" sz="2400" dirty="0" err="1"/>
              <a:t>args</a:t>
            </a:r>
            <a:r>
              <a:rPr lang="en-US" sz="2400" dirty="0"/>
              <a:t> </a:t>
            </a:r>
            <a:r>
              <a:rPr lang="bg-BG" sz="2400" dirty="0"/>
              <a:t>и</a:t>
            </a:r>
            <a:r>
              <a:rPr lang="en-US" sz="2400" dirty="0"/>
              <a:t> **</a:t>
            </a:r>
            <a:r>
              <a:rPr lang="en-US" sz="2400" dirty="0" err="1"/>
              <a:t>kwargs</a:t>
            </a:r>
            <a:r>
              <a:rPr lang="en-US" sz="2400" dirty="0"/>
              <a:t> 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5610D8-0F42-3E24-5722-AD1E2A0B2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61" y="3257220"/>
            <a:ext cx="10598739" cy="29876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my_func</a:t>
            </a:r>
            <a:r>
              <a:rPr lang="en-US" sz="2400" b="1" dirty="0">
                <a:latin typeface="Consolas" pitchFamily="49" charset="0"/>
              </a:rPr>
              <a:t>(param1, param2,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 **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print(param1)</a:t>
            </a:r>
            <a:endParaRPr lang="bg-BG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</a:rPr>
              <a:t>print(param</a:t>
            </a:r>
            <a:r>
              <a:rPr lang="bg-BG" sz="2400" b="1" dirty="0">
                <a:latin typeface="Consolas" pitchFamily="49" charset="0"/>
              </a:rPr>
              <a:t>2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bg-BG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latin typeface="Consolas" pitchFamily="49" charset="0"/>
              </a:rPr>
              <a:t>aggs</a:t>
            </a:r>
            <a:r>
              <a:rPr lang="en-US" sz="24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print(param1)</a:t>
            </a:r>
            <a:endParaRPr lang="bg-BG" sz="2400" b="1" dirty="0">
              <a:latin typeface="Consolas" pitchFamily="49" charset="0"/>
            </a:endParaRP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Consolas" pitchFamily="49" charset="0"/>
              </a:rPr>
              <a:t>my_func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“UKTC”, “Is”, “Greatest”, “School”, UKTC=“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uktc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”, GREATE=“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greate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”</a:t>
            </a:r>
            <a:r>
              <a:rPr lang="en-US" sz="2400" b="1" dirty="0">
                <a:latin typeface="Consolas" pitchFamily="49" charset="0"/>
              </a:rPr>
              <a:t>)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89B47597-742A-7DA2-54C1-B02C0A361B76}"/>
              </a:ext>
            </a:extLst>
          </p:cNvPr>
          <p:cNvSpPr/>
          <p:nvPr/>
        </p:nvSpPr>
        <p:spPr bwMode="auto">
          <a:xfrm>
            <a:off x="2380890" y="2782702"/>
            <a:ext cx="3605842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chemeClr val="accent4"/>
                </a:solidFill>
                <a:cs typeface="Calibri"/>
              </a:rPr>
              <a:t>Определени параметри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110EC0A4-814A-E8B7-32E8-14DE0E7DB6FC}"/>
              </a:ext>
            </a:extLst>
          </p:cNvPr>
          <p:cNvSpPr/>
          <p:nvPr/>
        </p:nvSpPr>
        <p:spPr bwMode="auto">
          <a:xfrm>
            <a:off x="6096000" y="2842726"/>
            <a:ext cx="1270959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chemeClr val="accent4"/>
                </a:solidFill>
                <a:cs typeface="Calibri"/>
              </a:rPr>
              <a:t>списък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10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498F4476-D0A9-F6A8-C2D0-5B88D89C304A}"/>
              </a:ext>
            </a:extLst>
          </p:cNvPr>
          <p:cNvSpPr/>
          <p:nvPr/>
        </p:nvSpPr>
        <p:spPr bwMode="auto">
          <a:xfrm>
            <a:off x="7705042" y="2841072"/>
            <a:ext cx="1270959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chemeClr val="accent4"/>
                </a:solidFill>
                <a:cs typeface="Calibri"/>
              </a:rPr>
              <a:t>речник</a:t>
            </a:r>
            <a:endParaRPr lang="bg-BG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291</Words>
  <Application>Microsoft Office PowerPoint</Application>
  <PresentationFormat>Широк екран</PresentationFormat>
  <Paragraphs>52</Paragraphs>
  <Slides>6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Adobe Heiti Std R</vt:lpstr>
      <vt:lpstr>Arial</vt:lpstr>
      <vt:lpstr>Calibri</vt:lpstr>
      <vt:lpstr>Consolas</vt:lpstr>
      <vt:lpstr>Courier New</vt:lpstr>
      <vt:lpstr>Verdana</vt:lpstr>
      <vt:lpstr>UKTC Theme</vt:lpstr>
      <vt:lpstr>*args **kwargs</vt:lpstr>
      <vt:lpstr>*args</vt:lpstr>
      <vt:lpstr>*args</vt:lpstr>
      <vt:lpstr>*kwargs</vt:lpstr>
      <vt:lpstr>*kwargs</vt:lpstr>
      <vt:lpstr>*args и **kwargs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136</cp:revision>
  <dcterms:created xsi:type="dcterms:W3CDTF">2023-09-25T15:20:47Z</dcterms:created>
  <dcterms:modified xsi:type="dcterms:W3CDTF">2024-02-25T21:21:44Z</dcterms:modified>
</cp:coreProperties>
</file>