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64" r:id="rId3"/>
    <p:sldId id="263" r:id="rId4"/>
    <p:sldId id="280" r:id="rId5"/>
    <p:sldId id="282" r:id="rId6"/>
    <p:sldId id="281" r:id="rId7"/>
    <p:sldId id="266" r:id="rId8"/>
    <p:sldId id="271" r:id="rId9"/>
    <p:sldId id="283" r:id="rId10"/>
    <p:sldId id="284" r:id="rId11"/>
    <p:sldId id="285" r:id="rId12"/>
    <p:sldId id="272" r:id="rId13"/>
    <p:sldId id="286" r:id="rId14"/>
    <p:sldId id="278" r:id="rId15"/>
  </p:sldIdLst>
  <p:sldSz cx="12192000" cy="6858000"/>
  <p:notesSz cx="7315200" cy="96012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ие" id="{3FEB2303-0391-4500-B36B-80F42CEDA05D}">
          <p14:sldIdLst>
            <p14:sldId id="257"/>
          </p14:sldIdLst>
        </p14:section>
        <p14:section name="Дефиниране и приложение" id="{FB53F90F-C8AD-4155-8872-3DB6E07CBF7A}">
          <p14:sldIdLst>
            <p14:sldId id="264"/>
            <p14:sldId id="263"/>
            <p14:sldId id="280"/>
            <p14:sldId id="282"/>
            <p14:sldId id="281"/>
            <p14:sldId id="266"/>
            <p14:sldId id="271"/>
            <p14:sldId id="283"/>
            <p14:sldId id="284"/>
            <p14:sldId id="285"/>
            <p14:sldId id="272"/>
            <p14:sldId id="28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8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871CD0-0AED-4D3B-A0B5-55F575B22F29}" type="datetimeFigureOut">
              <a:rPr lang="bg-BG" smtClean="0"/>
              <a:t>24.3.2024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1B4B6B-7D2F-42B5-BB4E-659513E761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1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01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94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0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24.3.2024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2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3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589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77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89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4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61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28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7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908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868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24.3.2024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8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67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8315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7963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840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534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037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993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808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442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5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24.3.2024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8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002" y="365127"/>
            <a:ext cx="7020063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5939" y="368300"/>
            <a:ext cx="3780000" cy="56372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56000" y="3069000"/>
            <a:ext cx="7020061" cy="2933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656002" y="2166078"/>
            <a:ext cx="702006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9375" y="1715862"/>
            <a:ext cx="35100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ight Triangle 2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6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025824A-5A50-406F-9314-73A086D308F3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80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000" y="368302"/>
            <a:ext cx="54000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38D6185B-0D44-4303-8F41-CCEECFDE7998}" type="datetime1">
              <a:rPr lang="bg-BG" smtClean="0"/>
              <a:t>24.3.2024 г.</a:t>
            </a:fld>
            <a:endParaRPr lang="bg-B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275389" y="1809750"/>
            <a:ext cx="5400675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15939" y="368300"/>
            <a:ext cx="5400675" cy="57610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445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64800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536000" y="9000"/>
            <a:ext cx="4656000" cy="634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16000" y="1989000"/>
            <a:ext cx="3060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936000" y="1989000"/>
            <a:ext cx="3078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36002" y="5308311"/>
            <a:ext cx="3077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516002" y="5308311"/>
            <a:ext cx="3059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ectangle 21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9240F0D-6850-4E6F-AA82-6792ECA82211}" type="datetime1">
              <a:rPr lang="bg-BG" smtClean="0"/>
              <a:t>24.3.2024 г.</a:t>
            </a:fld>
            <a:endParaRPr lang="bg-BG"/>
          </a:p>
        </p:txBody>
      </p:sp>
      <p:cxnSp>
        <p:nvCxnSpPr>
          <p:cNvPr id="30" name="Straight Connector 29"/>
          <p:cNvCxnSpPr>
            <a:endCxn id="2" idx="2"/>
          </p:cNvCxnSpPr>
          <p:nvPr/>
        </p:nvCxnSpPr>
        <p:spPr>
          <a:xfrm flipV="1">
            <a:off x="515938" y="1690690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51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495FB95-C1CA-4FFD-A924-2D3E3A80B4B6}" type="datetime1">
              <a:rPr lang="bg-BG" smtClean="0"/>
              <a:t>24.3.2024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108000" y="3183026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596002" y="4409668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1596001" y="3469547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0001" y="3458881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536065" y="1308421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7536063" y="368300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419409" y="369576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4490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1" y="1203964"/>
            <a:ext cx="4487863" cy="13255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ardrop 2"/>
          <p:cNvSpPr/>
          <p:nvPr/>
        </p:nvSpPr>
        <p:spPr>
          <a:xfrm flipH="1">
            <a:off x="8770169" y="2720766"/>
            <a:ext cx="2888375" cy="288837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4" name="Teardrop 3"/>
          <p:cNvSpPr/>
          <p:nvPr/>
        </p:nvSpPr>
        <p:spPr>
          <a:xfrm rot="16200000" flipH="1">
            <a:off x="8770168" y="1092353"/>
            <a:ext cx="1437307" cy="1437307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5" name="Teardrop 4"/>
          <p:cNvSpPr/>
          <p:nvPr/>
        </p:nvSpPr>
        <p:spPr>
          <a:xfrm flipV="1">
            <a:off x="6651506" y="608456"/>
            <a:ext cx="1921204" cy="19212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71341" y="2720768"/>
            <a:ext cx="3201369" cy="3201369"/>
          </a:xfrm>
          <a:prstGeom prst="teardrop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ectangle 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ight Triangle 1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Right Triangle 1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2433497A-D560-4599-BAEB-D19C2ADA101E}" type="datetime1">
              <a:rPr lang="bg-BG" smtClean="0"/>
              <a:t>24.3.2024 г.</a:t>
            </a:fld>
            <a:endParaRPr lang="bg-B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28741" y="2625078"/>
            <a:ext cx="4487863" cy="30797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5938" y="2522722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27449" y="2720767"/>
            <a:ext cx="2568553" cy="268823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083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000" y="365127"/>
            <a:ext cx="72000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1881B84-55F2-4FE7-BF99-FB0642AE70F9}" type="datetime1">
              <a:rPr lang="bg-BG" smtClean="0"/>
              <a:t>24.3.2024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5937" y="368300"/>
            <a:ext cx="3600451" cy="36004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06917" y="3429000"/>
            <a:ext cx="2700000" cy="27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635752" y="1809750"/>
            <a:ext cx="5040313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15941" y="4038187"/>
            <a:ext cx="2762145" cy="209115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00" y="0"/>
            <a:ext cx="4064400" cy="3178800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DE6AD5C3-B683-4C24-9F40-C32EC8EDAA40}" type="datetime1">
              <a:rPr lang="bg-BG" smtClean="0"/>
              <a:t>24.3.2024 г.</a:t>
            </a:fld>
            <a:endParaRPr lang="bg-BG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127600" y="3171847"/>
            <a:ext cx="4064400" cy="3178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050086" y="-4334"/>
            <a:ext cx="4086557" cy="319033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43" y="3186000"/>
            <a:ext cx="4032000" cy="316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0" y="8024"/>
            <a:ext cx="4032000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050087" y="3191297"/>
            <a:ext cx="4086557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486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2880000"/>
          </a:xfrm>
          <a:prstGeom prst="rect">
            <a:avLst/>
          </a:prstGeom>
          <a:solidFill>
            <a:srgbClr val="1B304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79200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9F9816-487A-4089-B606-2DFBEADC3A6D}" type="datetime1">
              <a:rPr lang="bg-BG" smtClean="0"/>
              <a:t>24.3.2024 г.</a:t>
            </a:fld>
            <a:endParaRPr lang="bg-BG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60226" y="369002"/>
            <a:ext cx="3215839" cy="132168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5939" y="2355372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4295288" y="2351883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8230167" y="2354348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15967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365575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8256063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16032" y="4165029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4365577" y="4169454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256065" y="4169632"/>
            <a:ext cx="3419937" cy="199011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920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>
            <a:off x="0" y="-3"/>
            <a:ext cx="5694000" cy="6346463"/>
          </a:xfrm>
          <a:prstGeom prst="flowChartDelay">
            <a:avLst/>
          </a:prstGeom>
          <a:solidFill>
            <a:schemeClr val="bg1"/>
          </a:solidFill>
          <a:ln/>
          <a:effectLst>
            <a:outerShdw blurRad="127000" dist="63500" algn="l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9D99320-7208-4A25-88EC-2FCB8CD2AF1E}" type="datetime1">
              <a:rPr lang="bg-BG" smtClean="0"/>
              <a:t>24.3.2024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400000" cy="6353997"/>
          </a:xfrm>
          <a:prstGeom prst="flowChartDelay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162000" y="354460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56001" y="988299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7356001" y="374919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162063" y="234922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356064" y="298306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7356064" y="236968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6162000" y="430504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7356001" y="493888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/>
          </p:nvPr>
        </p:nvSpPr>
        <p:spPr>
          <a:xfrm>
            <a:off x="7356001" y="432550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71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63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EF977FBB-6BC2-4334-B166-70F0EFCCEB24}" type="datetime1">
              <a:rPr lang="bg-BG" smtClean="0"/>
              <a:t>24.3.2024 г.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5939" y="1715202"/>
            <a:ext cx="3600000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24.3.2024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308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solidFill>
            <a:schemeClr val="accent2"/>
          </a:solidFill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ectangle 20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F97DEC8-0575-47E9-8FFD-0AFF8472CEA9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6449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87761"/>
            <a:ext cx="4182017" cy="1600200"/>
          </a:xfr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301"/>
            <a:ext cx="6492875" cy="576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0" y="2135182"/>
            <a:ext cx="4182017" cy="399382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Rectangle 1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AA7595-1DE7-4B4B-A4F7-1C7A2684E4A8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152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02" y="385827"/>
            <a:ext cx="4500063" cy="1600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5939" y="368300"/>
            <a:ext cx="6172200" cy="57607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6002" y="2058437"/>
            <a:ext cx="4500063" cy="407056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ight Triangle 18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9B40F46-E89E-43C9-A563-189EE30B2140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499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709740"/>
            <a:ext cx="11160125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9" y="4694797"/>
            <a:ext cx="11160124" cy="1448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5999" y="4625360"/>
            <a:ext cx="360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441E4C62-D8C5-4BEF-B751-F806970CECEE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817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24.3.2024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44560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24.3.2024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79252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24.3.2024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0297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24.3.2024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3639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24.3.2024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34370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24.3.2024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9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885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24.3.2024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5207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24.3.2024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93200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3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509000"/>
            <a:ext cx="6839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0538" y="2889000"/>
            <a:ext cx="6839936" cy="1620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1D1670F-9A22-4ABD-B4FA-9270CA67CD44}" type="datetime1">
              <a:rPr lang="bg-BG" smtClean="0"/>
              <a:t>24.3.2024 г.</a:t>
            </a:fld>
            <a:endParaRPr 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315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063" y="1256923"/>
            <a:ext cx="75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6000" y="2619000"/>
            <a:ext cx="7560063" cy="16200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6000" y="1989000"/>
            <a:ext cx="1440000" cy="162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343913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82E00B44-08AE-40E6-8782-93F87FA14899}" type="datetime1">
              <a:rPr lang="bg-BG" smtClean="0"/>
              <a:t>24.3.2024 г.</a:t>
            </a:fld>
            <a:endParaRPr lang="bg-BG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7331827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5999" y="6489700"/>
            <a:ext cx="144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6275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6" name="Rectangle 15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ight Triangle 17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7B46B10-5B7A-4133-9712-56E5FACF48E7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840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74BC582-1D04-45CB-B37E-B57DFD6925BF}" type="datetime1">
              <a:rPr lang="bg-BG" smtClean="0"/>
              <a:t>24.3.2024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4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45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54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7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24.3.2024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4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111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0" y="1825625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6" r:id="rId2"/>
    <p:sldLayoutId id="2147483701" r:id="rId3"/>
    <p:sldLayoutId id="2147483687" r:id="rId4"/>
    <p:sldLayoutId id="2147483662" r:id="rId5"/>
    <p:sldLayoutId id="2147483715" r:id="rId6"/>
    <p:sldLayoutId id="2147483714" r:id="rId7"/>
    <p:sldLayoutId id="2147483712" r:id="rId8"/>
    <p:sldLayoutId id="2147483710" r:id="rId9"/>
    <p:sldLayoutId id="2147483708" r:id="rId10"/>
    <p:sldLayoutId id="2147483707" r:id="rId11"/>
    <p:sldLayoutId id="2147483705" r:id="rId12"/>
    <p:sldLayoutId id="2147483703" r:id="rId13"/>
    <p:sldLayoutId id="2147483702" r:id="rId14"/>
    <p:sldLayoutId id="2147483700" r:id="rId15"/>
    <p:sldLayoutId id="2147483699" r:id="rId16"/>
    <p:sldLayoutId id="2147483698" r:id="rId17"/>
    <p:sldLayoutId id="2147483697" r:id="rId18"/>
    <p:sldLayoutId id="2147483696" r:id="rId19"/>
    <p:sldLayoutId id="2147483694" r:id="rId20"/>
    <p:sldLayoutId id="2147483692" r:id="rId21"/>
    <p:sldLayoutId id="2147483691" r:id="rId22"/>
    <p:sldLayoutId id="2147483689" r:id="rId23"/>
    <p:sldLayoutId id="2147483688" r:id="rId24"/>
    <p:sldLayoutId id="2147483686" r:id="rId25"/>
    <p:sldLayoutId id="2147483685" r:id="rId26"/>
    <p:sldLayoutId id="2147483684" r:id="rId27"/>
    <p:sldLayoutId id="2147483683" r:id="rId28"/>
    <p:sldLayoutId id="2147483682" r:id="rId29"/>
    <p:sldLayoutId id="2147483663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  <p:sldLayoutId id="2147483672" r:id="rId39"/>
    <p:sldLayoutId id="2147483673" r:id="rId40"/>
    <p:sldLayoutId id="2147483674" r:id="rId41"/>
    <p:sldLayoutId id="2147483675" r:id="rId42"/>
    <p:sldLayoutId id="2147483676" r:id="rId43"/>
    <p:sldLayoutId id="2147483677" r:id="rId44"/>
    <p:sldLayoutId id="2147483713" r:id="rId45"/>
    <p:sldLayoutId id="2147483711" r:id="rId46"/>
    <p:sldLayoutId id="2147483709" r:id="rId47"/>
    <p:sldLayoutId id="2147483704" r:id="rId48"/>
    <p:sldLayoutId id="2147483695" r:id="rId49"/>
    <p:sldLayoutId id="2147483693" r:id="rId50"/>
    <p:sldLayoutId id="2147483690" r:id="rId51"/>
    <p:sldLayoutId id="2147483678" r:id="rId52"/>
    <p:sldLayoutId id="2147483679" r:id="rId53"/>
    <p:sldLayoutId id="2147483680" r:id="rId54"/>
    <p:sldLayoutId id="2147483681" r:id="rId5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Основи на програмирането </a:t>
            </a:r>
          </a:p>
          <a:p>
            <a:r>
              <a:rPr lang="ru-RU" dirty="0"/>
              <a:t>с Python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 build="p"/>
      <p:bldP spid="8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Буквата „</a:t>
            </a:r>
            <a:r>
              <a:rPr lang="en-US" dirty="0"/>
              <a:t>w</a:t>
            </a:r>
            <a:r>
              <a:rPr lang="bg-BG" dirty="0"/>
              <a:t>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буквата 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„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w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</a:t>
            </a: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отваряме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файла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и презаписва съществуващото (ще се загуби съществуващата вече информация)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, ако файла не съществува го създава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10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36226" y="2826197"/>
            <a:ext cx="4385675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16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"Gosho.txt"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„w"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600" dirty="0" err="1">
                <a:solidFill>
                  <a:srgbClr val="BCBEC4"/>
                </a:solidFill>
                <a:latin typeface="JetBrains Mono"/>
              </a:rPr>
              <a:t>f.write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"Something</a:t>
            </a:r>
            <a:r>
              <a:rPr lang="en-US" altLang="en-US" sz="1600" dirty="0">
                <a:solidFill>
                  <a:srgbClr val="CF8E6D"/>
                </a:solidFill>
                <a:latin typeface="JetBrains Mono"/>
              </a:rPr>
              <a:t>\n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600" dirty="0" err="1">
                <a:solidFill>
                  <a:srgbClr val="BCBEC4"/>
                </a:solidFill>
                <a:latin typeface="JetBrains Mono"/>
              </a:rPr>
              <a:t>f.close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()</a:t>
            </a:r>
            <a:endParaRPr lang="en-US" altLang="en-US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Буквата „</a:t>
            </a:r>
            <a:r>
              <a:rPr lang="en-US" dirty="0"/>
              <a:t>x</a:t>
            </a:r>
            <a:r>
              <a:rPr lang="bg-BG" dirty="0"/>
              <a:t>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буквата 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„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x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</a:t>
            </a: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създава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файл, ако файла съществува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ще хвърли грешка.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11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36226" y="3072418"/>
            <a:ext cx="438567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16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"Gosho.txt"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„x"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endParaRPr lang="en-US" altLang="en-US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файл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12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018181" y="1399984"/>
            <a:ext cx="2155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del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1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файл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За да изтрием съществуващ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 трябва да импортираме модула 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i="0" u="none" strike="noStrike" cap="none" normalizeH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os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” 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и неговите функции 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remove 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и 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path. 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примерите по-долу можем да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избегнем хвърлянето на грешка при триене на файл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13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03909" y="2865585"/>
            <a:ext cx="4385675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# </a:t>
            </a:r>
            <a:r>
              <a:rPr lang="bg-BG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Пример 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1</a:t>
            </a:r>
            <a:endParaRPr lang="bg-BG" altLang="en-US" sz="2000" dirty="0">
              <a:solidFill>
                <a:schemeClr val="bg2">
                  <a:lumMod val="50000"/>
                </a:schemeClr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from </a:t>
            </a:r>
            <a:r>
              <a:rPr lang="en-US" altLang="en-US" sz="2000" dirty="0" err="1">
                <a:solidFill>
                  <a:srgbClr val="BCBEC4"/>
                </a:solidFill>
                <a:latin typeface="JetBrains Mono"/>
              </a:rPr>
              <a:t>os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import 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remove, path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if </a:t>
            </a:r>
            <a:r>
              <a:rPr lang="en-US" altLang="en-US" sz="2000" dirty="0" err="1">
                <a:solidFill>
                  <a:srgbClr val="BCBEC4"/>
                </a:solidFill>
                <a:latin typeface="JetBrains Mono"/>
              </a:rPr>
              <a:t>path.exists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"demofile.txt"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):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 remove(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"demofile.txt"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else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: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 </a:t>
            </a:r>
            <a:r>
              <a:rPr lang="en-US" altLang="en-US" sz="2000" dirty="0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"The file does not exist"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FA597-A256-C0BC-F3BA-ECB66EAE5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493" y="2865585"/>
            <a:ext cx="4385675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# </a:t>
            </a:r>
            <a:r>
              <a:rPr lang="bg-BG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Пример 2</a:t>
            </a:r>
            <a:endParaRPr lang="en-US" altLang="en-US" sz="2000" dirty="0">
              <a:solidFill>
                <a:schemeClr val="bg2">
                  <a:lumMod val="50000"/>
                </a:schemeClr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from </a:t>
            </a:r>
            <a:r>
              <a:rPr lang="en-US" altLang="en-US" sz="2000" dirty="0" err="1">
                <a:solidFill>
                  <a:srgbClr val="BCBEC4"/>
                </a:solidFill>
                <a:latin typeface="JetBrains Mono"/>
              </a:rPr>
              <a:t>os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import 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remove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try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: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   remove(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"demofile.txt"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except </a:t>
            </a:r>
            <a:r>
              <a:rPr lang="en-US" altLang="en-US" sz="2000" dirty="0" err="1">
                <a:solidFill>
                  <a:srgbClr val="8888C6"/>
                </a:solidFill>
                <a:latin typeface="JetBrains Mono"/>
              </a:rPr>
              <a:t>FileNotFoundError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: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"The file does not exist"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файлове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7374" y="1825625"/>
            <a:ext cx="11160000" cy="22719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Работата с файлове е много важна част от работата на един програмист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Важно е да можем правилно да обработваме файловете така че да не загубим информация!</a:t>
            </a:r>
            <a:endParaRPr lang="bg-BG" sz="2000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</a:t>
            </a: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има два </a:t>
            </a:r>
            <a:r>
              <a:rPr lang="bg-BG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основни </a:t>
            </a: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начина по които можем да отваряме файл</a:t>
            </a:r>
            <a:r>
              <a:rPr lang="bg-BG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open()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2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pen()</a:t>
            </a:r>
            <a:endParaRPr lang="bg-BG" sz="2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2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16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open()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3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753778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3623" y="1321456"/>
            <a:ext cx="2917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wo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файлове – </a:t>
            </a:r>
            <a:r>
              <a:rPr lang="en-US" dirty="0"/>
              <a:t>with open()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8528" y="2638944"/>
            <a:ext cx="11160000" cy="35548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with open</a:t>
            </a:r>
            <a:r>
              <a:rPr lang="bg-BG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() – отваря файл</a:t>
            </a:r>
            <a:br>
              <a:rPr lang="bg-BG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Stamat.txt 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името на файла и разширението му</a:t>
            </a:r>
            <a:b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Буквата „а“ -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казва по-какъв начин ще се отвори файла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as </a:t>
            </a: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stamo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се ползва като променлива за да се работи с нея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stamo.write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показва че ще записваме текст във ф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bg-BG" sz="2600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йла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„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Hello </a:t>
            </a: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Stamo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записания текст във файла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При този тип отваряне на файла НЕ е необходимо той да се затваря след като е бил отворен</a:t>
            </a:r>
            <a:endParaRPr lang="bg-BG" sz="2600" b="1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4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23748-8DF4-CCBE-7005-98DE152E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73" y="1807948"/>
            <a:ext cx="8640000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CF8E6D"/>
                </a:solidFill>
                <a:latin typeface="JetBrains Mono"/>
              </a:rPr>
              <a:t>with </a:t>
            </a:r>
            <a:r>
              <a:rPr lang="en-US" altLang="en-US" sz="24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"Stamat.txt"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"a"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) </a:t>
            </a:r>
            <a:r>
              <a:rPr lang="en-US" altLang="en-US" sz="2400" dirty="0">
                <a:solidFill>
                  <a:srgbClr val="CF8E6D"/>
                </a:solidFill>
                <a:latin typeface="JetBrains Mono"/>
              </a:rPr>
              <a:t>as </a:t>
            </a:r>
            <a:r>
              <a:rPr lang="en-US" altLang="en-US" sz="2400" dirty="0" err="1">
                <a:solidFill>
                  <a:srgbClr val="BCBEC4"/>
                </a:solidFill>
                <a:latin typeface="JetBrains Mono"/>
              </a:rPr>
              <a:t>stamo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:</a:t>
            </a:r>
            <a:br>
              <a:rPr lang="en-US" altLang="en-US" sz="24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altLang="en-US" sz="2400" dirty="0" err="1">
                <a:solidFill>
                  <a:srgbClr val="BCBEC4"/>
                </a:solidFill>
                <a:latin typeface="JetBrains Mono"/>
              </a:rPr>
              <a:t>stamo.write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"Hello </a:t>
            </a:r>
            <a:r>
              <a:rPr lang="en-US" altLang="en-US" sz="2400" dirty="0" err="1">
                <a:solidFill>
                  <a:srgbClr val="6AAB73"/>
                </a:solidFill>
                <a:latin typeface="JetBrains Mono"/>
              </a:rPr>
              <a:t>Stamo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!</a:t>
            </a:r>
            <a:r>
              <a:rPr lang="en-US" altLang="en-US" sz="2400" dirty="0">
                <a:solidFill>
                  <a:srgbClr val="CF8E6D"/>
                </a:solidFill>
                <a:latin typeface="JetBrains Mono"/>
              </a:rPr>
              <a:t>\n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14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5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753778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3623" y="1321456"/>
            <a:ext cx="2917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o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00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файлове – </a:t>
            </a:r>
            <a:r>
              <a:rPr lang="en-US" dirty="0"/>
              <a:t>open()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8528" y="2717321"/>
            <a:ext cx="11160000" cy="34764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f = open</a:t>
            </a:r>
            <a:r>
              <a:rPr lang="bg-BG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() – отваря файл</a:t>
            </a:r>
            <a:br>
              <a:rPr lang="bg-BG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Gosho.txt 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името на файла и разширението му</a:t>
            </a:r>
            <a:b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Буквата „а“ -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казва по-какъв начин ще се отвори файла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f.write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показва че ще записваме текст във ф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bg-BG" sz="2600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йла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„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Something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записания текст във файла</a:t>
            </a:r>
            <a:br>
              <a:rPr lang="en-US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f.close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затваряне на ф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bg-BG" sz="2600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йла</a:t>
            </a:r>
            <a:endParaRPr lang="bg-BG" sz="2600" dirty="0">
              <a:solidFill>
                <a:schemeClr val="bg2">
                  <a:lumMod val="10000"/>
                </a:schemeClr>
              </a:solidFill>
              <a:latin typeface="JetBrains Mono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При този тип отваряне на файла 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 необходимо той да се затваря след като е бил отворен</a:t>
            </a:r>
            <a:endParaRPr lang="bg-BG" sz="2600" b="1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6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23748-8DF4-CCBE-7005-98DE152E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73" y="1623282"/>
            <a:ext cx="8640000" cy="12003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24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"Gosho.txt"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"a"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24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400" dirty="0" err="1">
                <a:solidFill>
                  <a:srgbClr val="BCBEC4"/>
                </a:solidFill>
                <a:latin typeface="JetBrains Mono"/>
              </a:rPr>
              <a:t>f.write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"Something</a:t>
            </a:r>
            <a:r>
              <a:rPr lang="en-US" altLang="en-US" sz="2400" dirty="0">
                <a:solidFill>
                  <a:srgbClr val="CF8E6D"/>
                </a:solidFill>
                <a:latin typeface="JetBrains Mono"/>
              </a:rPr>
              <a:t>\n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24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400" dirty="0" err="1">
                <a:solidFill>
                  <a:srgbClr val="BCBEC4"/>
                </a:solidFill>
                <a:latin typeface="JetBrains Mono"/>
              </a:rPr>
              <a:t>f.close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57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“r”, “a”, “w”, “x”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7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4951563" y="1215318"/>
            <a:ext cx="2404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a-z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16594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Буквата „</a:t>
            </a:r>
            <a:r>
              <a:rPr lang="en-US" dirty="0"/>
              <a:t>r</a:t>
            </a:r>
            <a:r>
              <a:rPr lang="bg-BG" dirty="0"/>
              <a:t>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буквата 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„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r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</a:t>
            </a: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отваряме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 само за ЧЕТЕНЕ, ако файла не съществува ще ни хвърли гре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шка.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8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36226" y="2964697"/>
            <a:ext cx="4385675" cy="553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15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500" dirty="0">
                <a:solidFill>
                  <a:srgbClr val="6AAB73"/>
                </a:solidFill>
                <a:latin typeface="JetBrains Mono"/>
              </a:rPr>
              <a:t>"demofile.txt"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1500" dirty="0">
                <a:solidFill>
                  <a:srgbClr val="6AAB73"/>
                </a:solidFill>
                <a:latin typeface="JetBrains Mono"/>
              </a:rPr>
              <a:t>"r"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5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500" dirty="0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500" dirty="0" err="1">
                <a:solidFill>
                  <a:srgbClr val="BCBEC4"/>
                </a:solidFill>
                <a:latin typeface="JetBrains Mono"/>
              </a:rPr>
              <a:t>f.read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())</a:t>
            </a:r>
            <a:r>
              <a:rPr lang="bg-BG" altLang="en-US" sz="15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# </a:t>
            </a:r>
            <a:r>
              <a:rPr lang="bg-BG" altLang="en-US" sz="1500" dirty="0">
                <a:solidFill>
                  <a:srgbClr val="BCBEC4"/>
                </a:solidFill>
                <a:latin typeface="JetBrains Mono"/>
              </a:rPr>
              <a:t>връща това което пише във файла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Буквата „</a:t>
            </a:r>
            <a:r>
              <a:rPr lang="en-US" dirty="0"/>
              <a:t>a</a:t>
            </a:r>
            <a:r>
              <a:rPr lang="bg-BG" dirty="0"/>
              <a:t>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буквата 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„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a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</a:t>
            </a: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отваряме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файла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и дописва съществуващото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, ако файла не съществува го създава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9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36226" y="2826197"/>
            <a:ext cx="4385675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16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"Gosho.txt"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"a"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600" dirty="0" err="1">
                <a:solidFill>
                  <a:srgbClr val="BCBEC4"/>
                </a:solidFill>
                <a:latin typeface="JetBrains Mono"/>
              </a:rPr>
              <a:t>f.write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"Something</a:t>
            </a:r>
            <a:r>
              <a:rPr lang="en-US" altLang="en-US" sz="1600" dirty="0">
                <a:solidFill>
                  <a:srgbClr val="CF8E6D"/>
                </a:solidFill>
                <a:latin typeface="JetBrains Mono"/>
              </a:rPr>
              <a:t>\n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600" dirty="0" err="1">
                <a:solidFill>
                  <a:srgbClr val="BCBEC4"/>
                </a:solidFill>
                <a:latin typeface="JetBrains Mono"/>
              </a:rPr>
              <a:t>f.close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()</a:t>
            </a:r>
            <a:endParaRPr lang="en-US" altLang="en-US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theme/theme1.xml><?xml version="1.0" encoding="utf-8"?>
<a:theme xmlns:a="http://schemas.openxmlformats.org/drawingml/2006/main" name="UKTC Theme">
  <a:themeElements>
    <a:clrScheme name="UKTC colors">
      <a:dk1>
        <a:srgbClr val="1B3043"/>
      </a:dk1>
      <a:lt1>
        <a:srgbClr val="FFFFFF"/>
      </a:lt1>
      <a:dk2>
        <a:srgbClr val="2E5374"/>
      </a:dk2>
      <a:lt2>
        <a:srgbClr val="F2F2F2"/>
      </a:lt2>
      <a:accent1>
        <a:srgbClr val="559BEF"/>
      </a:accent1>
      <a:accent2>
        <a:srgbClr val="85112B"/>
      </a:accent2>
      <a:accent3>
        <a:srgbClr val="C9C9C9"/>
      </a:accent3>
      <a:accent4>
        <a:srgbClr val="B51739"/>
      </a:accent4>
      <a:accent5>
        <a:srgbClr val="5773EF"/>
      </a:accent5>
      <a:accent6>
        <a:srgbClr val="66CCFF"/>
      </a:accent6>
      <a:hlink>
        <a:srgbClr val="E31D47"/>
      </a:hlink>
      <a:folHlink>
        <a:srgbClr val="558FED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TC Theme" id="{D2833436-A808-43B6-B154-36CE7C0CE0BF}" vid="{3406C790-069A-42E2-899E-FA78CC448F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</TotalTime>
  <Words>668</Words>
  <Application>Microsoft Office PowerPoint</Application>
  <PresentationFormat>Широк екран</PresentationFormat>
  <Paragraphs>81</Paragraphs>
  <Slides>14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3" baseType="lpstr">
      <vt:lpstr>Adobe Heiti Std R</vt:lpstr>
      <vt:lpstr>Aptos</vt:lpstr>
      <vt:lpstr>Arial</vt:lpstr>
      <vt:lpstr>Calibri</vt:lpstr>
      <vt:lpstr>Courier New</vt:lpstr>
      <vt:lpstr>JetBrains Mono</vt:lpstr>
      <vt:lpstr>Söhne Mono</vt:lpstr>
      <vt:lpstr>Verdana</vt:lpstr>
      <vt:lpstr>UKTC Theme</vt:lpstr>
      <vt:lpstr>File handling</vt:lpstr>
      <vt:lpstr>Работа с файлове</vt:lpstr>
      <vt:lpstr>with open()</vt:lpstr>
      <vt:lpstr>Работа с файлове – with open()</vt:lpstr>
      <vt:lpstr>open()</vt:lpstr>
      <vt:lpstr>Работа с файлове – open()</vt:lpstr>
      <vt:lpstr>“r”, “a”, “w”, “x”</vt:lpstr>
      <vt:lpstr>Буквата „r“</vt:lpstr>
      <vt:lpstr>Буквата „a“</vt:lpstr>
      <vt:lpstr>Буквата „w“</vt:lpstr>
      <vt:lpstr>Буквата „x“</vt:lpstr>
      <vt:lpstr>Изтриване на файл</vt:lpstr>
      <vt:lpstr>Изтриване на файл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 Първанова</dc:creator>
  <cp:keywords>Python;Function</cp:keywords>
  <cp:lastModifiedBy>Vuiche Team</cp:lastModifiedBy>
  <cp:revision>142</cp:revision>
  <cp:lastPrinted>2024-03-12T19:48:47Z</cp:lastPrinted>
  <dcterms:created xsi:type="dcterms:W3CDTF">2023-09-25T15:20:47Z</dcterms:created>
  <dcterms:modified xsi:type="dcterms:W3CDTF">2024-03-24T17:27:55Z</dcterms:modified>
</cp:coreProperties>
</file>