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sho Losho" initials="GL" lastIdx="1" clrIdx="0">
    <p:extLst>
      <p:ext uri="{19B8F6BF-5375-455C-9EA6-DF929625EA0E}">
        <p15:presenceInfo xmlns:p15="http://schemas.microsoft.com/office/powerpoint/2012/main" userId="ea33ea4727889b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125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95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06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13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870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4726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4989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53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92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255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95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423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698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45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283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222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D3D4E-9177-476A-8B7E-E5DF6083A60B}" type="datetimeFigureOut">
              <a:rPr lang="bg-BG" smtClean="0"/>
              <a:t>5.2.2025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1E96FF-9BF0-4F43-8C72-DC0B133A5D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930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399975-E1EB-6B16-FCEA-E121A5A5F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Влиянието на икономическите фактори върху борсата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4C11B7-9174-CF77-50AC-E307C3050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433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470668-EEFC-EBE9-680B-094B0712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</a:t>
            </a:r>
            <a:r>
              <a:rPr lang="bg-BG" dirty="0"/>
              <a:t>за </a:t>
            </a:r>
            <a:r>
              <a:rPr lang="en-US" dirty="0"/>
              <a:t>SP500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F03ECAD-EFF8-6838-E8BC-F2BBF7185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1414864"/>
            <a:ext cx="4908249" cy="4396974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224CDEF-A63E-0337-C12D-43B91F6E660E}"/>
              </a:ext>
            </a:extLst>
          </p:cNvPr>
          <p:cNvSpPr txBox="1"/>
          <p:nvPr/>
        </p:nvSpPr>
        <p:spPr>
          <a:xfrm>
            <a:off x="5344550" y="2121032"/>
            <a:ext cx="4908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Диаграмата на ACF показва постепенен спад, като се започне от висока автокорелация при лаг 1 и намалява с увеличаването на лага. Това предполага наличието на силна автокорелация във времевите редове. Бавното затихване е характерно за нестационарни времеви редове, което вероятно показва тенденции или сезонност.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633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92FD7F-D2D7-623C-3493-86F0FC97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на обяснената променлива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2D72E57-4328-4341-0DD9-D5067852C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48" y="1270000"/>
            <a:ext cx="5794369" cy="5190790"/>
          </a:xfrm>
        </p:spPr>
      </p:pic>
    </p:spTree>
    <p:extLst>
      <p:ext uri="{BB962C8B-B14F-4D97-AF65-F5344CB8AC3E}">
        <p14:creationId xmlns:p14="http://schemas.microsoft.com/office/powerpoint/2010/main" val="154754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F595A00-2673-93AE-EC32-96291F02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Корелационна матрица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E8AA7110-BDCE-AEC0-F146-55515259F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1857"/>
            <a:ext cx="5042891" cy="4517591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0A191A8F-32A3-4495-3751-CDA52496A605}"/>
              </a:ext>
            </a:extLst>
          </p:cNvPr>
          <p:cNvSpPr txBox="1"/>
          <p:nvPr/>
        </p:nvSpPr>
        <p:spPr>
          <a:xfrm>
            <a:off x="6096000" y="2967335"/>
            <a:ext cx="3566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Можем да забележим, че част от регресорите са силно корелирани, както се очаква.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054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EF88A5-3BD1-ECF2-9AF4-F9E960BA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модел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8918E68D-415C-7C8E-CFC5-6A25AA051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39367"/>
            <a:ext cx="5796169" cy="3979265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BD1B442-0C7D-9401-14CB-33B63E6EB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39" y="1199615"/>
            <a:ext cx="4738247" cy="424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5E998A-E1B4-B5F8-1AAC-31D5D42E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модел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23CC964-8BDE-FBFA-F237-D330FF8B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R² = 0,9406 → Моделът обяснява 94,06% от S&amp;P 500, което означава, че е моделът е добър.</a:t>
            </a:r>
          </a:p>
          <a:p>
            <a:r>
              <a:rPr lang="ru-RU" dirty="0"/>
              <a:t>Коригиран R² = 0,9401 → Също значителен фактор за добър модел.</a:t>
            </a:r>
          </a:p>
          <a:p>
            <a:r>
              <a:rPr lang="ru-RU" dirty="0"/>
              <a:t>F-статистика (1877, p &lt; 2.2e-16) → Моделът е много значим.</a:t>
            </a:r>
          </a:p>
          <a:p>
            <a:r>
              <a:rPr lang="ru-RU" dirty="0"/>
              <a:t>Остатъчна стандартна грешка = 302 → Измерва типична грешка при прогнозиране; предполага сравнително добра точност на модела.</a:t>
            </a:r>
          </a:p>
          <a:p>
            <a:r>
              <a:rPr lang="ru-RU" dirty="0"/>
              <a:t>Остатъците варират от -855 до +1198 → Няма екстремни отклонения, но някои големи отклонения.</a:t>
            </a:r>
          </a:p>
          <a:p>
            <a:r>
              <a:rPr lang="ru-RU" dirty="0"/>
              <a:t>Проблеми: Хетероскедастичност, автокоролеация и мултиколинеарност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3548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416D3F-4F81-5924-9AEB-0FF62919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Адресиране на </a:t>
            </a:r>
            <a:r>
              <a:rPr lang="bg-BG" dirty="0" err="1"/>
              <a:t>мултиколинеарност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5C1D74C-7960-A4CD-2158-3A0839F37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76127"/>
            <a:ext cx="5893148" cy="4138239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D0571A4-5BD2-E23E-5E23-1191CD49C2E0}"/>
              </a:ext>
            </a:extLst>
          </p:cNvPr>
          <p:cNvSpPr txBox="1"/>
          <p:nvPr/>
        </p:nvSpPr>
        <p:spPr>
          <a:xfrm>
            <a:off x="4975668" y="2768083"/>
            <a:ext cx="5175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Премахване на </a:t>
            </a:r>
            <a:r>
              <a:rPr lang="en-US" dirty="0"/>
              <a:t>GDP.</a:t>
            </a:r>
            <a:endParaRPr lang="ru-RU" dirty="0"/>
          </a:p>
          <a:p>
            <a:r>
              <a:rPr lang="ru-RU" dirty="0"/>
              <a:t>R² = 0,8836 → Все още обяснява 88,36% от променливостта на S&amp;P 500 (малко по-ниска от преди).</a:t>
            </a:r>
          </a:p>
          <a:p>
            <a:r>
              <a:rPr lang="ru-RU" dirty="0"/>
              <a:t>Коригиран R² = 0,8828 → Все още силен.</a:t>
            </a:r>
          </a:p>
          <a:p>
            <a:r>
              <a:rPr lang="ru-RU" dirty="0"/>
              <a:t>F-статистика = 1127, p &lt; 2.2e-16 → Моделът остава много значим.</a:t>
            </a:r>
            <a:endParaRPr lang="en-US" dirty="0"/>
          </a:p>
          <a:p>
            <a:r>
              <a:rPr lang="bg-BG" dirty="0"/>
              <a:t>Съмнителна промяна в коефициента пред </a:t>
            </a:r>
            <a:r>
              <a:rPr lang="en-US" dirty="0"/>
              <a:t>Inflation.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231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A5DD25-D2AF-1E97-D862-A182D258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Адресиране на автокорелация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EBBDAB6-A617-5D1F-6DB1-98F67091F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098222" cy="1508891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124B3F2-81BA-899C-0FEA-88B90B4B72AE}"/>
              </a:ext>
            </a:extLst>
          </p:cNvPr>
          <p:cNvSpPr txBox="1"/>
          <p:nvPr/>
        </p:nvSpPr>
        <p:spPr>
          <a:xfrm>
            <a:off x="952107" y="34290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 на Дърбин-Уотсън (проверка на автокорелация)</a:t>
            </a:r>
          </a:p>
          <a:p>
            <a:r>
              <a:rPr lang="ru-RU" dirty="0"/>
              <a:t>DW = 0,10855, p-</a:t>
            </a:r>
            <a:r>
              <a:rPr lang="ru-RU" dirty="0" err="1"/>
              <a:t>стойност</a:t>
            </a:r>
            <a:r>
              <a:rPr lang="ru-RU" dirty="0"/>
              <a:t> &lt; 2,2e-16 → Силна положителна автокорелация в остатъците.</a:t>
            </a:r>
          </a:p>
          <a:p>
            <a:r>
              <a:rPr lang="ru-RU" dirty="0"/>
              <a:t>Тъй като DW ≈ 0, остатъците са силно корелирани, нарушавайки предположенията за КЛРМ.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583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8C7A00-E7B9-08C5-4B68-9D60ABB9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Адресиране на автокорелация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57848BA-4C52-BC90-9B10-385E52393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16086"/>
            <a:ext cx="7270623" cy="4375191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0A157439-E5CA-301C-6366-CEA3299EFDAD}"/>
              </a:ext>
            </a:extLst>
          </p:cNvPr>
          <p:cNvSpPr txBox="1"/>
          <p:nvPr/>
        </p:nvSpPr>
        <p:spPr>
          <a:xfrm>
            <a:off x="5222449" y="2422689"/>
            <a:ext cx="44588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GLS </a:t>
            </a:r>
            <a:r>
              <a:rPr lang="bg-BG" dirty="0"/>
              <a:t>отчита автокорелацията, използвайки </a:t>
            </a:r>
            <a:r>
              <a:rPr lang="en-US" dirty="0"/>
              <a:t>AR(1) </a:t>
            </a:r>
            <a:r>
              <a:rPr lang="bg-BG" dirty="0"/>
              <a:t>процес.</a:t>
            </a:r>
            <a:endParaRPr lang="en-US" dirty="0"/>
          </a:p>
          <a:p>
            <a:r>
              <a:rPr lang="en-US" dirty="0"/>
              <a:t>AIC = 6602.839 → </a:t>
            </a:r>
            <a:r>
              <a:rPr lang="bg-BG" dirty="0"/>
              <a:t>По-ниският </a:t>
            </a:r>
            <a:r>
              <a:rPr lang="en-US" dirty="0"/>
              <a:t>AIC </a:t>
            </a:r>
            <a:r>
              <a:rPr lang="bg-BG" dirty="0"/>
              <a:t>предполага подобрено прилягане на модела спрямо КЛРМ</a:t>
            </a:r>
            <a:r>
              <a:rPr lang="en-US" dirty="0"/>
              <a:t>.</a:t>
            </a:r>
          </a:p>
          <a:p>
            <a:r>
              <a:rPr lang="bg-BG" dirty="0"/>
              <a:t>Остатъчен стандарт Грешка = 9438 → Висока</a:t>
            </a:r>
          </a:p>
          <a:p>
            <a:r>
              <a:rPr lang="en-US" dirty="0"/>
              <a:t>Phi</a:t>
            </a:r>
            <a:r>
              <a:rPr lang="bg-BG" dirty="0"/>
              <a:t> 0.9999794</a:t>
            </a:r>
            <a:r>
              <a:rPr lang="en-US" dirty="0"/>
              <a:t> </a:t>
            </a:r>
            <a:r>
              <a:rPr lang="bg-BG" dirty="0"/>
              <a:t>→ Предполага висока автокорелация</a:t>
            </a:r>
          </a:p>
        </p:txBody>
      </p:sp>
    </p:spTree>
    <p:extLst>
      <p:ext uri="{BB962C8B-B14F-4D97-AF65-F5344CB8AC3E}">
        <p14:creationId xmlns:p14="http://schemas.microsoft.com/office/powerpoint/2010/main" val="45512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22BDA2-322B-34BA-1F3E-BC4C2878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Адресиране на </a:t>
            </a:r>
            <a:r>
              <a:rPr lang="ru-RU" dirty="0"/>
              <a:t>хетероскедастичност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288EF9D-630A-B657-D4EA-9A2322B7D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5910"/>
            <a:ext cx="6161530" cy="2585323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71A1F17B-45B2-04B9-01F7-95E01AA81D48}"/>
              </a:ext>
            </a:extLst>
          </p:cNvPr>
          <p:cNvSpPr txBox="1"/>
          <p:nvPr/>
        </p:nvSpPr>
        <p:spPr>
          <a:xfrm>
            <a:off x="5788058" y="1477772"/>
            <a:ext cx="4166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BP = 136.66, p-</a:t>
            </a:r>
            <a:r>
              <a:rPr lang="ru-RU" dirty="0" err="1"/>
              <a:t>стойност</a:t>
            </a:r>
            <a:r>
              <a:rPr lang="ru-RU" dirty="0"/>
              <a:t> &lt; 2.2e-16 → Силни доказателства за хетероскедастичност (дисперсията на остатъците не е постоянна).</a:t>
            </a:r>
            <a:endParaRPr lang="en-US" dirty="0"/>
          </a:p>
          <a:p>
            <a:r>
              <a:rPr lang="ru-RU" dirty="0"/>
              <a:t>Тъй като КЛРМ предполага хомоскедастичност, нарушение предполага използването на претеглени най-малки квадрати (WLS), за да се коригира.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625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9CB72D4-0BFC-046D-864B-7C5AABFA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Адресиране на </a:t>
            </a:r>
            <a:r>
              <a:rPr lang="ru-RU" dirty="0"/>
              <a:t>хетероскедастичност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9782CA2-2D64-B191-0BB6-3F0CF9BD8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261875" cy="4552590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104CD73B-998C-C692-493B-020E74F4A8B1}"/>
              </a:ext>
            </a:extLst>
          </p:cNvPr>
          <p:cNvSpPr txBox="1"/>
          <p:nvPr/>
        </p:nvSpPr>
        <p:spPr>
          <a:xfrm>
            <a:off x="5929460" y="1838135"/>
            <a:ext cx="3789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Подобрена остатъчна стандартна грешка (1,189 срещу 302 в OLS) → По-добро напасване на модела.</a:t>
            </a:r>
            <a:endParaRPr lang="en-US" dirty="0"/>
          </a:p>
          <a:p>
            <a:r>
              <a:rPr lang="ru-RU" dirty="0"/>
              <a:t>R² = 0,9151 → Висока обяснителна сила, подобна на OLS (0,9406).</a:t>
            </a:r>
            <a:endParaRPr lang="en-US" dirty="0"/>
          </a:p>
          <a:p>
            <a:r>
              <a:rPr lang="ru-RU" dirty="0"/>
              <a:t>Остатъчната сума на квадратите (RSS) се подобри драстично (от 54078757 → 838) → Огромно намаляване на отклонението на грешката.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461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D9D13E8-E918-D84B-8023-622FC129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22" y="392783"/>
            <a:ext cx="8596668" cy="1320800"/>
          </a:xfrm>
        </p:spPr>
        <p:txBody>
          <a:bodyPr/>
          <a:lstStyle/>
          <a:p>
            <a:pPr algn="ctr"/>
            <a:r>
              <a:rPr lang="bg-BG" dirty="0"/>
              <a:t>Данни, с които ще работим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FE64F09-4FD8-DDB2-DFE5-78E0EBBF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6" y="1501092"/>
            <a:ext cx="7496040" cy="4498377"/>
          </a:xfrm>
        </p:spPr>
      </p:pic>
    </p:spTree>
    <p:extLst>
      <p:ext uri="{BB962C8B-B14F-4D97-AF65-F5344CB8AC3E}">
        <p14:creationId xmlns:p14="http://schemas.microsoft.com/office/powerpoint/2010/main" val="1503025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BE9AEE-ADCE-243E-A17A-CA8FEF62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Адресиране на нормалност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F8E8EC7-2AC4-9025-A4CE-F09763364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5744"/>
            <a:ext cx="6694427" cy="2754384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C671C763-48F9-0740-6240-C54502984984}"/>
              </a:ext>
            </a:extLst>
          </p:cNvPr>
          <p:cNvSpPr txBox="1"/>
          <p:nvPr/>
        </p:nvSpPr>
        <p:spPr>
          <a:xfrm>
            <a:off x="677334" y="4594552"/>
            <a:ext cx="4678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W = 0,97912, p-</a:t>
            </a:r>
            <a:r>
              <a:rPr lang="ru-RU" sz="2000" dirty="0" err="1"/>
              <a:t>стойност</a:t>
            </a:r>
            <a:r>
              <a:rPr lang="ru-RU" sz="2000" dirty="0"/>
              <a:t> = 1,539e-07 → Остатъците не са нормално разпределени (отхвърлете нулевата хипотеза).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03990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6BBD01-60ED-07AF-71F0-6442FEBA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Адресиране на нормалност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1658AD9-0198-59A9-3123-AFFA18EE6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59310"/>
            <a:ext cx="8121723" cy="3881437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9788511D-79FE-7BDF-4E0E-F7A5EF6BFB47}"/>
              </a:ext>
            </a:extLst>
          </p:cNvPr>
          <p:cNvSpPr txBox="1"/>
          <p:nvPr/>
        </p:nvSpPr>
        <p:spPr>
          <a:xfrm>
            <a:off x="5882326" y="2450969"/>
            <a:ext cx="4006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Значителен спад на остатъчна стандартна грешка (от 302 → 0,174).</a:t>
            </a:r>
            <a:endParaRPr lang="en-US" dirty="0"/>
          </a:p>
          <a:p>
            <a:r>
              <a:rPr lang="ru-RU" dirty="0"/>
              <a:t>R² се увеличи от 0,9406 на 0,9787 → Моделът обяснява по-голяма част.</a:t>
            </a:r>
            <a:endParaRPr lang="en-US" dirty="0"/>
          </a:p>
          <a:p>
            <a:r>
              <a:rPr lang="ru-RU" dirty="0"/>
              <a:t>F-</a:t>
            </a:r>
            <a:r>
              <a:rPr lang="ru-RU" dirty="0" err="1"/>
              <a:t>статистиката</a:t>
            </a:r>
            <a:r>
              <a:rPr lang="ru-RU" dirty="0"/>
              <a:t> скочи рязко до 5443, засилвайки обяснителна сила на модела.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282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A1C88E-D943-5904-5F5F-39B11F60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модел с лаг 1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27A9DC4-5511-97BE-8532-5B28F0F4B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65041"/>
            <a:ext cx="7297742" cy="4815247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A4A36B6-2A7E-EF57-1A5E-FEB6561914F5}"/>
              </a:ext>
            </a:extLst>
          </p:cNvPr>
          <p:cNvSpPr txBox="1"/>
          <p:nvPr/>
        </p:nvSpPr>
        <p:spPr>
          <a:xfrm>
            <a:off x="5445733" y="1555973"/>
            <a:ext cx="44777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R² = 0,9402 (срещу 0,9406 в оригинала) → Минимална промяна в обяснителната сила.</a:t>
            </a:r>
          </a:p>
          <a:p>
            <a:r>
              <a:rPr lang="ru-RU" dirty="0"/>
              <a:t>Остатъчна стандартна грешка (RSE) = 302,9 (срещу 302,0) → Леко увеличение на необяснима вариация.</a:t>
            </a:r>
          </a:p>
          <a:p>
            <a:r>
              <a:rPr lang="ru-RU" dirty="0"/>
              <a:t>F-статистика (1865 срещу 1877) →Подобна сила на предикторите.</a:t>
            </a:r>
            <a:endParaRPr lang="en-US" dirty="0"/>
          </a:p>
          <a:p>
            <a:r>
              <a:rPr lang="ru-RU" dirty="0"/>
              <a:t>RSS се увеличава в модела с лаг (54 403 361 срещу 54 078 757) → лаг на лихвения процент и инфлацията не подобрява значително съответствието на модела.</a:t>
            </a:r>
          </a:p>
          <a:p>
            <a:r>
              <a:rPr lang="ru-RU" dirty="0"/>
              <a:t>Разлика в сумата на квадратите → Показва, че лаг моделът е малко по-лош.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6244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1447AE-3405-2CBB-EDFE-FD2567F5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2E3416FD-D572-2973-D68C-2A280348D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01656"/>
            <a:ext cx="6986658" cy="2294784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84C83035-A4E9-178C-4DCE-B30CE6B2F87F}"/>
              </a:ext>
            </a:extLst>
          </p:cNvPr>
          <p:cNvSpPr txBox="1"/>
          <p:nvPr/>
        </p:nvSpPr>
        <p:spPr>
          <a:xfrm>
            <a:off x="677334" y="3496440"/>
            <a:ext cx="7946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Средна грешка (ME) 2,93 Много ниско отклонение в прогнозите</a:t>
            </a:r>
            <a:r>
              <a:rPr lang="en-US" dirty="0"/>
              <a:t>. </a:t>
            </a:r>
            <a:r>
              <a:rPr lang="ru-RU" dirty="0"/>
              <a:t>Средна квадратична грешка (RMSE) 59,21 Средна величина на грешка при прогнозиране</a:t>
            </a:r>
            <a:r>
              <a:rPr lang="en-US" dirty="0"/>
              <a:t>. </a:t>
            </a:r>
            <a:r>
              <a:rPr lang="ru-RU" dirty="0"/>
              <a:t>Средна абсолютна грешка (MAE) 31.19 Типично абсолютно отклонение от действителните стойности</a:t>
            </a:r>
            <a:r>
              <a:rPr lang="en-US" dirty="0"/>
              <a:t>. </a:t>
            </a:r>
            <a:r>
              <a:rPr lang="ru-RU" dirty="0"/>
              <a:t>Средна процентна грешка (MPE) 0,059% Малко процентно отклонение</a:t>
            </a:r>
            <a:r>
              <a:rPr lang="en-US" dirty="0"/>
              <a:t>. </a:t>
            </a:r>
            <a:r>
              <a:rPr lang="ru-RU" dirty="0"/>
              <a:t>Средна абсолютна процентна грешка (MAPE) 2,57% Малка относителна грешка (~2,57% средно отклонение)</a:t>
            </a:r>
            <a:r>
              <a:rPr lang="en-US" dirty="0"/>
              <a:t>. </a:t>
            </a:r>
            <a:r>
              <a:rPr lang="ru-RU" dirty="0"/>
              <a:t>Средна абсолютна мащабирана грешка (MASE) 0,95 Грешка спрямо наивния модел (~1 означава подобна производителност)</a:t>
            </a:r>
            <a:r>
              <a:rPr lang="en-US" dirty="0"/>
              <a:t>. </a:t>
            </a:r>
            <a:r>
              <a:rPr lang="ru-RU" dirty="0"/>
              <a:t>ACF1 (Автокорелация на остатъците Lag-1) -0,0046 Няма значима остатъчна автокорелация (добър знак)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414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BAE20B-FD7B-1AA7-9AC2-D75C62CA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B4791404-042D-42C0-CBD6-4E6C61303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9525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090552-7BB1-8916-A131-E11F54E9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Cook's Distance</a:t>
            </a:r>
            <a:endParaRPr lang="bg-BG" dirty="0"/>
          </a:p>
        </p:txBody>
      </p:sp>
      <p:pic>
        <p:nvPicPr>
          <p:cNvPr id="6" name="Контейнер за съдържание 5">
            <a:extLst>
              <a:ext uri="{FF2B5EF4-FFF2-40B4-BE49-F238E27FC236}">
                <a16:creationId xmlns:a16="http://schemas.microsoft.com/office/drawing/2014/main" id="{362AE8BE-A1AD-56A4-09C1-36B4A4E79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5006"/>
            <a:ext cx="5714556" cy="4207132"/>
          </a:xfr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3FCA9FC-557F-CE82-0DA2-753AF13E0C4E}"/>
              </a:ext>
            </a:extLst>
          </p:cNvPr>
          <p:cNvSpPr txBox="1"/>
          <p:nvPr/>
        </p:nvSpPr>
        <p:spPr>
          <a:xfrm>
            <a:off x="6607277" y="2054942"/>
            <a:ext cx="3500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Праг: Наблюдения с разстояние на Кук &gt; 4 × средно (разстояние на Кук) (червена линия) може да са влиятелни.</a:t>
            </a:r>
            <a:endParaRPr lang="en-US" dirty="0"/>
          </a:p>
          <a:p>
            <a:r>
              <a:rPr lang="ru-RU" dirty="0"/>
              <a:t>Високи стойности: Тези точки имат силен ефект върху прогнозите на модела и трябва да бъдат изследвани</a:t>
            </a:r>
            <a:r>
              <a:rPr lang="en-US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0213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8173565-277C-8992-4A06-DBEB2747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6BB8B91-8A0D-FFE7-D324-B2B76AA2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Най-добрият модел </a:t>
            </a:r>
            <a:r>
              <a:rPr lang="bg-BG" dirty="0"/>
              <a:t>е</a:t>
            </a:r>
            <a:r>
              <a:rPr lang="ru-RU" dirty="0"/>
              <a:t> моделът, който показа най-</a:t>
            </a:r>
            <a:r>
              <a:rPr lang="ru-RU" dirty="0" err="1"/>
              <a:t>високо</a:t>
            </a:r>
            <a:r>
              <a:rPr lang="ru-RU" dirty="0"/>
              <a:t> R^2 и коригирано R^2 (въпреки че високото R^2 само по себе си не означава по-добро представяне). Колкото по-близо е до 1, толкова по-добре описва наблюдаваната променлива. В този случай моделът, при който s&amp;p500 и БВП и инфлацията са нормализирани с log. Чрез изграждането на тези модели може да се наблюдава, че БВП, инфлацията и т.н. имат голямо влияние върху S&amp;P500. Подобрения, които могат да се направят, са допълнително изследване на модела с log променливи за допусканията от КЛРМ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6407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B92DA7-402D-5EC9-765A-0F0864A6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Обяснение на данните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2DBF22-8CEA-23C8-A825-C6B8BD9D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GDP (Gross Domestic Product) – Брутен вътрешен продукт (БВП)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Това е общата стойност на всички стоки и услуги, произведени в дадена държава за определен период (обикновено година или тримесечие).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Измерва икономическата активност и растежа.</a:t>
            </a:r>
          </a:p>
          <a:p>
            <a:r>
              <a:rPr lang="ru-RU" b="1" dirty="0"/>
              <a:t>Interest Rate – Лихвен процент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Това е процентът, който банките начисляват върху заемите или плащат върху депозитите.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Централните банки (например Европейската централна банка) определят основния лихвен процент, който влияе на икономиката.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363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1109EE-F329-F135-235F-0C7ECC23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Обяснение на данните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7FDA08-0F36-E849-085A-72FB5D63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Inflation – Инфлация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Това е темпът, с който цените на стоките и услугите се увеличават с течение на времето.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Високата инфлация означава, че цените растат бързо, което намалява покупателната способност на парите.</a:t>
            </a:r>
          </a:p>
          <a:p>
            <a:r>
              <a:rPr lang="ru-RU" b="1" dirty="0"/>
              <a:t>Unemployment – Безработица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Това е процентът на хората, които активно търсят работа, но не могат да намерят.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Високата безработица означава икономически проблеми, докато прекалено ниската безработица може да доведе до инфлация.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130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DE902-0B8F-2AA8-621B-65E9F67A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Обяснение на данните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00F1239-BBA7-8940-FF9E-A8A12ED8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Industrial Production – Индустриално производство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Това е мярка за производството в индустриалния сектор на икономиката.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Често се използва като индикатор за икономическото здраве на една страна.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858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281939-B0DD-288D-7E93-ECFBB42C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Статистически преглед на данните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23517DC-AEA1-031E-1F7E-D8F8EBCC6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49312"/>
            <a:ext cx="8596312" cy="3195732"/>
          </a:xfrm>
        </p:spPr>
      </p:pic>
    </p:spTree>
    <p:extLst>
      <p:ext uri="{BB962C8B-B14F-4D97-AF65-F5344CB8AC3E}">
        <p14:creationId xmlns:p14="http://schemas.microsoft.com/office/powerpoint/2010/main" val="167962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8231E8-0984-544D-2A81-4B85F1A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Изобразяване на данните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4AA5995-B8E5-7D1E-CE29-6C0373600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9" y="1930400"/>
            <a:ext cx="3559768" cy="3188959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EFAE157-2FA0-5D21-9596-C6AD88F3F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597" y="1963395"/>
            <a:ext cx="3867602" cy="3188959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7BB636D4-27E6-5712-1D55-ABC21AA51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99" y="1963395"/>
            <a:ext cx="3995873" cy="318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5408AC-F694-B12A-1E4E-136ACA76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Изобразяване на данните</a:t>
            </a:r>
          </a:p>
        </p:txBody>
      </p:sp>
      <p:pic>
        <p:nvPicPr>
          <p:cNvPr id="17" name="Контейнер за съдържание 16">
            <a:extLst>
              <a:ext uri="{FF2B5EF4-FFF2-40B4-BE49-F238E27FC236}">
                <a16:creationId xmlns:a16="http://schemas.microsoft.com/office/drawing/2014/main" id="{588AD93A-71CE-487B-86F4-319008928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2" y="1930401"/>
            <a:ext cx="3619445" cy="3242420"/>
          </a:xfr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8D02623-AEBC-A3A1-86F2-7C506A9B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7" y="1937471"/>
            <a:ext cx="3619445" cy="3242420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9582E1A5-74B1-3AD7-54B5-F3FE7ECDB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142" y="1930400"/>
            <a:ext cx="3619445" cy="324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3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061DDE-F9F2-7320-553C-5CBE24A2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Декомпозиция на </a:t>
            </a:r>
            <a:r>
              <a:rPr lang="en-US" dirty="0"/>
              <a:t>SP500</a:t>
            </a: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D4BDC9C-1A7B-0B3C-D6CA-437A9302B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56" y="1488281"/>
            <a:ext cx="4332766" cy="3881437"/>
          </a:xfr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9D6B81D-4178-9A49-B95D-0F422F198E78}"/>
              </a:ext>
            </a:extLst>
          </p:cNvPr>
          <p:cNvSpPr txBox="1"/>
          <p:nvPr/>
        </p:nvSpPr>
        <p:spPr>
          <a:xfrm>
            <a:off x="677334" y="2256951"/>
            <a:ext cx="3544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Можем да забележим, че има ясен тренд, силна сезонност и ясно определена произволност.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858998879"/>
      </p:ext>
    </p:extLst>
  </p:cSld>
  <p:clrMapOvr>
    <a:masterClrMapping/>
  </p:clrMapOvr>
</p:sld>
</file>

<file path=ppt/theme/theme1.xml><?xml version="1.0" encoding="utf-8"?>
<a:theme xmlns:a="http://schemas.openxmlformats.org/drawingml/2006/main" name="Фасети">
  <a:themeElements>
    <a:clrScheme name="Фасети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Фасети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Фасе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1065</Words>
  <Application>Microsoft Office PowerPoint</Application>
  <PresentationFormat>Широк екран</PresentationFormat>
  <Paragraphs>79</Paragraphs>
  <Slides>26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Фасети</vt:lpstr>
      <vt:lpstr>Влиянието на икономическите фактори върху борсата</vt:lpstr>
      <vt:lpstr>Данни, с които ще работим</vt:lpstr>
      <vt:lpstr>Обяснение на данните</vt:lpstr>
      <vt:lpstr>Обяснение на данните</vt:lpstr>
      <vt:lpstr>Обяснение на данните</vt:lpstr>
      <vt:lpstr>Статистически преглед на данните</vt:lpstr>
      <vt:lpstr>Изобразяване на данните</vt:lpstr>
      <vt:lpstr>Изобразяване на данните</vt:lpstr>
      <vt:lpstr>Декомпозиция на SP500</vt:lpstr>
      <vt:lpstr>ACF за SP500</vt:lpstr>
      <vt:lpstr>Изглед на обяснената променлива</vt:lpstr>
      <vt:lpstr>Корелационна матрица</vt:lpstr>
      <vt:lpstr>Линеен модел</vt:lpstr>
      <vt:lpstr>Линеен модел</vt:lpstr>
      <vt:lpstr>Адресиране на мултиколинеарност</vt:lpstr>
      <vt:lpstr>Адресиране на автокорелация</vt:lpstr>
      <vt:lpstr>Адресиране на автокорелация</vt:lpstr>
      <vt:lpstr>Адресиране на хетероскедастичност</vt:lpstr>
      <vt:lpstr>Адресиране на хетероскедастичност</vt:lpstr>
      <vt:lpstr>Адресиране на нормалност</vt:lpstr>
      <vt:lpstr>Адресиране на нормалност</vt:lpstr>
      <vt:lpstr>Линеен модел с лаг 1</vt:lpstr>
      <vt:lpstr>ARIMA</vt:lpstr>
      <vt:lpstr>Презентация на PowerPoint</vt:lpstr>
      <vt:lpstr>Cook's Distance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Gosho Losho</dc:creator>
  <cp:lastModifiedBy>Gosho Losho</cp:lastModifiedBy>
  <cp:revision>3</cp:revision>
  <dcterms:created xsi:type="dcterms:W3CDTF">2025-02-05T13:11:53Z</dcterms:created>
  <dcterms:modified xsi:type="dcterms:W3CDTF">2025-02-05T15:44:35Z</dcterms:modified>
</cp:coreProperties>
</file>