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8" r:id="rId5"/>
    <p:sldId id="265" r:id="rId6"/>
    <p:sldId id="264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43C35-D236-4E76-A03F-BD9B1F550C78}" type="datetimeFigureOut">
              <a:rPr lang="cs-CZ" smtClean="0"/>
              <a:t>27.06.2023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C3F0-98D5-4C68-989F-186AA4BF739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2739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43C35-D236-4E76-A03F-BD9B1F550C78}" type="datetimeFigureOut">
              <a:rPr lang="cs-CZ" smtClean="0"/>
              <a:t>27.06.2023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C3F0-98D5-4C68-989F-186AA4BF739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834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43C35-D236-4E76-A03F-BD9B1F550C78}" type="datetimeFigureOut">
              <a:rPr lang="cs-CZ" smtClean="0"/>
              <a:t>27.06.2023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C3F0-98D5-4C68-989F-186AA4BF739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0050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43C35-D236-4E76-A03F-BD9B1F550C78}" type="datetimeFigureOut">
              <a:rPr lang="cs-CZ" smtClean="0"/>
              <a:t>27.06.2023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C3F0-98D5-4C68-989F-186AA4BF739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45114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43C35-D236-4E76-A03F-BD9B1F550C78}" type="datetimeFigureOut">
              <a:rPr lang="cs-CZ" smtClean="0"/>
              <a:t>27.06.2023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C3F0-98D5-4C68-989F-186AA4BF739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7400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43C35-D236-4E76-A03F-BD9B1F550C78}" type="datetimeFigureOut">
              <a:rPr lang="cs-CZ" smtClean="0"/>
              <a:t>27.06.2023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C3F0-98D5-4C68-989F-186AA4BF739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61890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43C35-D236-4E76-A03F-BD9B1F550C78}" type="datetimeFigureOut">
              <a:rPr lang="cs-CZ" smtClean="0"/>
              <a:t>27.06.2023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C3F0-98D5-4C68-989F-186AA4BF739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1497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43C35-D236-4E76-A03F-BD9B1F550C78}" type="datetimeFigureOut">
              <a:rPr lang="cs-CZ" smtClean="0"/>
              <a:t>27.06.2023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C3F0-98D5-4C68-989F-186AA4BF739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30302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43C35-D236-4E76-A03F-BD9B1F550C78}" type="datetimeFigureOut">
              <a:rPr lang="cs-CZ" smtClean="0"/>
              <a:t>27.06.2023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C3F0-98D5-4C68-989F-186AA4BF739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13427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43C35-D236-4E76-A03F-BD9B1F550C78}" type="datetimeFigureOut">
              <a:rPr lang="cs-CZ" smtClean="0"/>
              <a:t>27.06.2023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C3F0-98D5-4C68-989F-186AA4BF739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08175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43C35-D236-4E76-A03F-BD9B1F550C78}" type="datetimeFigureOut">
              <a:rPr lang="cs-CZ" smtClean="0"/>
              <a:t>27.06.2023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C3F0-98D5-4C68-989F-186AA4BF739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04905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43C35-D236-4E76-A03F-BD9B1F550C78}" type="datetimeFigureOut">
              <a:rPr lang="cs-CZ" smtClean="0"/>
              <a:t>27.06.2023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5C3F0-98D5-4C68-989F-186AA4BF739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52382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1D1B0E-BC66-A6FD-67D5-C60F9EE119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4" y="1986397"/>
            <a:ext cx="10909640" cy="1687814"/>
          </a:xfrm>
        </p:spPr>
        <p:txBody>
          <a:bodyPr anchor="b">
            <a:normAutofit/>
          </a:bodyPr>
          <a:lstStyle/>
          <a:p>
            <a:r>
              <a:rPr lang="en-GB" sz="6600"/>
              <a:t>Certificate Stealer</a:t>
            </a:r>
            <a:endParaRPr lang="cs-CZ" sz="6600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C400BC2-8289-25F8-21B4-E0D92A6C9C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1" y="5660607"/>
            <a:ext cx="10909643" cy="552659"/>
          </a:xfrm>
        </p:spPr>
        <p:txBody>
          <a:bodyPr anchor="t">
            <a:normAutofit/>
          </a:bodyPr>
          <a:lstStyle/>
          <a:p>
            <a:r>
              <a:rPr lang="en-GB"/>
              <a:t>rtn. Horký, Hornof, Hrabáček, Beran</a:t>
            </a:r>
            <a:endParaRPr lang="cs-CZ" dirty="0"/>
          </a:p>
        </p:txBody>
      </p:sp>
      <p:pic>
        <p:nvPicPr>
          <p:cNvPr id="5" name="Obrázek 4" descr="Obsah obrázku Písmo, Grafika, text, grafický design&#10;&#10;Popis byl vytvořen automaticky">
            <a:extLst>
              <a:ext uri="{FF2B5EF4-FFF2-40B4-BE49-F238E27FC236}">
                <a16:creationId xmlns:a16="http://schemas.microsoft.com/office/drawing/2014/main" id="{2D44BFEA-F427-DF60-6285-6A3883A50C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427" y="-17739"/>
            <a:ext cx="4702549" cy="1269688"/>
          </a:xfrm>
          <a:prstGeom prst="rect">
            <a:avLst/>
          </a:prstGeom>
        </p:spPr>
      </p:pic>
      <p:sp>
        <p:nvSpPr>
          <p:cNvPr id="6" name="Podnadpis 2">
            <a:extLst>
              <a:ext uri="{FF2B5EF4-FFF2-40B4-BE49-F238E27FC236}">
                <a16:creationId xmlns:a16="http://schemas.microsoft.com/office/drawing/2014/main" id="{E59D97AC-F927-2EF3-6090-43E76BDA54B8}"/>
              </a:ext>
            </a:extLst>
          </p:cNvPr>
          <p:cNvSpPr txBox="1">
            <a:spLocks/>
          </p:cNvSpPr>
          <p:nvPr/>
        </p:nvSpPr>
        <p:spPr>
          <a:xfrm>
            <a:off x="791281" y="6198015"/>
            <a:ext cx="10909643" cy="5526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24-5 KB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6332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 descr="Obsah obrázku Písmo, Grafika, text, grafický design&#10;&#10;Popis byl vytvořen automaticky">
            <a:extLst>
              <a:ext uri="{FF2B5EF4-FFF2-40B4-BE49-F238E27FC236}">
                <a16:creationId xmlns:a16="http://schemas.microsoft.com/office/drawing/2014/main" id="{2D44BFEA-F427-DF60-6285-6A3883A50C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427" y="-17739"/>
            <a:ext cx="4702549" cy="1269688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5DDB7B25-15F3-ACEA-E6CE-164217B3BD00}"/>
              </a:ext>
            </a:extLst>
          </p:cNvPr>
          <p:cNvSpPr txBox="1"/>
          <p:nvPr/>
        </p:nvSpPr>
        <p:spPr>
          <a:xfrm>
            <a:off x="4517115" y="2721114"/>
            <a:ext cx="31531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err="1"/>
              <a:t>Ukázka</a:t>
            </a:r>
            <a:r>
              <a:rPr lang="en-GB" sz="4400" dirty="0"/>
              <a:t> + </a:t>
            </a:r>
            <a:r>
              <a:rPr lang="en-GB" sz="4400" dirty="0" err="1"/>
              <a:t>kód</a:t>
            </a:r>
            <a:endParaRPr lang="cs-CZ" sz="4400" dirty="0"/>
          </a:p>
        </p:txBody>
      </p:sp>
    </p:spTree>
    <p:extLst>
      <p:ext uri="{BB962C8B-B14F-4D97-AF65-F5344CB8AC3E}">
        <p14:creationId xmlns:p14="http://schemas.microsoft.com/office/powerpoint/2010/main" val="3716632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 descr="Obsah obrázku Písmo, Grafika, text, grafický design&#10;&#10;Popis byl vytvořen automaticky">
            <a:extLst>
              <a:ext uri="{FF2B5EF4-FFF2-40B4-BE49-F238E27FC236}">
                <a16:creationId xmlns:a16="http://schemas.microsoft.com/office/drawing/2014/main" id="{2D44BFEA-F427-DF60-6285-6A3883A50C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427" y="-17739"/>
            <a:ext cx="4702549" cy="1269688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5DDB7B25-15F3-ACEA-E6CE-164217B3BD00}"/>
              </a:ext>
            </a:extLst>
          </p:cNvPr>
          <p:cNvSpPr txBox="1"/>
          <p:nvPr/>
        </p:nvSpPr>
        <p:spPr>
          <a:xfrm>
            <a:off x="228600" y="1536193"/>
            <a:ext cx="115671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600" dirty="0"/>
              <a:t>Certifikáty umožňují identifikovat a ověřit totožnost osob</a:t>
            </a:r>
            <a:r>
              <a:rPr lang="en-GB" sz="3600" dirty="0"/>
              <a:t> v </a:t>
            </a:r>
            <a:r>
              <a:rPr lang="en-GB" sz="3600" dirty="0" err="1"/>
              <a:t>digitálním</a:t>
            </a:r>
            <a:r>
              <a:rPr lang="en-GB" sz="3600" dirty="0"/>
              <a:t> </a:t>
            </a:r>
            <a:r>
              <a:rPr lang="en-GB" sz="3600" dirty="0" err="1"/>
              <a:t>prostředí</a:t>
            </a:r>
            <a:r>
              <a:rPr lang="en-GB" sz="3600" dirty="0"/>
              <a:t>.</a:t>
            </a:r>
          </a:p>
          <a:p>
            <a:endParaRPr lang="en-GB" sz="3600" dirty="0"/>
          </a:p>
          <a:p>
            <a:r>
              <a:rPr lang="en-GB" sz="3600" dirty="0"/>
              <a:t>V</a:t>
            </a:r>
            <a:r>
              <a:rPr lang="cs-CZ" sz="3600" dirty="0" err="1"/>
              <a:t>yužívány</a:t>
            </a:r>
            <a:r>
              <a:rPr lang="cs-CZ" sz="3600" dirty="0"/>
              <a:t> v různých oblastech</a:t>
            </a:r>
            <a:r>
              <a:rPr lang="en-GB" sz="3600" dirty="0"/>
              <a:t>: </a:t>
            </a:r>
            <a:r>
              <a:rPr lang="cs-CZ" sz="3600" dirty="0"/>
              <a:t>elektronické bankovnictví, </a:t>
            </a:r>
            <a:r>
              <a:rPr lang="en-GB" sz="3600" dirty="0" err="1"/>
              <a:t>vydávání</a:t>
            </a:r>
            <a:r>
              <a:rPr lang="en-GB" sz="3600" dirty="0"/>
              <a:t> e-</a:t>
            </a:r>
            <a:r>
              <a:rPr lang="en-GB" sz="3600" dirty="0" err="1"/>
              <a:t>receptů</a:t>
            </a:r>
            <a:r>
              <a:rPr lang="cs-CZ" sz="3600" dirty="0"/>
              <a:t>, firemní sítě a komunikace, ochrana osobních dat</a:t>
            </a:r>
            <a:r>
              <a:rPr lang="en-GB" sz="3600" dirty="0"/>
              <a:t>.</a:t>
            </a:r>
            <a:endParaRPr lang="cs-CZ" sz="3600" dirty="0"/>
          </a:p>
        </p:txBody>
      </p:sp>
    </p:spTree>
    <p:extLst>
      <p:ext uri="{BB962C8B-B14F-4D97-AF65-F5344CB8AC3E}">
        <p14:creationId xmlns:p14="http://schemas.microsoft.com/office/powerpoint/2010/main" val="3371924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1D1B0E-BC66-A6FD-67D5-C60F9EE119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420" y="1269688"/>
            <a:ext cx="3933118" cy="1094323"/>
          </a:xfrm>
        </p:spPr>
        <p:txBody>
          <a:bodyPr anchor="b">
            <a:normAutofit/>
          </a:bodyPr>
          <a:lstStyle/>
          <a:p>
            <a:r>
              <a:rPr lang="en-GB" sz="6600" dirty="0"/>
              <a:t>CERTIFIKÁT</a:t>
            </a:r>
            <a:endParaRPr lang="cs-CZ" sz="6600" dirty="0"/>
          </a:p>
        </p:txBody>
      </p:sp>
      <p:pic>
        <p:nvPicPr>
          <p:cNvPr id="5" name="Obrázek 4" descr="Obsah obrázku Písmo, Grafika, text, grafický design&#10;&#10;Popis byl vytvořen automaticky">
            <a:extLst>
              <a:ext uri="{FF2B5EF4-FFF2-40B4-BE49-F238E27FC236}">
                <a16:creationId xmlns:a16="http://schemas.microsoft.com/office/drawing/2014/main" id="{2D44BFEA-F427-DF60-6285-6A3883A50C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427" y="-17739"/>
            <a:ext cx="4702549" cy="1269688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5DDB7B25-15F3-ACEA-E6CE-164217B3BD00}"/>
              </a:ext>
            </a:extLst>
          </p:cNvPr>
          <p:cNvSpPr txBox="1"/>
          <p:nvPr/>
        </p:nvSpPr>
        <p:spPr>
          <a:xfrm>
            <a:off x="4440863" y="1513553"/>
            <a:ext cx="76360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= </a:t>
            </a:r>
            <a:r>
              <a:rPr lang="en-GB" sz="3600" dirty="0" err="1"/>
              <a:t>chová</a:t>
            </a:r>
            <a:r>
              <a:rPr lang="en-GB" sz="3600" dirty="0"/>
              <a:t> se </a:t>
            </a:r>
            <a:r>
              <a:rPr lang="en-GB" sz="3600" dirty="0" err="1"/>
              <a:t>jako</a:t>
            </a:r>
            <a:r>
              <a:rPr lang="en-GB" sz="3600" dirty="0"/>
              <a:t> </a:t>
            </a:r>
            <a:r>
              <a:rPr lang="en-GB" sz="3600" dirty="0" err="1"/>
              <a:t>kontejner</a:t>
            </a:r>
            <a:endParaRPr lang="en-GB" sz="3600" dirty="0"/>
          </a:p>
          <a:p>
            <a:endParaRPr lang="en-GB" sz="3600" dirty="0"/>
          </a:p>
          <a:p>
            <a:r>
              <a:rPr lang="en-GB" sz="3600" dirty="0" err="1"/>
              <a:t>Obsahuje</a:t>
            </a:r>
            <a:r>
              <a:rPr lang="en-GB" sz="3600" dirty="0"/>
              <a:t> </a:t>
            </a:r>
            <a:r>
              <a:rPr lang="en-GB" sz="3600" b="1" dirty="0" err="1"/>
              <a:t>samostatně</a:t>
            </a:r>
            <a:r>
              <a:rPr lang="en-GB" sz="3600" dirty="0"/>
              <a:t>: </a:t>
            </a:r>
          </a:p>
          <a:p>
            <a:r>
              <a:rPr lang="en-GB" sz="3600" dirty="0"/>
              <a:t> - public key</a:t>
            </a:r>
          </a:p>
          <a:p>
            <a:endParaRPr lang="en-GB" sz="3600" dirty="0"/>
          </a:p>
          <a:p>
            <a:r>
              <a:rPr lang="en-GB" sz="3600" dirty="0"/>
              <a:t> - private key</a:t>
            </a:r>
          </a:p>
          <a:p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11333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340C155D-F13C-9743-DDDD-4CAA81E3CC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8" t="19665" r="1493" b="1011"/>
          <a:stretch/>
        </p:blipFill>
        <p:spPr>
          <a:xfrm>
            <a:off x="6027575" y="2052734"/>
            <a:ext cx="6113207" cy="4805266"/>
          </a:xfrm>
          <a:prstGeom prst="rect">
            <a:avLst/>
          </a:prstGeom>
        </p:spPr>
      </p:pic>
      <p:pic>
        <p:nvPicPr>
          <p:cNvPr id="5" name="Obrázek 4" descr="Obsah obrázku Písmo, Grafika, text, grafický design&#10;&#10;Popis byl vytvořen automaticky">
            <a:extLst>
              <a:ext uri="{FF2B5EF4-FFF2-40B4-BE49-F238E27FC236}">
                <a16:creationId xmlns:a16="http://schemas.microsoft.com/office/drawing/2014/main" id="{2D44BFEA-F427-DF60-6285-6A3883A50C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427" y="-17739"/>
            <a:ext cx="4702549" cy="1269688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5DDB7B25-15F3-ACEA-E6CE-164217B3BD00}"/>
              </a:ext>
            </a:extLst>
          </p:cNvPr>
          <p:cNvSpPr txBox="1"/>
          <p:nvPr/>
        </p:nvSpPr>
        <p:spPr>
          <a:xfrm>
            <a:off x="135459" y="1251949"/>
            <a:ext cx="111025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err="1"/>
              <a:t>Neexportovatelný</a:t>
            </a:r>
            <a:r>
              <a:rPr lang="en-GB" sz="4000" dirty="0"/>
              <a:t> </a:t>
            </a:r>
            <a:r>
              <a:rPr lang="en-GB" sz="4000" dirty="0" err="1"/>
              <a:t>privátní</a:t>
            </a:r>
            <a:r>
              <a:rPr lang="en-GB" sz="4000" dirty="0"/>
              <a:t> </a:t>
            </a:r>
            <a:r>
              <a:rPr lang="en-GB" sz="4000" dirty="0" err="1"/>
              <a:t>klíč</a:t>
            </a:r>
            <a:r>
              <a:rPr lang="en-GB" sz="4000" dirty="0"/>
              <a:t> </a:t>
            </a:r>
            <a:r>
              <a:rPr lang="en-GB" sz="4000" dirty="0" err="1"/>
              <a:t>certifikátu</a:t>
            </a:r>
            <a:endParaRPr lang="cs-CZ" sz="40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BDF92F18-C8C1-6EC1-9F68-B613C2DB79F4}"/>
              </a:ext>
            </a:extLst>
          </p:cNvPr>
          <p:cNvSpPr txBox="1"/>
          <p:nvPr/>
        </p:nvSpPr>
        <p:spPr>
          <a:xfrm>
            <a:off x="465221" y="2245895"/>
            <a:ext cx="504861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= </a:t>
            </a:r>
            <a:r>
              <a:rPr lang="en-GB" sz="3200" dirty="0" err="1"/>
              <a:t>omezení</a:t>
            </a:r>
            <a:endParaRPr lang="en-GB" sz="3200" dirty="0"/>
          </a:p>
          <a:p>
            <a:r>
              <a:rPr lang="en-GB" sz="3200" dirty="0" err="1"/>
              <a:t>Důvody</a:t>
            </a:r>
            <a:r>
              <a:rPr lang="en-GB" sz="3200" dirty="0"/>
              <a:t>:</a:t>
            </a:r>
          </a:p>
          <a:p>
            <a:r>
              <a:rPr lang="en-GB" sz="3200" dirty="0"/>
              <a:t>	- </a:t>
            </a:r>
            <a:r>
              <a:rPr lang="en-GB" sz="3200" dirty="0" err="1"/>
              <a:t>Ochrana</a:t>
            </a:r>
            <a:r>
              <a:rPr lang="en-GB" sz="3200" dirty="0"/>
              <a:t> </a:t>
            </a:r>
            <a:r>
              <a:rPr lang="en-GB" sz="3200" dirty="0" err="1"/>
              <a:t>organizace</a:t>
            </a:r>
            <a:r>
              <a:rPr lang="en-GB" sz="3200" dirty="0"/>
              <a:t> </a:t>
            </a:r>
            <a:r>
              <a:rPr lang="en-GB" sz="3200" dirty="0" err="1"/>
              <a:t>proti</a:t>
            </a:r>
            <a:r>
              <a:rPr lang="en-GB" sz="3200" dirty="0"/>
              <a:t> 	  </a:t>
            </a:r>
            <a:r>
              <a:rPr lang="en-GB" sz="3200" dirty="0" err="1"/>
              <a:t>neoprávněnému</a:t>
            </a:r>
            <a:r>
              <a:rPr lang="en-GB" sz="3200" dirty="0"/>
              <a:t> </a:t>
            </a:r>
            <a:r>
              <a:rPr lang="en-GB" sz="3200" dirty="0" err="1"/>
              <a:t>použití</a:t>
            </a:r>
            <a:endParaRPr lang="en-GB" sz="3200" dirty="0"/>
          </a:p>
          <a:p>
            <a:r>
              <a:rPr lang="en-GB" sz="3200" dirty="0"/>
              <a:t>	- </a:t>
            </a:r>
            <a:r>
              <a:rPr lang="en-GB" sz="3200" dirty="0" err="1"/>
              <a:t>Omezení</a:t>
            </a:r>
            <a:r>
              <a:rPr lang="en-GB" sz="3200" dirty="0"/>
              <a:t> ze </a:t>
            </a:r>
            <a:r>
              <a:rPr lang="en-GB" sz="3200" dirty="0" err="1"/>
              <a:t>strany</a:t>
            </a:r>
            <a:r>
              <a:rPr lang="en-GB" sz="3200" dirty="0"/>
              <a:t> CA</a:t>
            </a:r>
          </a:p>
          <a:p>
            <a:endParaRPr lang="cs-CZ" sz="3200" dirty="0"/>
          </a:p>
        </p:txBody>
      </p:sp>
    </p:spTree>
    <p:extLst>
      <p:ext uri="{BB962C8B-B14F-4D97-AF65-F5344CB8AC3E}">
        <p14:creationId xmlns:p14="http://schemas.microsoft.com/office/powerpoint/2010/main" val="3356254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 descr="Obsah obrázku Písmo, Grafika, text, grafický design&#10;&#10;Popis byl vytvořen automaticky">
            <a:extLst>
              <a:ext uri="{FF2B5EF4-FFF2-40B4-BE49-F238E27FC236}">
                <a16:creationId xmlns:a16="http://schemas.microsoft.com/office/drawing/2014/main" id="{2D44BFEA-F427-DF60-6285-6A3883A50C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427" y="-17739"/>
            <a:ext cx="4702549" cy="1269688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5DDB7B25-15F3-ACEA-E6CE-164217B3BD00}"/>
              </a:ext>
            </a:extLst>
          </p:cNvPr>
          <p:cNvSpPr txBox="1"/>
          <p:nvPr/>
        </p:nvSpPr>
        <p:spPr>
          <a:xfrm>
            <a:off x="135459" y="1251949"/>
            <a:ext cx="111025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err="1"/>
              <a:t>Obejití</a:t>
            </a:r>
            <a:r>
              <a:rPr lang="en-GB" sz="4000" dirty="0"/>
              <a:t> </a:t>
            </a:r>
            <a:r>
              <a:rPr lang="en-GB" sz="4000" dirty="0" err="1"/>
              <a:t>ochrany</a:t>
            </a:r>
            <a:r>
              <a:rPr lang="en-GB" sz="4000" dirty="0"/>
              <a:t>:</a:t>
            </a:r>
            <a:endParaRPr lang="cs-CZ" sz="40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BDF92F18-C8C1-6EC1-9F68-B613C2DB79F4}"/>
              </a:ext>
            </a:extLst>
          </p:cNvPr>
          <p:cNvSpPr txBox="1"/>
          <p:nvPr/>
        </p:nvSpPr>
        <p:spPr>
          <a:xfrm>
            <a:off x="465221" y="2245895"/>
            <a:ext cx="512176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err="1"/>
              <a:t>Mimikatz</a:t>
            </a:r>
            <a:r>
              <a:rPr lang="en-GB" sz="3600" b="1" dirty="0"/>
              <a:t>:</a:t>
            </a:r>
          </a:p>
          <a:p>
            <a:endParaRPr lang="en-GB" sz="3200" dirty="0"/>
          </a:p>
          <a:p>
            <a:r>
              <a:rPr lang="cs-CZ" sz="3200" dirty="0" err="1"/>
              <a:t>privilege</a:t>
            </a:r>
            <a:r>
              <a:rPr lang="cs-CZ" sz="3200" dirty="0"/>
              <a:t>::</a:t>
            </a:r>
            <a:r>
              <a:rPr lang="cs-CZ" sz="3200" dirty="0" err="1"/>
              <a:t>debug</a:t>
            </a:r>
            <a:endParaRPr lang="cs-CZ" sz="3200" dirty="0"/>
          </a:p>
          <a:p>
            <a:r>
              <a:rPr lang="cs-CZ" sz="3200" dirty="0" err="1"/>
              <a:t>crypto</a:t>
            </a:r>
            <a:r>
              <a:rPr lang="cs-CZ" sz="3200" dirty="0"/>
              <a:t>::</a:t>
            </a:r>
            <a:r>
              <a:rPr lang="cs-CZ" sz="3200" dirty="0" err="1"/>
              <a:t>capi</a:t>
            </a:r>
            <a:endParaRPr lang="cs-CZ" sz="3200" dirty="0"/>
          </a:p>
          <a:p>
            <a:r>
              <a:rPr lang="cs-CZ" sz="3200" dirty="0" err="1"/>
              <a:t>crypto</a:t>
            </a:r>
            <a:r>
              <a:rPr lang="cs-CZ" sz="3200" dirty="0"/>
              <a:t>::</a:t>
            </a:r>
            <a:r>
              <a:rPr lang="cs-CZ" sz="3200" dirty="0" err="1"/>
              <a:t>keys</a:t>
            </a:r>
            <a:r>
              <a:rPr lang="cs-CZ" sz="3200" dirty="0"/>
              <a:t> /export</a:t>
            </a:r>
          </a:p>
          <a:p>
            <a:endParaRPr lang="en-GB" sz="3200" dirty="0"/>
          </a:p>
          <a:p>
            <a:r>
              <a:rPr lang="cs-CZ" sz="3200" dirty="0" err="1">
                <a:effectLst/>
              </a:rPr>
              <a:t>crypto</a:t>
            </a:r>
            <a:r>
              <a:rPr lang="cs-CZ" sz="3200" dirty="0">
                <a:effectLst/>
              </a:rPr>
              <a:t>::</a:t>
            </a:r>
            <a:r>
              <a:rPr lang="cs-CZ" sz="3200" dirty="0" err="1">
                <a:effectLst/>
              </a:rPr>
              <a:t>certificates</a:t>
            </a:r>
            <a:r>
              <a:rPr lang="cs-CZ" sz="3200" dirty="0">
                <a:effectLst/>
              </a:rPr>
              <a:t> /export</a:t>
            </a:r>
            <a:endParaRPr lang="cs-CZ" sz="3200" dirty="0"/>
          </a:p>
        </p:txBody>
      </p:sp>
      <p:pic>
        <p:nvPicPr>
          <p:cNvPr id="1026" name="Picture 2" descr="Mimikatz - ifconfig.dk">
            <a:extLst>
              <a:ext uri="{FF2B5EF4-FFF2-40B4-BE49-F238E27FC236}">
                <a16:creationId xmlns:a16="http://schemas.microsoft.com/office/drawing/2014/main" id="{7EE5F493-A5F5-FA66-B848-1AE2FE052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989" y="394257"/>
            <a:ext cx="3411194" cy="3411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ovéPole 1">
            <a:extLst>
              <a:ext uri="{FF2B5EF4-FFF2-40B4-BE49-F238E27FC236}">
                <a16:creationId xmlns:a16="http://schemas.microsoft.com/office/drawing/2014/main" id="{887731CB-44A7-1E92-4BE2-5EC7AD2BD5E9}"/>
              </a:ext>
            </a:extLst>
          </p:cNvPr>
          <p:cNvSpPr txBox="1"/>
          <p:nvPr/>
        </p:nvSpPr>
        <p:spPr>
          <a:xfrm>
            <a:off x="6093701" y="4277221"/>
            <a:ext cx="6096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1) </a:t>
            </a:r>
            <a:r>
              <a:rPr lang="en-GB" sz="3200" dirty="0" err="1"/>
              <a:t>Sběr</a:t>
            </a:r>
            <a:r>
              <a:rPr lang="en-GB" sz="3200" dirty="0"/>
              <a:t> </a:t>
            </a:r>
            <a:r>
              <a:rPr lang="en-GB" sz="3200" dirty="0" err="1"/>
              <a:t>klíčů</a:t>
            </a:r>
            <a:r>
              <a:rPr lang="en-GB" sz="3200" dirty="0"/>
              <a:t> z </a:t>
            </a:r>
            <a:r>
              <a:rPr lang="en-GB" sz="3200" dirty="0" err="1"/>
              <a:t>paměti</a:t>
            </a:r>
            <a:endParaRPr lang="en-GB" sz="3200" dirty="0"/>
          </a:p>
          <a:p>
            <a:r>
              <a:rPr lang="en-GB" sz="3200" dirty="0"/>
              <a:t>2) </a:t>
            </a:r>
            <a:r>
              <a:rPr lang="en-GB" sz="3200" dirty="0" err="1"/>
              <a:t>Manipulace</a:t>
            </a:r>
            <a:r>
              <a:rPr lang="en-GB" sz="3200" dirty="0"/>
              <a:t> s </a:t>
            </a:r>
            <a:r>
              <a:rPr lang="en-GB" sz="3200" dirty="0" err="1"/>
              <a:t>funkcemi</a:t>
            </a:r>
            <a:r>
              <a:rPr lang="en-GB" sz="3200" dirty="0"/>
              <a:t> </a:t>
            </a:r>
            <a:r>
              <a:rPr lang="en-GB" sz="3200" dirty="0" err="1"/>
              <a:t>systému</a:t>
            </a:r>
            <a:endParaRPr lang="en-GB" sz="3200" dirty="0"/>
          </a:p>
          <a:p>
            <a:r>
              <a:rPr lang="en-GB" sz="3200" dirty="0"/>
              <a:t>3) </a:t>
            </a:r>
            <a:r>
              <a:rPr lang="en-GB" sz="3200" dirty="0" err="1"/>
              <a:t>Umožnění</a:t>
            </a:r>
            <a:r>
              <a:rPr lang="en-GB" sz="3200" dirty="0"/>
              <a:t> </a:t>
            </a:r>
            <a:r>
              <a:rPr lang="en-GB" sz="3200" dirty="0" err="1"/>
              <a:t>exportu</a:t>
            </a:r>
            <a:r>
              <a:rPr lang="en-GB" sz="3200" dirty="0"/>
              <a:t> </a:t>
            </a:r>
            <a:r>
              <a:rPr lang="en-GB" sz="3200" dirty="0" err="1"/>
              <a:t>klíčů</a:t>
            </a:r>
            <a:endParaRPr lang="cs-CZ" sz="3200" dirty="0"/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48435882-0560-08CE-26EF-C165C0A48758}"/>
              </a:ext>
            </a:extLst>
          </p:cNvPr>
          <p:cNvSpPr txBox="1"/>
          <p:nvPr/>
        </p:nvSpPr>
        <p:spPr>
          <a:xfrm rot="19729762">
            <a:off x="8625659" y="1684357"/>
            <a:ext cx="3110602" cy="83099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NEPOUŽITO</a:t>
            </a:r>
            <a:endParaRPr lang="cs-CZ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738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 descr="Obsah obrázku Písmo, Grafika, text, grafický design&#10;&#10;Popis byl vytvořen automaticky">
            <a:extLst>
              <a:ext uri="{FF2B5EF4-FFF2-40B4-BE49-F238E27FC236}">
                <a16:creationId xmlns:a16="http://schemas.microsoft.com/office/drawing/2014/main" id="{2D44BFEA-F427-DF60-6285-6A3883A50C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427" y="-17739"/>
            <a:ext cx="4702549" cy="1269688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5DDB7B25-15F3-ACEA-E6CE-164217B3BD00}"/>
              </a:ext>
            </a:extLst>
          </p:cNvPr>
          <p:cNvSpPr txBox="1"/>
          <p:nvPr/>
        </p:nvSpPr>
        <p:spPr>
          <a:xfrm>
            <a:off x="135459" y="1251949"/>
            <a:ext cx="111025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err="1"/>
              <a:t>Obejití</a:t>
            </a:r>
            <a:r>
              <a:rPr lang="en-GB" sz="4000" dirty="0"/>
              <a:t> </a:t>
            </a:r>
            <a:r>
              <a:rPr lang="en-GB" sz="4000" dirty="0" err="1"/>
              <a:t>ochrany</a:t>
            </a:r>
            <a:r>
              <a:rPr lang="en-GB" sz="4000" dirty="0"/>
              <a:t>:</a:t>
            </a:r>
            <a:endParaRPr lang="cs-CZ" sz="40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BDF92F18-C8C1-6EC1-9F68-B613C2DB79F4}"/>
              </a:ext>
            </a:extLst>
          </p:cNvPr>
          <p:cNvSpPr txBox="1"/>
          <p:nvPr/>
        </p:nvSpPr>
        <p:spPr>
          <a:xfrm>
            <a:off x="465220" y="2245895"/>
            <a:ext cx="1156828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Import </a:t>
            </a:r>
            <a:r>
              <a:rPr lang="en-GB" sz="3200" dirty="0" err="1"/>
              <a:t>knihoven</a:t>
            </a:r>
            <a:r>
              <a:rPr lang="en-GB" sz="3200" dirty="0"/>
              <a:t> "crypt32" k </a:t>
            </a:r>
            <a:r>
              <a:rPr lang="en-GB" sz="3200" dirty="0" err="1"/>
              <a:t>používání</a:t>
            </a:r>
            <a:r>
              <a:rPr lang="en-GB" sz="3200" dirty="0"/>
              <a:t> CryptoAPI + "cryptsp.dll“</a:t>
            </a:r>
          </a:p>
          <a:p>
            <a:r>
              <a:rPr lang="en-GB" sz="3200" dirty="0" err="1"/>
              <a:t>Funkce</a:t>
            </a:r>
            <a:r>
              <a:rPr lang="en-GB" sz="3200" dirty="0"/>
              <a:t> z “</a:t>
            </a:r>
            <a:r>
              <a:rPr lang="en-GB" sz="3200" b="1" dirty="0"/>
              <a:t>jailbreak</a:t>
            </a:r>
            <a:r>
              <a:rPr lang="en-GB" sz="3200" dirty="0"/>
              <a:t>” </a:t>
            </a:r>
            <a:r>
              <a:rPr lang="en-GB" sz="3200" dirty="0" err="1"/>
              <a:t>řešení</a:t>
            </a:r>
            <a:r>
              <a:rPr lang="en-GB" sz="3200" dirty="0"/>
              <a:t>, </a:t>
            </a:r>
            <a:r>
              <a:rPr lang="en-GB" sz="3200" dirty="0" err="1"/>
              <a:t>které</a:t>
            </a:r>
            <a:r>
              <a:rPr lang="en-GB" sz="3200" dirty="0"/>
              <a:t>:</a:t>
            </a:r>
          </a:p>
          <a:p>
            <a:endParaRPr lang="en-GB" sz="3200" dirty="0"/>
          </a:p>
          <a:p>
            <a:r>
              <a:rPr lang="en-GB" sz="3200" dirty="0"/>
              <a:t>- </a:t>
            </a:r>
            <a:r>
              <a:rPr lang="cs-CZ" sz="3200" dirty="0"/>
              <a:t>Získá</a:t>
            </a:r>
            <a:r>
              <a:rPr lang="en-GB" sz="3200" dirty="0" err="1"/>
              <a:t>vá</a:t>
            </a:r>
            <a:r>
              <a:rPr lang="cs-CZ" sz="3200" dirty="0"/>
              <a:t> ukazatele na paměťovou oblast, která obsahuje privátní klíč.</a:t>
            </a:r>
          </a:p>
          <a:p>
            <a:endParaRPr lang="cs-CZ" sz="3200" dirty="0"/>
          </a:p>
          <a:p>
            <a:r>
              <a:rPr lang="en-GB" sz="3200" dirty="0"/>
              <a:t>- M</a:t>
            </a:r>
            <a:r>
              <a:rPr lang="cs-CZ" sz="3200" dirty="0" err="1"/>
              <a:t>odifik</a:t>
            </a:r>
            <a:r>
              <a:rPr lang="en-GB" sz="3200" dirty="0" err="1"/>
              <a:t>uje</a:t>
            </a:r>
            <a:r>
              <a:rPr lang="cs-CZ" sz="3200" dirty="0"/>
              <a:t> </a:t>
            </a:r>
            <a:r>
              <a:rPr lang="cs-CZ" sz="3200" dirty="0" err="1"/>
              <a:t>specifick</a:t>
            </a:r>
            <a:r>
              <a:rPr lang="en-GB" sz="3200" dirty="0"/>
              <a:t>é</a:t>
            </a:r>
            <a:r>
              <a:rPr lang="cs-CZ" sz="3200" dirty="0"/>
              <a:t> bit</a:t>
            </a:r>
            <a:r>
              <a:rPr lang="en-GB" sz="3200" dirty="0"/>
              <a:t>y</a:t>
            </a:r>
            <a:r>
              <a:rPr lang="cs-CZ" sz="3200" dirty="0"/>
              <a:t> v paměti</a:t>
            </a:r>
            <a:r>
              <a:rPr lang="en-GB" sz="3200" dirty="0"/>
              <a:t>. </a:t>
            </a:r>
            <a:r>
              <a:rPr lang="cs-CZ" sz="3200" dirty="0"/>
              <a:t>Ty</a:t>
            </a:r>
            <a:r>
              <a:rPr lang="en-GB" sz="3200" dirty="0"/>
              <a:t> </a:t>
            </a:r>
            <a:r>
              <a:rPr lang="cs-CZ" sz="3200" dirty="0" err="1"/>
              <a:t>ovliv</a:t>
            </a:r>
            <a:r>
              <a:rPr lang="en-GB" sz="3200" dirty="0" err="1"/>
              <a:t>ní</a:t>
            </a:r>
            <a:r>
              <a:rPr lang="cs-CZ" sz="3200" dirty="0"/>
              <a:t> </a:t>
            </a:r>
            <a:r>
              <a:rPr lang="cs-CZ" sz="3200" dirty="0" err="1"/>
              <a:t>exportabilitu</a:t>
            </a:r>
            <a:r>
              <a:rPr lang="cs-CZ" sz="3200" dirty="0"/>
              <a:t> klíče.</a:t>
            </a:r>
          </a:p>
          <a:p>
            <a:endParaRPr lang="cs-CZ" sz="3200" dirty="0"/>
          </a:p>
          <a:p>
            <a:r>
              <a:rPr lang="en-GB" sz="3200" dirty="0"/>
              <a:t>- </a:t>
            </a:r>
            <a:r>
              <a:rPr lang="cs-CZ" sz="3200" dirty="0"/>
              <a:t>Po změně bitů v paměti </a:t>
            </a:r>
            <a:r>
              <a:rPr lang="en-GB" sz="3200" dirty="0"/>
              <a:t>je</a:t>
            </a:r>
            <a:r>
              <a:rPr lang="cs-CZ" sz="3200" dirty="0"/>
              <a:t> klíč považován za exportovatelný</a:t>
            </a:r>
            <a:r>
              <a:rPr lang="en-GB" sz="3200" dirty="0"/>
              <a:t>.</a:t>
            </a:r>
            <a:endParaRPr lang="cs-CZ" sz="3200" dirty="0"/>
          </a:p>
        </p:txBody>
      </p:sp>
    </p:spTree>
    <p:extLst>
      <p:ext uri="{BB962C8B-B14F-4D97-AF65-F5344CB8AC3E}">
        <p14:creationId xmlns:p14="http://schemas.microsoft.com/office/powerpoint/2010/main" val="3018367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 descr="Obsah obrázku Písmo, Grafika, text, grafický design&#10;&#10;Popis byl vytvořen automaticky">
            <a:extLst>
              <a:ext uri="{FF2B5EF4-FFF2-40B4-BE49-F238E27FC236}">
                <a16:creationId xmlns:a16="http://schemas.microsoft.com/office/drawing/2014/main" id="{2D44BFEA-F427-DF60-6285-6A3883A50C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427" y="-17739"/>
            <a:ext cx="4702549" cy="1269688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5DDB7B25-15F3-ACEA-E6CE-164217B3BD00}"/>
              </a:ext>
            </a:extLst>
          </p:cNvPr>
          <p:cNvSpPr txBox="1"/>
          <p:nvPr/>
        </p:nvSpPr>
        <p:spPr>
          <a:xfrm>
            <a:off x="151501" y="1251949"/>
            <a:ext cx="87080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err="1"/>
              <a:t>Přenos</a:t>
            </a:r>
            <a:r>
              <a:rPr lang="en-GB" sz="4000" dirty="0"/>
              <a:t> </a:t>
            </a:r>
            <a:r>
              <a:rPr lang="en-GB" sz="4000" dirty="0" err="1"/>
              <a:t>exportovaného</a:t>
            </a:r>
            <a:r>
              <a:rPr lang="en-GB" sz="4000" dirty="0"/>
              <a:t> </a:t>
            </a:r>
            <a:r>
              <a:rPr lang="en-GB" sz="4000" dirty="0" err="1"/>
              <a:t>souboru</a:t>
            </a:r>
            <a:endParaRPr lang="cs-CZ" sz="40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BDF92F18-C8C1-6EC1-9F68-B613C2DB79F4}"/>
              </a:ext>
            </a:extLst>
          </p:cNvPr>
          <p:cNvSpPr txBox="1"/>
          <p:nvPr/>
        </p:nvSpPr>
        <p:spPr>
          <a:xfrm>
            <a:off x="465221" y="2245895"/>
            <a:ext cx="1124551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- </a:t>
            </a:r>
            <a:r>
              <a:rPr lang="en-GB" sz="3200" dirty="0" err="1"/>
              <a:t>Knihovna</a:t>
            </a:r>
            <a:r>
              <a:rPr lang="en-GB" sz="3200" dirty="0"/>
              <a:t> "</a:t>
            </a:r>
            <a:r>
              <a:rPr lang="en-GB" sz="3200" b="1" dirty="0"/>
              <a:t>curl</a:t>
            </a:r>
            <a:r>
              <a:rPr lang="en-GB" sz="3200" dirty="0"/>
              <a:t>" pro </a:t>
            </a:r>
            <a:r>
              <a:rPr lang="en-GB" sz="3200" dirty="0" err="1"/>
              <a:t>ovládání</a:t>
            </a:r>
            <a:r>
              <a:rPr lang="en-GB" sz="3200" dirty="0"/>
              <a:t> </a:t>
            </a:r>
            <a:r>
              <a:rPr lang="en-GB" sz="3200" dirty="0" err="1"/>
              <a:t>webové</a:t>
            </a:r>
            <a:r>
              <a:rPr lang="en-GB" sz="3200" dirty="0"/>
              <a:t> </a:t>
            </a:r>
            <a:r>
              <a:rPr lang="en-GB" sz="3200" dirty="0" err="1"/>
              <a:t>stránky</a:t>
            </a:r>
            <a:r>
              <a:rPr lang="en-GB" sz="3200" dirty="0"/>
              <a:t> </a:t>
            </a:r>
            <a:r>
              <a:rPr lang="en-GB" sz="3200" dirty="0" err="1"/>
              <a:t>přes</a:t>
            </a:r>
            <a:r>
              <a:rPr lang="en-GB" sz="3200" dirty="0"/>
              <a:t> </a:t>
            </a:r>
            <a:r>
              <a:rPr lang="en-GB" sz="3200" dirty="0" err="1"/>
              <a:t>cmd</a:t>
            </a:r>
            <a:endParaRPr lang="en-GB" sz="3200" dirty="0"/>
          </a:p>
          <a:p>
            <a:endParaRPr lang="en-GB" sz="3200" dirty="0"/>
          </a:p>
          <a:p>
            <a:endParaRPr lang="en-GB" sz="3200" dirty="0"/>
          </a:p>
          <a:p>
            <a:r>
              <a:rPr lang="en-GB" sz="3200" dirty="0"/>
              <a:t>- </a:t>
            </a:r>
            <a:r>
              <a:rPr lang="en-GB" sz="3200" dirty="0" err="1"/>
              <a:t>Vlastní</a:t>
            </a:r>
            <a:r>
              <a:rPr lang="en-GB" sz="3200" dirty="0"/>
              <a:t> </a:t>
            </a:r>
            <a:r>
              <a:rPr lang="en-GB" sz="3200" dirty="0" err="1"/>
              <a:t>doména</a:t>
            </a:r>
            <a:r>
              <a:rPr lang="en-GB" sz="3200" dirty="0"/>
              <a:t> s </a:t>
            </a:r>
            <a:r>
              <a:rPr lang="en-GB" sz="3200" b="1" dirty="0"/>
              <a:t>PHP</a:t>
            </a:r>
            <a:r>
              <a:rPr lang="en-GB" sz="3200" dirty="0"/>
              <a:t> </a:t>
            </a:r>
            <a:r>
              <a:rPr lang="en-GB" sz="3200" b="1" dirty="0"/>
              <a:t>upload</a:t>
            </a:r>
            <a:r>
              <a:rPr lang="en-GB" sz="3200" dirty="0"/>
              <a:t> </a:t>
            </a:r>
            <a:r>
              <a:rPr lang="en-GB" sz="3200" dirty="0" err="1"/>
              <a:t>stránkou</a:t>
            </a:r>
            <a:r>
              <a:rPr lang="en-GB" sz="3200" dirty="0"/>
              <a:t> + </a:t>
            </a:r>
            <a:r>
              <a:rPr lang="en-GB" sz="3200" dirty="0" err="1"/>
              <a:t>heslo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022576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 descr="Obsah obrázku Písmo, Grafika, text, grafický design&#10;&#10;Popis byl vytvořen automaticky">
            <a:extLst>
              <a:ext uri="{FF2B5EF4-FFF2-40B4-BE49-F238E27FC236}">
                <a16:creationId xmlns:a16="http://schemas.microsoft.com/office/drawing/2014/main" id="{2D44BFEA-F427-DF60-6285-6A3883A50C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427" y="-17739"/>
            <a:ext cx="4702549" cy="1269688"/>
          </a:xfrm>
          <a:prstGeom prst="rect">
            <a:avLst/>
          </a:prstGeom>
        </p:spPr>
      </p:pic>
      <p:pic>
        <p:nvPicPr>
          <p:cNvPr id="3" name="Obrázek 2" descr="Obsah obrázku text, diagram, snímek obrazovky, Písmo&#10;&#10;Popis byl vytvořen automaticky">
            <a:extLst>
              <a:ext uri="{FF2B5EF4-FFF2-40B4-BE49-F238E27FC236}">
                <a16:creationId xmlns:a16="http://schemas.microsoft.com/office/drawing/2014/main" id="{65994504-1843-BBDE-F491-9D91D3246B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0573"/>
            <a:ext cx="12192000" cy="4856748"/>
          </a:xfrm>
          <a:prstGeom prst="rect">
            <a:avLst/>
          </a:prstGeom>
        </p:spPr>
      </p:pic>
      <p:sp>
        <p:nvSpPr>
          <p:cNvPr id="2" name="TextovéPole 1">
            <a:extLst>
              <a:ext uri="{FF2B5EF4-FFF2-40B4-BE49-F238E27FC236}">
                <a16:creationId xmlns:a16="http://schemas.microsoft.com/office/drawing/2014/main" id="{3553729D-CB2E-DA56-6664-7D422CA1B31B}"/>
              </a:ext>
            </a:extLst>
          </p:cNvPr>
          <p:cNvSpPr txBox="1"/>
          <p:nvPr/>
        </p:nvSpPr>
        <p:spPr>
          <a:xfrm>
            <a:off x="4992624" y="1251950"/>
            <a:ext cx="2459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err="1"/>
              <a:t>Struktura</a:t>
            </a:r>
            <a:endParaRPr lang="cs-CZ" sz="3200" dirty="0"/>
          </a:p>
        </p:txBody>
      </p:sp>
    </p:spTree>
    <p:extLst>
      <p:ext uri="{BB962C8B-B14F-4D97-AF65-F5344CB8AC3E}">
        <p14:creationId xmlns:p14="http://schemas.microsoft.com/office/powerpoint/2010/main" val="3534379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 descr="Obsah obrázku Písmo, Grafika, text, grafický design&#10;&#10;Popis byl vytvořen automaticky">
            <a:extLst>
              <a:ext uri="{FF2B5EF4-FFF2-40B4-BE49-F238E27FC236}">
                <a16:creationId xmlns:a16="http://schemas.microsoft.com/office/drawing/2014/main" id="{2D44BFEA-F427-DF60-6285-6A3883A50C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427" y="-17739"/>
            <a:ext cx="4702549" cy="1269688"/>
          </a:xfrm>
          <a:prstGeom prst="rect">
            <a:avLst/>
          </a:prstGeom>
        </p:spPr>
      </p:pic>
      <p:pic>
        <p:nvPicPr>
          <p:cNvPr id="4" name="Obrázek 3">
            <a:extLst>
              <a:ext uri="{FF2B5EF4-FFF2-40B4-BE49-F238E27FC236}">
                <a16:creationId xmlns:a16="http://schemas.microsoft.com/office/drawing/2014/main" id="{68063FC2-4393-AC32-0C99-259088D75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073" y="2117558"/>
            <a:ext cx="9262296" cy="4596063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433CB58C-C0FC-C073-0F8A-D77A265B3C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412" y="1267991"/>
            <a:ext cx="6831777" cy="5353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1210101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Motiv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204</TotalTime>
  <Words>219</Words>
  <Application>Microsoft Office PowerPoint</Application>
  <PresentationFormat>Širokoúhlá obrazovka</PresentationFormat>
  <Paragraphs>46</Paragraphs>
  <Slides>10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Motiv Office</vt:lpstr>
      <vt:lpstr>Certificate Stealer</vt:lpstr>
      <vt:lpstr>Prezentace aplikace PowerPoint</vt:lpstr>
      <vt:lpstr>CERTIFIKÁT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* WonnoTV *</dc:creator>
  <cp:lastModifiedBy>* WonnoTV *</cp:lastModifiedBy>
  <cp:revision>63</cp:revision>
  <dcterms:created xsi:type="dcterms:W3CDTF">2023-06-24T20:44:00Z</dcterms:created>
  <dcterms:modified xsi:type="dcterms:W3CDTF">2023-06-27T19:39:04Z</dcterms:modified>
</cp:coreProperties>
</file>