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6" r:id="rId5"/>
    <p:sldId id="471" r:id="rId6"/>
    <p:sldId id="472" r:id="rId7"/>
    <p:sldId id="335" r:id="rId8"/>
    <p:sldId id="466" r:id="rId9"/>
    <p:sldId id="467" r:id="rId10"/>
    <p:sldId id="468" r:id="rId11"/>
    <p:sldId id="469" r:id="rId12"/>
    <p:sldId id="473" r:id="rId13"/>
    <p:sldId id="474" r:id="rId14"/>
    <p:sldId id="470" r:id="rId15"/>
    <p:sldId id="293" r:id="rId16"/>
  </p:sldIdLst>
  <p:sldSz cx="12192000" cy="6858000"/>
  <p:notesSz cx="6888163" cy="100203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lla Zemkova" initials="NZ" lastIdx="1" clrIdx="0">
    <p:extLst>
      <p:ext uri="{19B8F6BF-5375-455C-9EA6-DF929625EA0E}">
        <p15:presenceInfo xmlns:p15="http://schemas.microsoft.com/office/powerpoint/2012/main" userId="Nella Zemk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B58859-792F-4628-8351-0592F2DEDFC7}" v="550" dt="2020-01-21T05:58:06.5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026" autoAdjust="0"/>
  </p:normalViewPr>
  <p:slideViewPr>
    <p:cSldViewPr snapToGrid="0">
      <p:cViewPr varScale="1">
        <p:scale>
          <a:sx n="89" d="100"/>
          <a:sy n="89" d="100"/>
        </p:scale>
        <p:origin x="137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40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FAE65ACE-5F49-4644-B8AA-A1E2A774CD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r>
              <a:rPr lang="cs-CZ" dirty="0"/>
              <a:t>Obchodní dovednosti</a:t>
            </a:r>
            <a:endParaRPr lang="en-US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8C5FC9D-3DDA-4FB7-99D8-F76020277C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156A33E6-F7BC-4330-A4C7-1FC2870C3B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CA30796-A2C3-412B-83CD-95BFE1838A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806D23C6-740C-4B83-A8BF-FD933C543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93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9188362C-47FE-46FB-80E7-0B4B23E43B51}" type="datetimeFigureOut">
              <a:rPr lang="cs-CZ" smtClean="0"/>
              <a:t>09.09.2020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E7137145-6503-43DC-B223-4CD288B8A5B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8044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První cvičení – Jak se dnes máte a proč? + vyhodnocení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4684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9331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0906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2901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4383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8452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6560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538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2007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2894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5910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CFEF91-2A2F-4F70-ACCF-51AA5F0B1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8B3746E-B1D0-48AD-A4D3-66CF71129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E897D4E-8A95-40AC-9768-217708B3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9B250B-A78B-470B-9267-5328930F7291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0" name="Zástupný symbol pro zápatí 7">
            <a:extLst>
              <a:ext uri="{FF2B5EF4-FFF2-40B4-BE49-F238E27FC236}">
                <a16:creationId xmlns:a16="http://schemas.microsoft.com/office/drawing/2014/main" id="{3B84B45C-1F21-4F72-B2DC-1C867F6CF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4001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4655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02FF65-57F0-4F09-920F-3CE6AD3B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67ED983-C481-4D7B-AAE3-3ABB9375A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99892E6-3ECD-49E8-B0BF-CE2921C6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9B250B-A78B-470B-9267-5328930F7291}" type="slidenum">
              <a:rPr lang="cs-CZ" smtClean="0"/>
              <a:t>‹#›</a:t>
            </a:fld>
            <a:endParaRPr lang="cs-CZ"/>
          </a:p>
        </p:txBody>
      </p:sp>
      <p:sp>
        <p:nvSpPr>
          <p:cNvPr id="7" name="Zástupný symbol pro zápatí 7">
            <a:extLst>
              <a:ext uri="{FF2B5EF4-FFF2-40B4-BE49-F238E27FC236}">
                <a16:creationId xmlns:a16="http://schemas.microsoft.com/office/drawing/2014/main" id="{98BD717B-624F-40BE-80B4-A30D923D5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7409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9063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5D94886-42CA-49F9-A1ED-76A49F2C7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552" y="789707"/>
            <a:ext cx="2567247" cy="5387255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1EAD5CA-DEE6-4212-92EF-8EB8D3B87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89709"/>
            <a:ext cx="7734300" cy="538725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F492D74-0B2E-4771-9809-5D3E9CA3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9B250B-A78B-470B-9267-5328930F7291}" type="slidenum">
              <a:rPr lang="cs-CZ" smtClean="0"/>
              <a:t>‹#›</a:t>
            </a:fld>
            <a:endParaRPr lang="cs-CZ"/>
          </a:p>
        </p:txBody>
      </p:sp>
      <p:sp>
        <p:nvSpPr>
          <p:cNvPr id="7" name="Zástupný symbol pro zápatí 7">
            <a:extLst>
              <a:ext uri="{FF2B5EF4-FFF2-40B4-BE49-F238E27FC236}">
                <a16:creationId xmlns:a16="http://schemas.microsoft.com/office/drawing/2014/main" id="{B1924F62-D731-4F6F-8826-5E25212A4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7409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1091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E5E8F3-2A93-49EF-8CAE-0143346F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3771"/>
            <a:ext cx="10515600" cy="90691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8DE2539-1CCB-4E0C-8F96-871DD68A8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9B250B-A78B-470B-9267-5328930F7291}" type="slidenum">
              <a:rPr lang="cs-CZ" smtClean="0"/>
              <a:t>‹#›</a:t>
            </a:fld>
            <a:endParaRPr lang="cs-CZ"/>
          </a:p>
        </p:txBody>
      </p:sp>
      <p:sp>
        <p:nvSpPr>
          <p:cNvPr id="9" name="Zástupný symbol pro obsah 6">
            <a:extLst>
              <a:ext uri="{FF2B5EF4-FFF2-40B4-BE49-F238E27FC236}">
                <a16:creationId xmlns:a16="http://schemas.microsoft.com/office/drawing/2014/main" id="{7D29154A-904E-4945-8CC1-4A6C314547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00225"/>
            <a:ext cx="10515600" cy="404018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accent3"/>
                </a:solidFill>
              </a:defRPr>
            </a:lvl1pPr>
            <a:lvl2pPr marL="685800" indent="-2286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accent3"/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anose="05000000000000000000" pitchFamily="2" charset="2"/>
              <a:buChar char="ú"/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0" name="Zástupný symbol pro zápatí 7">
            <a:extLst>
              <a:ext uri="{FF2B5EF4-FFF2-40B4-BE49-F238E27FC236}">
                <a16:creationId xmlns:a16="http://schemas.microsoft.com/office/drawing/2014/main" id="{D8C0BC60-01A6-4565-92ED-2D801FCCC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36838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1645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4AC347-73A2-4FAC-B618-EA96CFA2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F7F5EA00-9CFD-4558-A933-00E748DD7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96F44D3-EE1C-43C7-A9E9-82E19A652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9B250B-A78B-470B-9267-5328930F7291}" type="slidenum">
              <a:rPr lang="cs-CZ" smtClean="0"/>
              <a:t>‹#›</a:t>
            </a:fld>
            <a:endParaRPr lang="cs-CZ"/>
          </a:p>
        </p:txBody>
      </p:sp>
      <p:sp>
        <p:nvSpPr>
          <p:cNvPr id="7" name="Zástupný symbol pro zápatí 7">
            <a:extLst>
              <a:ext uri="{FF2B5EF4-FFF2-40B4-BE49-F238E27FC236}">
                <a16:creationId xmlns:a16="http://schemas.microsoft.com/office/drawing/2014/main" id="{D2DA5691-B35B-4818-8AF5-784508023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7409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50918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4745A9-3D2C-4ECA-B30C-47524F01E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3D0263B-BCA4-4592-8327-5C29B9B72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5E9F41C6-C240-4AB9-A490-FEB85EA19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5E0C6AD-B82D-4FD1-9FC3-7EF22A03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9B250B-A78B-470B-9267-5328930F7291}" type="slidenum">
              <a:rPr lang="cs-CZ" smtClean="0"/>
              <a:t>‹#›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27D66379-3315-4D8A-BA65-9E534B2F1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7409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4304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31A666-2A18-4832-B2C7-9E83965F4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81396"/>
            <a:ext cx="10515600" cy="909292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F2BB6246-FA8F-4605-AD78-3CAE377C8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DE97D270-737A-4C01-9E66-37DADD18D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BD089CCF-5C1B-44D7-915C-61A5DF57C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C3350B39-C29B-430B-915B-48F111B5D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DE27B0C-A9AB-4602-9509-4527C0FE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9B250B-A78B-470B-9267-5328930F7291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Zástupný symbol pro zápatí 7">
            <a:extLst>
              <a:ext uri="{FF2B5EF4-FFF2-40B4-BE49-F238E27FC236}">
                <a16:creationId xmlns:a16="http://schemas.microsoft.com/office/drawing/2014/main" id="{A8CB9916-80BF-4B09-98EC-BBA55395C9C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38200" y="637409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0966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892CE8-CEAE-490A-B281-ADB924C6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77F2265-07B7-4632-B169-C11B2F2F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9B250B-A78B-470B-9267-5328930F7291}" type="slidenum">
              <a:rPr lang="cs-CZ" smtClean="0"/>
              <a:t>‹#›</a:t>
            </a:fld>
            <a:endParaRPr lang="cs-CZ"/>
          </a:p>
        </p:txBody>
      </p:sp>
      <p:sp>
        <p:nvSpPr>
          <p:cNvPr id="6" name="Zástupný symbol pro zápatí 7">
            <a:extLst>
              <a:ext uri="{FF2B5EF4-FFF2-40B4-BE49-F238E27FC236}">
                <a16:creationId xmlns:a16="http://schemas.microsoft.com/office/drawing/2014/main" id="{59E2BF09-C86B-4FC4-8011-F9168AF97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7409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4069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EEA71F9-EF67-4E0C-A5A0-5AACB91B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9B250B-A78B-470B-9267-5328930F7291}" type="slidenum">
              <a:rPr lang="cs-CZ" smtClean="0"/>
              <a:t>‹#›</a:t>
            </a:fld>
            <a:endParaRPr lang="cs-CZ"/>
          </a:p>
        </p:txBody>
      </p:sp>
      <p:sp>
        <p:nvSpPr>
          <p:cNvPr id="5" name="Zástupný symbol pro zápatí 7">
            <a:extLst>
              <a:ext uri="{FF2B5EF4-FFF2-40B4-BE49-F238E27FC236}">
                <a16:creationId xmlns:a16="http://schemas.microsoft.com/office/drawing/2014/main" id="{8EE0B579-6D0E-4222-A6DD-23979951D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7409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890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27A2CE-5C1C-4EB5-8A48-62CA01572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49086"/>
            <a:ext cx="3932237" cy="12083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474C3BF1-9AF5-49AD-ACA5-778337A5D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6E45A11-6209-40D3-B0CB-BCB292F9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9B250B-A78B-470B-9267-5328930F7291}" type="slidenum">
              <a:rPr lang="cs-CZ" smtClean="0"/>
              <a:t>‹#›</a:t>
            </a:fld>
            <a:endParaRPr lang="cs-CZ"/>
          </a:p>
        </p:txBody>
      </p:sp>
      <p:sp>
        <p:nvSpPr>
          <p:cNvPr id="8" name="Zástupný symbol pro obsah 6">
            <a:extLst>
              <a:ext uri="{FF2B5EF4-FFF2-40B4-BE49-F238E27FC236}">
                <a16:creationId xmlns:a16="http://schemas.microsoft.com/office/drawing/2014/main" id="{05963F3D-726C-4586-AF5F-55E0EC74BF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91878" y="849086"/>
            <a:ext cx="6361922" cy="4991327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accent3"/>
                </a:solidFill>
              </a:defRPr>
            </a:lvl1pPr>
            <a:lvl2pPr marL="685800" indent="-2286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accent3"/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anose="05000000000000000000" pitchFamily="2" charset="2"/>
              <a:buChar char="ú"/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9" name="Zástupný symbol pro zápatí 7">
            <a:extLst>
              <a:ext uri="{FF2B5EF4-FFF2-40B4-BE49-F238E27FC236}">
                <a16:creationId xmlns:a16="http://schemas.microsoft.com/office/drawing/2014/main" id="{38C7CAF0-3836-437E-B242-159B94005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7409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4819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5D8CB4-9959-4DB5-8E2C-B98B375DF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56210"/>
            <a:ext cx="3932237" cy="120118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B380C5B-2FE6-4988-9E62-EFD888051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56211"/>
            <a:ext cx="6172200" cy="50048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16C632A4-05B7-4DB7-92A9-B6B8A9CE0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CE32879-5C50-4E34-A0CF-3F53DE12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9B250B-A78B-470B-9267-5328930F7291}" type="slidenum">
              <a:rPr lang="cs-CZ" smtClean="0"/>
              <a:t>‹#›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6011AAFC-0F25-4E70-B12B-F72EE28D5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7409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5721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A05B847F-1F28-49C2-BBEE-7A1757637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1756"/>
            <a:ext cx="10515600" cy="948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93B4A87-6929-45A4-8418-5E49F11C8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39B250B-A78B-470B-9267-5328930F7291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C607E4D5-07B3-4086-9D7C-05803FCC5F8D}"/>
              </a:ext>
            </a:extLst>
          </p:cNvPr>
          <p:cNvSpPr/>
          <p:nvPr userDrawn="1"/>
        </p:nvSpPr>
        <p:spPr>
          <a:xfrm>
            <a:off x="0" y="-9763"/>
            <a:ext cx="8761445" cy="3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: s jedním odříznutým rohem 9">
            <a:extLst>
              <a:ext uri="{FF2B5EF4-FFF2-40B4-BE49-F238E27FC236}">
                <a16:creationId xmlns:a16="http://schemas.microsoft.com/office/drawing/2014/main" id="{BDB26723-1324-41A7-AE28-2668B8379B03}"/>
              </a:ext>
            </a:extLst>
          </p:cNvPr>
          <p:cNvSpPr/>
          <p:nvPr userDrawn="1"/>
        </p:nvSpPr>
        <p:spPr>
          <a:xfrm flipV="1">
            <a:off x="0" y="301338"/>
            <a:ext cx="8761445" cy="396000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Zástupný symbol pro text 7">
            <a:extLst>
              <a:ext uri="{FF2B5EF4-FFF2-40B4-BE49-F238E27FC236}">
                <a16:creationId xmlns:a16="http://schemas.microsoft.com/office/drawing/2014/main" id="{E89DAFC1-FB03-44FD-8AB8-4F7B27DCA7A2}"/>
              </a:ext>
            </a:extLst>
          </p:cNvPr>
          <p:cNvSpPr txBox="1">
            <a:spLocks/>
          </p:cNvSpPr>
          <p:nvPr userDrawn="1"/>
        </p:nvSpPr>
        <p:spPr>
          <a:xfrm>
            <a:off x="1192957" y="345756"/>
            <a:ext cx="7229475" cy="2603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dirty="0">
                <a:latin typeface="Calibri" panose="020F0502020204030204" pitchFamily="34" charset="0"/>
                <a:cs typeface="Calibri" panose="020F0502020204030204" pitchFamily="34" charset="0"/>
              </a:rPr>
              <a:t>DAX Studio</a:t>
            </a:r>
          </a:p>
          <a:p>
            <a:pPr lvl="4" algn="r"/>
            <a:endParaRPr lang="cs-CZ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Obrázek 15">
            <a:extLst>
              <a:ext uri="{FF2B5EF4-FFF2-40B4-BE49-F238E27FC236}">
                <a16:creationId xmlns:a16="http://schemas.microsoft.com/office/drawing/2014/main" id="{6F10E94E-174A-44F4-A4B6-E5B67538D5F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838" y="99536"/>
            <a:ext cx="1219202" cy="396241"/>
          </a:xfrm>
          <a:prstGeom prst="rect">
            <a:avLst/>
          </a:prstGeom>
        </p:spPr>
      </p:pic>
      <p:sp>
        <p:nvSpPr>
          <p:cNvPr id="18" name="Zástupný symbol pro text 17">
            <a:extLst>
              <a:ext uri="{FF2B5EF4-FFF2-40B4-BE49-F238E27FC236}">
                <a16:creationId xmlns:a16="http://schemas.microsoft.com/office/drawing/2014/main" id="{73406F6C-9C63-4745-A41A-67C8564B9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  <a:p>
            <a:pPr lvl="0"/>
            <a:endParaRPr lang="cs-CZ" dirty="0"/>
          </a:p>
        </p:txBody>
      </p:sp>
      <p:sp>
        <p:nvSpPr>
          <p:cNvPr id="19" name="Zástupný symbol pro zápatí 7">
            <a:extLst>
              <a:ext uri="{FF2B5EF4-FFF2-40B4-BE49-F238E27FC236}">
                <a16:creationId xmlns:a16="http://schemas.microsoft.com/office/drawing/2014/main" id="{4D523C5D-7F54-4B7B-A48E-DDFE35309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7409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36824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1097AE-A053-4142-8B5F-7E4B69D23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2518"/>
            <a:ext cx="9144000" cy="2387600"/>
          </a:xfrm>
        </p:spPr>
        <p:txBody>
          <a:bodyPr>
            <a:normAutofit/>
          </a:bodyPr>
          <a:lstStyle/>
          <a:p>
            <a:r>
              <a:rPr lang="cs-CZ" dirty="0"/>
              <a:t>DAX Studio za 1 hodinu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2DFFBB2-C8A6-4DB0-9C95-47AC77E52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67604"/>
            <a:ext cx="9144000" cy="890195"/>
          </a:xfrm>
        </p:spPr>
        <p:txBody>
          <a:bodyPr/>
          <a:lstStyle/>
          <a:p>
            <a:r>
              <a:rPr lang="cs-CZ" dirty="0">
                <a:solidFill>
                  <a:schemeClr val="accent3"/>
                </a:solidFill>
              </a:rPr>
              <a:t>Petr Rozkošný</a:t>
            </a:r>
          </a:p>
        </p:txBody>
      </p:sp>
    </p:spTree>
    <p:extLst>
      <p:ext uri="{BB962C8B-B14F-4D97-AF65-F5344CB8AC3E}">
        <p14:creationId xmlns:p14="http://schemas.microsoft.com/office/powerpoint/2010/main" val="3601662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9E90-5DF4-4193-9FC5-CFC74C07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Storage</a:t>
            </a:r>
            <a:r>
              <a:rPr lang="cs-CZ" dirty="0"/>
              <a:t> </a:t>
            </a:r>
            <a:r>
              <a:rPr lang="cs-CZ" dirty="0" err="1"/>
              <a:t>engine</a:t>
            </a:r>
            <a:r>
              <a:rPr lang="cs-CZ" dirty="0"/>
              <a:t> vs. </a:t>
            </a:r>
            <a:r>
              <a:rPr lang="cs-CZ" dirty="0" err="1"/>
              <a:t>formula</a:t>
            </a:r>
            <a:r>
              <a:rPr lang="cs-CZ" dirty="0"/>
              <a:t> </a:t>
            </a:r>
            <a:r>
              <a:rPr lang="cs-CZ" dirty="0" err="1"/>
              <a:t>engine</a:t>
            </a:r>
            <a:endParaRPr lang="cs-CZ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9AF080-E7A4-40DE-80BC-C3ECCA7B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10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CC477-793A-451E-83CE-AF786CE15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/>
              <a:t>www.ictpro.cz</a:t>
            </a:r>
            <a:endParaRPr lang="cs-C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D36CA-2E42-44FD-88ED-BB2D0EF56687}"/>
              </a:ext>
            </a:extLst>
          </p:cNvPr>
          <p:cNvSpPr txBox="1"/>
          <p:nvPr/>
        </p:nvSpPr>
        <p:spPr>
          <a:xfrm>
            <a:off x="574638" y="2036259"/>
            <a:ext cx="10779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err="1">
                <a:solidFill>
                  <a:schemeClr val="bg1"/>
                </a:solidFill>
              </a:rPr>
              <a:t>Storage</a:t>
            </a:r>
            <a:r>
              <a:rPr lang="cs-CZ" b="1" dirty="0">
                <a:solidFill>
                  <a:schemeClr val="bg1"/>
                </a:solidFill>
              </a:rPr>
              <a:t> </a:t>
            </a:r>
            <a:r>
              <a:rPr lang="cs-CZ" b="1" dirty="0" err="1">
                <a:solidFill>
                  <a:schemeClr val="bg1"/>
                </a:solidFill>
              </a:rPr>
              <a:t>engine</a:t>
            </a:r>
            <a:r>
              <a:rPr lang="cs-CZ" b="1" dirty="0">
                <a:solidFill>
                  <a:schemeClr val="bg1"/>
                </a:solidFill>
              </a:rPr>
              <a:t> </a:t>
            </a:r>
            <a:r>
              <a:rPr lang="cs-CZ" dirty="0">
                <a:solidFill>
                  <a:schemeClr val="bg1"/>
                </a:solidFill>
              </a:rPr>
              <a:t>– jednotka zpracovávající „jednodušší“ výpočty, které ukládá do cache a postupuje </a:t>
            </a:r>
            <a:r>
              <a:rPr lang="cs-CZ" dirty="0" err="1">
                <a:solidFill>
                  <a:schemeClr val="bg1"/>
                </a:solidFill>
              </a:rPr>
              <a:t>Formula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engine</a:t>
            </a:r>
            <a:r>
              <a:rPr lang="cs-CZ" dirty="0">
                <a:solidFill>
                  <a:schemeClr val="bg1"/>
                </a:solidFill>
              </a:rPr>
              <a:t>. Pracuje s více vlákny a jádry.</a:t>
            </a:r>
          </a:p>
          <a:p>
            <a:r>
              <a:rPr lang="cs-CZ" b="1" dirty="0" err="1">
                <a:solidFill>
                  <a:schemeClr val="bg1"/>
                </a:solidFill>
              </a:rPr>
              <a:t>Formula</a:t>
            </a:r>
            <a:r>
              <a:rPr lang="cs-CZ" b="1" dirty="0">
                <a:solidFill>
                  <a:schemeClr val="bg1"/>
                </a:solidFill>
              </a:rPr>
              <a:t> </a:t>
            </a:r>
            <a:r>
              <a:rPr lang="cs-CZ" b="1" dirty="0" err="1">
                <a:solidFill>
                  <a:schemeClr val="bg1"/>
                </a:solidFill>
              </a:rPr>
              <a:t>engine</a:t>
            </a:r>
            <a:r>
              <a:rPr lang="cs-CZ" b="1" dirty="0">
                <a:solidFill>
                  <a:schemeClr val="bg1"/>
                </a:solidFill>
              </a:rPr>
              <a:t> </a:t>
            </a:r>
            <a:r>
              <a:rPr lang="cs-CZ" dirty="0">
                <a:solidFill>
                  <a:schemeClr val="bg1"/>
                </a:solidFill>
              </a:rPr>
              <a:t>– zpracovává veškeré výpočty v rámci DAX, pracuje s jediným vláknem</a:t>
            </a:r>
          </a:p>
        </p:txBody>
      </p:sp>
    </p:spTree>
    <p:extLst>
      <p:ext uri="{BB962C8B-B14F-4D97-AF65-F5344CB8AC3E}">
        <p14:creationId xmlns:p14="http://schemas.microsoft.com/office/powerpoint/2010/main" val="2909024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9E90-5DF4-4193-9FC5-CFC74C07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Power BI Performance </a:t>
            </a:r>
            <a:r>
              <a:rPr lang="cs-CZ" dirty="0" err="1"/>
              <a:t>Analyzer</a:t>
            </a:r>
            <a:endParaRPr lang="cs-CZ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9AF080-E7A4-40DE-80BC-C3ECCA7B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11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CC477-793A-451E-83CE-AF786CE15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/>
              <a:t>www.ictpro.cz</a:t>
            </a:r>
            <a:endParaRPr lang="cs-C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F1B49E-A45C-4644-8B38-BBE5E7563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654" y="2171006"/>
            <a:ext cx="9059539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46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3E0D-09C4-403D-9ED3-D08B37B27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1756"/>
            <a:ext cx="10515600" cy="948932"/>
          </a:xfrm>
        </p:spPr>
        <p:txBody>
          <a:bodyPr/>
          <a:lstStyle/>
          <a:p>
            <a:pPr algn="ctr"/>
            <a:r>
              <a:rPr lang="cs-CZ" dirty="0"/>
              <a:t>DĚKUJI ZA POZORNOST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DA1BE5-95FF-4882-B07C-02794590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12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D5854-6D1F-4E13-8757-DF8ECCCB4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dirty="0"/>
              <a:t>www.ictpro.cz</a:t>
            </a:r>
          </a:p>
        </p:txBody>
      </p:sp>
    </p:spTree>
    <p:extLst>
      <p:ext uri="{BB962C8B-B14F-4D97-AF65-F5344CB8AC3E}">
        <p14:creationId xmlns:p14="http://schemas.microsoft.com/office/powerpoint/2010/main" val="64461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9E90-5DF4-4193-9FC5-CFC74C07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Proč DAX Studio?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9AF080-E7A4-40DE-80BC-C3ECCA7B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2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CC477-793A-451E-83CE-AF786CE15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/>
              <a:t>www.ictpro.cz</a:t>
            </a:r>
            <a:endParaRPr lang="cs-C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BAD79-94F6-4DC9-88EB-5EE170E0BD1C}"/>
              </a:ext>
            </a:extLst>
          </p:cNvPr>
          <p:cNvSpPr txBox="1"/>
          <p:nvPr/>
        </p:nvSpPr>
        <p:spPr>
          <a:xfrm>
            <a:off x="1075765" y="2119256"/>
            <a:ext cx="10278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Optimalizace datového modelu (velikost dat, relace, chybějící data apod.)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Optimalizace výpočtů v DAX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Optimalizace načítání dashboardu</a:t>
            </a:r>
          </a:p>
          <a:p>
            <a:endParaRPr lang="cs-CZ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977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9E90-5DF4-4193-9FC5-CFC74C07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Úvodní nastavení, orientace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9AF080-E7A4-40DE-80BC-C3ECCA7B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3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CC477-793A-451E-83CE-AF786CE15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/>
              <a:t>www.ictpro.cz</a:t>
            </a:r>
            <a:endParaRPr lang="cs-CZ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4D7370-D016-4159-AF98-9CC77C049413}"/>
              </a:ext>
            </a:extLst>
          </p:cNvPr>
          <p:cNvSpPr txBox="1"/>
          <p:nvPr/>
        </p:nvSpPr>
        <p:spPr>
          <a:xfrm>
            <a:off x="179088" y="3686591"/>
            <a:ext cx="218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Připojený model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744F81-6032-40F0-8430-A108B712A346}"/>
              </a:ext>
            </a:extLst>
          </p:cNvPr>
          <p:cNvSpPr txBox="1"/>
          <p:nvPr/>
        </p:nvSpPr>
        <p:spPr>
          <a:xfrm>
            <a:off x="149709" y="4064018"/>
            <a:ext cx="20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Tabulky modelu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1E4CEA1-1E2D-4145-B03F-A374EB3C1A52}"/>
              </a:ext>
            </a:extLst>
          </p:cNvPr>
          <p:cNvGrpSpPr/>
          <p:nvPr/>
        </p:nvGrpSpPr>
        <p:grpSpPr>
          <a:xfrm>
            <a:off x="2016648" y="2125440"/>
            <a:ext cx="9926133" cy="3921025"/>
            <a:chOff x="2016648" y="2125440"/>
            <a:chExt cx="9926133" cy="39210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0D15F8D-DA68-4159-B31C-B75A210FD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9984" y="2125440"/>
              <a:ext cx="5911177" cy="3921025"/>
            </a:xfrm>
            <a:prstGeom prst="rect">
              <a:avLst/>
            </a:prstGeom>
          </p:spPr>
        </p:pic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2085EF3-6D09-42AA-93F8-D90B8F783A26}"/>
                </a:ext>
              </a:extLst>
            </p:cNvPr>
            <p:cNvGrpSpPr/>
            <p:nvPr/>
          </p:nvGrpSpPr>
          <p:grpSpPr>
            <a:xfrm>
              <a:off x="2016648" y="2260943"/>
              <a:ext cx="9926133" cy="1997989"/>
              <a:chOff x="2016648" y="2260943"/>
              <a:chExt cx="9926133" cy="1997989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1301CD47-499F-43AF-8BE7-81F5BFB8BB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6648" y="3871257"/>
                <a:ext cx="39803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31245E5B-DA28-4E4C-924D-7F3E9273E6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8574" y="4256781"/>
                <a:ext cx="398033" cy="21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D0A42B16-FE02-4844-A929-C2A2236249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00947" y="2445609"/>
                <a:ext cx="47557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1C25882-9809-46FB-9BBB-66CAF14110AE}"/>
                  </a:ext>
                </a:extLst>
              </p:cNvPr>
              <p:cNvSpPr txBox="1"/>
              <p:nvPr/>
            </p:nvSpPr>
            <p:spPr>
              <a:xfrm>
                <a:off x="8889850" y="2260943"/>
                <a:ext cx="2835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dirty="0">
                    <a:solidFill>
                      <a:schemeClr val="bg1"/>
                    </a:solidFill>
                  </a:rPr>
                  <a:t>Část analyzující </a:t>
                </a:r>
                <a:r>
                  <a:rPr lang="cs-CZ" dirty="0" err="1">
                    <a:solidFill>
                      <a:schemeClr val="bg1"/>
                    </a:solidFill>
                  </a:rPr>
                  <a:t>VertiPaq</a:t>
                </a:r>
                <a:endParaRPr lang="cs-CZ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9AFA074-6E6F-44B1-85CA-3297442CDA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59127" y="2834677"/>
                <a:ext cx="1645024" cy="2204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B8E4EE8-D6AB-492C-B716-5F0E356300CC}"/>
                  </a:ext>
                </a:extLst>
              </p:cNvPr>
              <p:cNvSpPr txBox="1"/>
              <p:nvPr/>
            </p:nvSpPr>
            <p:spPr>
              <a:xfrm>
                <a:off x="9106796" y="2870506"/>
                <a:ext cx="2835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dirty="0">
                    <a:solidFill>
                      <a:schemeClr val="bg1"/>
                    </a:solidFill>
                  </a:rPr>
                  <a:t>Čtení dotazů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2FFFAE-CC26-4753-BF83-F8C34BF8193E}"/>
                  </a:ext>
                </a:extLst>
              </p:cNvPr>
              <p:cNvSpPr txBox="1"/>
              <p:nvPr/>
            </p:nvSpPr>
            <p:spPr>
              <a:xfrm>
                <a:off x="9106795" y="3531509"/>
                <a:ext cx="2835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dirty="0">
                    <a:solidFill>
                      <a:schemeClr val="bg1"/>
                    </a:solidFill>
                  </a:rPr>
                  <a:t>Měření rychlosti dotazů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D0A3D00B-0672-4CBF-84F1-3A0460CB3D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27925" y="3200530"/>
                <a:ext cx="2076226" cy="4860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3972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9E90-5DF4-4193-9FC5-CFC74C07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Výpočet s návratovou hodnotou - tabulka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9AF080-E7A4-40DE-80BC-C3ECCA7B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4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CC477-793A-451E-83CE-AF786CE15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/>
              <a:t>www.ictpro.cz</a:t>
            </a:r>
            <a:endParaRPr lang="cs-CZ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F1BF72-B2FA-4F5E-8121-6A201CA3C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11" y="1998270"/>
            <a:ext cx="10669489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2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9E90-5DF4-4193-9FC5-CFC74C07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Vlastní míra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9AF080-E7A4-40DE-80BC-C3ECCA7B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5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CC477-793A-451E-83CE-AF786CE15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/>
              <a:t>www.ictpro.cz</a:t>
            </a:r>
            <a:endParaRPr lang="cs-CZ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A78894-CB24-4948-AD25-7CC189955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886" y="1690688"/>
            <a:ext cx="8374012" cy="456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4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9E90-5DF4-4193-9FC5-CFC74C07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Vlastní míra s použitím proměnné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9AF080-E7A4-40DE-80BC-C3ECCA7B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6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CC477-793A-451E-83CE-AF786CE15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/>
              <a:t>www.ictpro.cz</a:t>
            </a:r>
            <a:endParaRPr lang="cs-C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3444C8-CA56-4228-A0A0-3D944B82B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235" y="1900089"/>
            <a:ext cx="9669224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16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9E90-5DF4-4193-9FC5-CFC74C07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Rozpad výpočtu – FE, 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9AF080-E7A4-40DE-80BC-C3ECCA7B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7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CC477-793A-451E-83CE-AF786CE15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/>
              <a:t>www.ictpro.cz</a:t>
            </a:r>
            <a:endParaRPr lang="cs-C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588969-B174-4635-A0FA-60556E606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" y="1566875"/>
            <a:ext cx="9462786" cy="466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5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9E90-5DF4-4193-9FC5-CFC74C07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Vertipaq metriky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9AF080-E7A4-40DE-80BC-C3ECCA7B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8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CC477-793A-451E-83CE-AF786CE15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/>
              <a:t>www.ictpro.cz</a:t>
            </a:r>
            <a:endParaRPr lang="cs-C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A7DF9C-2ED2-44C5-809E-D9CB324B7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86" y="2437582"/>
            <a:ext cx="11729421" cy="215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2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9E90-5DF4-4193-9FC5-CFC74C07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Vertipaq metriky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9AF080-E7A4-40DE-80BC-C3ECCA7B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9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CC477-793A-451E-83CE-AF786CE15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/>
              <a:t>www.ictpro.cz</a:t>
            </a:r>
            <a:endParaRPr lang="cs-C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D36CA-2E42-44FD-88ED-BB2D0EF56687}"/>
              </a:ext>
            </a:extLst>
          </p:cNvPr>
          <p:cNvSpPr txBox="1"/>
          <p:nvPr/>
        </p:nvSpPr>
        <p:spPr>
          <a:xfrm>
            <a:off x="574638" y="2036259"/>
            <a:ext cx="107791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err="1">
                <a:solidFill>
                  <a:schemeClr val="bg1"/>
                </a:solidFill>
              </a:rPr>
              <a:t>Cardinality</a:t>
            </a:r>
            <a:r>
              <a:rPr lang="cs-CZ" dirty="0">
                <a:solidFill>
                  <a:schemeClr val="bg1"/>
                </a:solidFill>
              </a:rPr>
              <a:t> – počet řádků tabulky / unikátních hodnot sloupce</a:t>
            </a:r>
            <a:br>
              <a:rPr lang="cs-CZ" dirty="0">
                <a:solidFill>
                  <a:schemeClr val="bg1"/>
                </a:solidFill>
              </a:rPr>
            </a:br>
            <a:r>
              <a:rPr lang="cs-CZ" b="1" dirty="0" err="1">
                <a:solidFill>
                  <a:schemeClr val="bg1"/>
                </a:solidFill>
              </a:rPr>
              <a:t>Rows</a:t>
            </a:r>
            <a:r>
              <a:rPr lang="cs-CZ" dirty="0">
                <a:solidFill>
                  <a:schemeClr val="bg1"/>
                </a:solidFill>
              </a:rPr>
              <a:t> – počet řádků tabulky, oddílu, segmentu</a:t>
            </a:r>
            <a:br>
              <a:rPr lang="cs-CZ" dirty="0">
                <a:solidFill>
                  <a:schemeClr val="bg1"/>
                </a:solidFill>
              </a:rPr>
            </a:br>
            <a:r>
              <a:rPr lang="cs-CZ" b="1" dirty="0">
                <a:solidFill>
                  <a:schemeClr val="bg1"/>
                </a:solidFill>
              </a:rPr>
              <a:t>Col </a:t>
            </a:r>
            <a:r>
              <a:rPr lang="cs-CZ" b="1" dirty="0" err="1">
                <a:solidFill>
                  <a:schemeClr val="bg1"/>
                </a:solidFill>
              </a:rPr>
              <a:t>Size</a:t>
            </a:r>
            <a:r>
              <a:rPr lang="cs-CZ" b="1" dirty="0">
                <a:solidFill>
                  <a:schemeClr val="bg1"/>
                </a:solidFill>
              </a:rPr>
              <a:t> </a:t>
            </a:r>
            <a:r>
              <a:rPr lang="cs-CZ" dirty="0">
                <a:solidFill>
                  <a:schemeClr val="bg1"/>
                </a:solidFill>
              </a:rPr>
              <a:t>– celková velikost řádků v bytech, do které jsou zahrnuty velikost dat, velikost slovníku, </a:t>
            </a:r>
            <a:r>
              <a:rPr lang="cs-CZ" dirty="0" err="1">
                <a:solidFill>
                  <a:schemeClr val="bg1"/>
                </a:solidFill>
              </a:rPr>
              <a:t>hiearchie</a:t>
            </a:r>
            <a:endParaRPr lang="cs-CZ" dirty="0">
              <a:solidFill>
                <a:schemeClr val="bg1"/>
              </a:solidFill>
            </a:endParaRPr>
          </a:p>
          <a:p>
            <a:r>
              <a:rPr lang="cs-CZ" b="1" dirty="0">
                <a:solidFill>
                  <a:schemeClr val="bg1"/>
                </a:solidFill>
              </a:rPr>
              <a:t>Data</a:t>
            </a:r>
            <a:r>
              <a:rPr lang="cs-CZ" dirty="0">
                <a:solidFill>
                  <a:schemeClr val="bg1"/>
                </a:solidFill>
              </a:rPr>
              <a:t> – velikost dat v bytech</a:t>
            </a:r>
          </a:p>
          <a:p>
            <a:r>
              <a:rPr lang="cs-CZ" b="1" dirty="0" err="1">
                <a:solidFill>
                  <a:schemeClr val="bg1"/>
                </a:solidFill>
              </a:rPr>
              <a:t>Dictionary</a:t>
            </a:r>
            <a:r>
              <a:rPr lang="cs-CZ" b="1" dirty="0">
                <a:solidFill>
                  <a:schemeClr val="bg1"/>
                </a:solidFill>
              </a:rPr>
              <a:t> </a:t>
            </a:r>
            <a:r>
              <a:rPr lang="cs-CZ" b="1" dirty="0" err="1">
                <a:solidFill>
                  <a:schemeClr val="bg1"/>
                </a:solidFill>
              </a:rPr>
              <a:t>size</a:t>
            </a:r>
            <a:r>
              <a:rPr lang="cs-CZ" b="1" dirty="0">
                <a:solidFill>
                  <a:schemeClr val="bg1"/>
                </a:solidFill>
              </a:rPr>
              <a:t> </a:t>
            </a:r>
            <a:r>
              <a:rPr lang="cs-CZ" dirty="0">
                <a:solidFill>
                  <a:schemeClr val="bg1"/>
                </a:solidFill>
              </a:rPr>
              <a:t>– velikost unikátních hodnot sloupce po kompresi</a:t>
            </a:r>
            <a:br>
              <a:rPr lang="cs-CZ" dirty="0">
                <a:solidFill>
                  <a:schemeClr val="bg1"/>
                </a:solidFill>
              </a:rPr>
            </a:br>
            <a:r>
              <a:rPr lang="cs-CZ" b="1" dirty="0" err="1">
                <a:solidFill>
                  <a:schemeClr val="bg1"/>
                </a:solidFill>
              </a:rPr>
              <a:t>Hiearchy</a:t>
            </a:r>
            <a:r>
              <a:rPr lang="cs-CZ" b="1" dirty="0">
                <a:solidFill>
                  <a:schemeClr val="bg1"/>
                </a:solidFill>
              </a:rPr>
              <a:t> </a:t>
            </a:r>
            <a:r>
              <a:rPr lang="cs-CZ" b="1" dirty="0" err="1">
                <a:solidFill>
                  <a:schemeClr val="bg1"/>
                </a:solidFill>
              </a:rPr>
              <a:t>size</a:t>
            </a:r>
            <a:r>
              <a:rPr lang="cs-CZ" b="1" dirty="0">
                <a:solidFill>
                  <a:schemeClr val="bg1"/>
                </a:solidFill>
              </a:rPr>
              <a:t> </a:t>
            </a:r>
            <a:r>
              <a:rPr lang="cs-CZ" dirty="0">
                <a:solidFill>
                  <a:schemeClr val="bg1"/>
                </a:solidFill>
              </a:rPr>
              <a:t>– interní struktura řazení hodnot</a:t>
            </a:r>
          </a:p>
          <a:p>
            <a:r>
              <a:rPr lang="cs-CZ" b="1" dirty="0" err="1">
                <a:solidFill>
                  <a:schemeClr val="bg1"/>
                </a:solidFill>
              </a:rPr>
              <a:t>Encoding</a:t>
            </a:r>
            <a:r>
              <a:rPr lang="cs-CZ" dirty="0">
                <a:solidFill>
                  <a:schemeClr val="bg1"/>
                </a:solidFill>
              </a:rPr>
              <a:t> – typ šifrování použitý při kompresi hodnot</a:t>
            </a:r>
          </a:p>
          <a:p>
            <a:r>
              <a:rPr lang="cs-CZ" b="1" dirty="0">
                <a:solidFill>
                  <a:schemeClr val="bg1"/>
                </a:solidFill>
              </a:rPr>
              <a:t>Data type </a:t>
            </a:r>
            <a:r>
              <a:rPr lang="cs-CZ" dirty="0">
                <a:solidFill>
                  <a:schemeClr val="bg1"/>
                </a:solidFill>
              </a:rPr>
              <a:t>– datový typ hodnot ve sloupci</a:t>
            </a:r>
            <a:br>
              <a:rPr lang="cs-CZ" dirty="0">
                <a:solidFill>
                  <a:schemeClr val="bg1"/>
                </a:solidFill>
              </a:rPr>
            </a:br>
            <a:r>
              <a:rPr lang="cs-CZ" b="1" dirty="0">
                <a:solidFill>
                  <a:schemeClr val="bg1"/>
                </a:solidFill>
              </a:rPr>
              <a:t>RI </a:t>
            </a:r>
            <a:r>
              <a:rPr lang="cs-CZ" b="1" dirty="0" err="1">
                <a:solidFill>
                  <a:schemeClr val="bg1"/>
                </a:solidFill>
              </a:rPr>
              <a:t>violations</a:t>
            </a:r>
            <a:r>
              <a:rPr lang="cs-CZ" b="1" dirty="0">
                <a:solidFill>
                  <a:schemeClr val="bg1"/>
                </a:solidFill>
              </a:rPr>
              <a:t> </a:t>
            </a:r>
            <a:r>
              <a:rPr lang="cs-CZ" dirty="0">
                <a:solidFill>
                  <a:schemeClr val="bg1"/>
                </a:solidFill>
              </a:rPr>
              <a:t>– relace v datovém modelu s </a:t>
            </a:r>
            <a:r>
              <a:rPr lang="cs-CZ" dirty="0" err="1">
                <a:solidFill>
                  <a:schemeClr val="bg1"/>
                </a:solidFill>
              </a:rPr>
              <a:t>granularitou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1:N</a:t>
            </a:r>
            <a:r>
              <a:rPr lang="cs-CZ" dirty="0">
                <a:solidFill>
                  <a:schemeClr val="bg1"/>
                </a:solidFill>
              </a:rPr>
              <a:t> mají na straně 1 chybějící hodnoty</a:t>
            </a:r>
          </a:p>
          <a:p>
            <a:r>
              <a:rPr lang="cs-CZ" b="1" dirty="0">
                <a:solidFill>
                  <a:schemeClr val="bg1"/>
                </a:solidFill>
              </a:rPr>
              <a:t>User </a:t>
            </a:r>
            <a:r>
              <a:rPr lang="cs-CZ" b="1" dirty="0" err="1">
                <a:solidFill>
                  <a:schemeClr val="bg1"/>
                </a:solidFill>
              </a:rPr>
              <a:t>Hiear</a:t>
            </a:r>
            <a:r>
              <a:rPr lang="cs-CZ" b="1" dirty="0">
                <a:solidFill>
                  <a:schemeClr val="bg1"/>
                </a:solidFill>
              </a:rPr>
              <a:t> </a:t>
            </a:r>
            <a:r>
              <a:rPr lang="cs-CZ" b="1" dirty="0" err="1">
                <a:solidFill>
                  <a:schemeClr val="bg1"/>
                </a:solidFill>
              </a:rPr>
              <a:t>Size</a:t>
            </a:r>
            <a:r>
              <a:rPr lang="cs-CZ" b="1" dirty="0">
                <a:solidFill>
                  <a:schemeClr val="bg1"/>
                </a:solidFill>
              </a:rPr>
              <a:t> </a:t>
            </a:r>
            <a:r>
              <a:rPr lang="cs-CZ" dirty="0">
                <a:solidFill>
                  <a:schemeClr val="bg1"/>
                </a:solidFill>
              </a:rPr>
              <a:t>– velikost uživatelem definovaných </a:t>
            </a:r>
            <a:r>
              <a:rPr lang="cs-CZ" dirty="0" err="1">
                <a:solidFill>
                  <a:schemeClr val="bg1"/>
                </a:solidFill>
              </a:rPr>
              <a:t>hiearchií</a:t>
            </a:r>
            <a:r>
              <a:rPr lang="cs-CZ" dirty="0">
                <a:solidFill>
                  <a:schemeClr val="bg1"/>
                </a:solidFill>
              </a:rPr>
              <a:t> v bytech</a:t>
            </a:r>
          </a:p>
          <a:p>
            <a:r>
              <a:rPr lang="cs-CZ" b="1" dirty="0" err="1">
                <a:solidFill>
                  <a:schemeClr val="bg1"/>
                </a:solidFill>
              </a:rPr>
              <a:t>Rel</a:t>
            </a:r>
            <a:r>
              <a:rPr lang="cs-CZ" b="1" dirty="0">
                <a:solidFill>
                  <a:schemeClr val="bg1"/>
                </a:solidFill>
              </a:rPr>
              <a:t> </a:t>
            </a:r>
            <a:r>
              <a:rPr lang="cs-CZ" b="1" dirty="0" err="1">
                <a:solidFill>
                  <a:schemeClr val="bg1"/>
                </a:solidFill>
              </a:rPr>
              <a:t>size</a:t>
            </a:r>
            <a:r>
              <a:rPr lang="cs-CZ" b="1" dirty="0">
                <a:solidFill>
                  <a:schemeClr val="bg1"/>
                </a:solidFill>
              </a:rPr>
              <a:t> </a:t>
            </a:r>
            <a:r>
              <a:rPr lang="cs-CZ" dirty="0">
                <a:solidFill>
                  <a:schemeClr val="bg1"/>
                </a:solidFill>
              </a:rPr>
              <a:t>– velikost relací v bytech</a:t>
            </a:r>
          </a:p>
          <a:p>
            <a:r>
              <a:rPr lang="cs-CZ" b="1" dirty="0">
                <a:solidFill>
                  <a:schemeClr val="bg1"/>
                </a:solidFill>
              </a:rPr>
              <a:t>Segmenty</a:t>
            </a:r>
            <a:r>
              <a:rPr lang="cs-CZ" dirty="0">
                <a:solidFill>
                  <a:schemeClr val="bg1"/>
                </a:solidFill>
              </a:rPr>
              <a:t> – počet segmentů (segment = 1 milion řádků Power Pivot / 8 milionů řádků SSAS)</a:t>
            </a:r>
          </a:p>
          <a:p>
            <a:r>
              <a:rPr lang="cs-CZ" b="1" dirty="0">
                <a:solidFill>
                  <a:schemeClr val="bg1"/>
                </a:solidFill>
              </a:rPr>
              <a:t>Oddíly</a:t>
            </a:r>
            <a:r>
              <a:rPr lang="cs-CZ" dirty="0">
                <a:solidFill>
                  <a:schemeClr val="bg1"/>
                </a:solidFill>
              </a:rPr>
              <a:t> – množiny segmentů (čím více segmentů má oddíl, tím lépe)</a:t>
            </a:r>
          </a:p>
        </p:txBody>
      </p:sp>
    </p:spTree>
    <p:extLst>
      <p:ext uri="{BB962C8B-B14F-4D97-AF65-F5344CB8AC3E}">
        <p14:creationId xmlns:p14="http://schemas.microsoft.com/office/powerpoint/2010/main" val="787919601"/>
      </p:ext>
    </p:extLst>
  </p:cSld>
  <p:clrMapOvr>
    <a:masterClrMapping/>
  </p:clrMapOvr>
</p:sld>
</file>

<file path=ppt/theme/theme1.xml><?xml version="1.0" encoding="utf-8"?>
<a:theme xmlns:a="http://schemas.openxmlformats.org/drawingml/2006/main" name="ICTPro_motiv">
  <a:themeElements>
    <a:clrScheme name="ICT Pr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CAC00"/>
      </a:accent1>
      <a:accent2>
        <a:srgbClr val="ACABAB"/>
      </a:accent2>
      <a:accent3>
        <a:srgbClr val="381A0C"/>
      </a:accent3>
      <a:accent4>
        <a:srgbClr val="345CA4"/>
      </a:accent4>
      <a:accent5>
        <a:srgbClr val="6BB34C"/>
      </a:accent5>
      <a:accent6>
        <a:srgbClr val="FFFFFF"/>
      </a:accent6>
      <a:hlink>
        <a:srgbClr val="ECAC00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_ICTPro_16x9.potx" id="{C788F481-440E-40F0-837E-6037D02887F0}" vid="{EFDA7702-8CB9-4A34-8BF6-96BC52A4B6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8810D8C24914442A7D0C3247B66797D" ma:contentTypeVersion="11" ma:contentTypeDescription="Vytvoří nový dokument" ma:contentTypeScope="" ma:versionID="0ed5a6f8acf137496540082d60d63650">
  <xsd:schema xmlns:xsd="http://www.w3.org/2001/XMLSchema" xmlns:xs="http://www.w3.org/2001/XMLSchema" xmlns:p="http://schemas.microsoft.com/office/2006/metadata/properties" xmlns:ns3="12f37db9-297f-41b2-acf8-2f2b45a5fdde" xmlns:ns4="aa812ec4-c030-4fbe-b9e3-30e7dc1e6e7a" targetNamespace="http://schemas.microsoft.com/office/2006/metadata/properties" ma:root="true" ma:fieldsID="200dfd437c99f4b07d4302a83986b0e8" ns3:_="" ns4:_="">
    <xsd:import namespace="12f37db9-297f-41b2-acf8-2f2b45a5fdde"/>
    <xsd:import namespace="aa812ec4-c030-4fbe-b9e3-30e7dc1e6e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f37db9-297f-41b2-acf8-2f2b45a5fd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812ec4-c030-4fbe-b9e3-30e7dc1e6e7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AC8E3E-D9C4-4373-9B5F-8DDEEFCF3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f37db9-297f-41b2-acf8-2f2b45a5fdde"/>
    <ds:schemaRef ds:uri="aa812ec4-c030-4fbe-b9e3-30e7dc1e6e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001DAC3-A30D-4F9E-9D9C-0A9ED19A34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1E31C1-97AB-4C3A-8756-EAE5F95531FC}">
  <ds:schemaRefs>
    <ds:schemaRef ds:uri="http://schemas.microsoft.com/office/2006/metadata/properties"/>
    <ds:schemaRef ds:uri="aa812ec4-c030-4fbe-b9e3-30e7dc1e6e7a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12f37db9-297f-41b2-acf8-2f2b45a5fdde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Prezentace_ICTPro_16x9 (1)</Template>
  <TotalTime>9933</TotalTime>
  <Words>359</Words>
  <Application>Microsoft Office PowerPoint</Application>
  <PresentationFormat>Widescreen</PresentationFormat>
  <Paragraphs>66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ICTPro_motiv</vt:lpstr>
      <vt:lpstr>DAX Studio za 1 hodinu</vt:lpstr>
      <vt:lpstr>Proč DAX Studio?</vt:lpstr>
      <vt:lpstr>Úvodní nastavení, orientace</vt:lpstr>
      <vt:lpstr>Výpočet s návratovou hodnotou - tabulka</vt:lpstr>
      <vt:lpstr>Vlastní míra</vt:lpstr>
      <vt:lpstr>Vlastní míra s použitím proměnné</vt:lpstr>
      <vt:lpstr>Rozpad výpočtu – FE, SE</vt:lpstr>
      <vt:lpstr>Vertipaq metriky</vt:lpstr>
      <vt:lpstr>Vertipaq metriky</vt:lpstr>
      <vt:lpstr>Storage engine vs. formula engine</vt:lpstr>
      <vt:lpstr>Power BI Performance Analyzer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Název kurzu</dc:title>
  <dc:creator>Nella Zemkova</dc:creator>
  <cp:lastModifiedBy>Petr Rozkošný</cp:lastModifiedBy>
  <cp:revision>101</cp:revision>
  <cp:lastPrinted>2019-05-03T04:09:59Z</cp:lastPrinted>
  <dcterms:created xsi:type="dcterms:W3CDTF">2019-04-01T01:43:51Z</dcterms:created>
  <dcterms:modified xsi:type="dcterms:W3CDTF">2020-09-09T16:35:39Z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0x010100C8810D8C24914442A7D0C3247B66797D</vt:lpwstr>
  </property>
</Properties>
</file>