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9" r:id="rId2"/>
    <p:sldId id="281" r:id="rId3"/>
    <p:sldId id="282" r:id="rId4"/>
    <p:sldId id="290" r:id="rId5"/>
    <p:sldId id="284" r:id="rId6"/>
    <p:sldId id="272" r:id="rId7"/>
    <p:sldId id="289" r:id="rId8"/>
    <p:sldId id="286" r:id="rId9"/>
    <p:sldId id="293" r:id="rId10"/>
    <p:sldId id="294" r:id="rId11"/>
    <p:sldId id="295" r:id="rId12"/>
    <p:sldId id="300" r:id="rId13"/>
    <p:sldId id="285" r:id="rId14"/>
    <p:sldId id="292" r:id="rId15"/>
    <p:sldId id="287" r:id="rId16"/>
    <p:sldId id="296" r:id="rId17"/>
    <p:sldId id="288" r:id="rId18"/>
    <p:sldId id="297" r:id="rId19"/>
    <p:sldId id="298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ECE5D5"/>
    <a:srgbClr val="FF5050"/>
    <a:srgbClr val="FFFFFF"/>
    <a:srgbClr val="A69185"/>
    <a:srgbClr val="CCA99B"/>
    <a:srgbClr val="89B49B"/>
    <a:srgbClr val="59392D"/>
    <a:srgbClr val="497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5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19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8CF54-DCC2-495C-AB75-DB57C425D6E7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E3216-18B6-491F-A626-E4F457841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83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4746171"/>
          </a:xfrm>
          <a:prstGeom prst="rect">
            <a:avLst/>
          </a:prstGeom>
          <a:solidFill>
            <a:srgbClr val="ECE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10" descr="https://lh6.googleusercontent.com/z3K5BBD45535hNq9vKjj9Ezy5XOswxKfpZH6f-6_zuyxl3Kii3-DJZNQrX2NrOj4LgmCzVv2_WDdnB13y488j2h8kWBICcLrcFS9XmD2CXm_ibCl65uO8A6_cVTU9Y69hbtZ-XW3rCoR7cQ7wVJHEZ1Qmg=s2048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3" t="17523" r="19026" b="29821"/>
          <a:stretch/>
        </p:blipFill>
        <p:spPr bwMode="auto">
          <a:xfrm>
            <a:off x="8273143" y="1451428"/>
            <a:ext cx="3309258" cy="296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521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532-6420-4A08-8CEB-23BBB8473BD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C8DE-A78E-4CD2-9F13-4AA9696E6D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91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532-6420-4A08-8CEB-23BBB8473BD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C8DE-A78E-4CD2-9F13-4AA9696E6D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87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solidFill>
          <a:srgbClr val="ECE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554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solidFill>
          <a:srgbClr val="ECE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1" b="100000" l="9914" r="95690">
                        <a14:backgroundMark x1="40517" y1="66008" x2="52586" y2="66403"/>
                        <a14:backgroundMark x1="39655" y1="59289" x2="50431" y2="60474"/>
                        <a14:backgroundMark x1="46983" y1="54150" x2="48707" y2="54941"/>
                        <a14:backgroundMark x1="40517" y1="30830" x2="40517" y2="30830"/>
                        <a14:backgroundMark x1="40086" y1="35573" x2="40086" y2="35573"/>
                        <a14:backgroundMark x1="43966" y1="24506" x2="43966" y2="24506"/>
                        <a14:backgroundMark x1="52586" y1="32806" x2="52586" y2="32806"/>
                        <a14:backgroundMark x1="56466" y1="40711" x2="56466" y2="40711"/>
                        <a14:backgroundMark x1="61638" y1="57708" x2="61638" y2="57708"/>
                        <a14:backgroundMark x1="63793" y1="62451" x2="63793" y2="62451"/>
                        <a14:backgroundMark x1="67672" y1="67984" x2="67672" y2="67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7749" y="4567829"/>
            <a:ext cx="2588342" cy="282263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1" b="100000" l="9914" r="95690">
                        <a14:backgroundMark x1="40517" y1="66008" x2="52586" y2="66403"/>
                        <a14:backgroundMark x1="39655" y1="59289" x2="50431" y2="60474"/>
                        <a14:backgroundMark x1="46983" y1="54150" x2="48707" y2="54941"/>
                        <a14:backgroundMark x1="40517" y1="30830" x2="40517" y2="30830"/>
                        <a14:backgroundMark x1="40086" y1="35573" x2="40086" y2="35573"/>
                        <a14:backgroundMark x1="43966" y1="24506" x2="43966" y2="24506"/>
                        <a14:backgroundMark x1="52586" y1="32806" x2="52586" y2="32806"/>
                        <a14:backgroundMark x1="56466" y1="40711" x2="56466" y2="40711"/>
                        <a14:backgroundMark x1="61638" y1="57708" x2="61638" y2="57708"/>
                        <a14:backgroundMark x1="63793" y1="62451" x2="63793" y2="62451"/>
                        <a14:backgroundMark x1="67672" y1="67984" x2="67672" y2="67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357379" y="-500981"/>
            <a:ext cx="2584853" cy="2818827"/>
          </a:xfrm>
          <a:prstGeom prst="rect">
            <a:avLst/>
          </a:prstGeom>
        </p:spPr>
      </p:pic>
      <p:pic>
        <p:nvPicPr>
          <p:cNvPr id="16" name="Picture 10" descr="https://lh6.googleusercontent.com/z3K5BBD45535hNq9vKjj9Ezy5XOswxKfpZH6f-6_zuyxl3Kii3-DJZNQrX2NrOj4LgmCzVv2_WDdnB13y488j2h8kWBICcLrcFS9XmD2CXm_ibCl65uO8A6_cVTU9Y69hbtZ-XW3rCoR7cQ7wVJHEZ1Qmg=s2048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3" t="17523" r="19026" b="29821"/>
          <a:stretch/>
        </p:blipFill>
        <p:spPr bwMode="auto">
          <a:xfrm>
            <a:off x="7838672" y="2278055"/>
            <a:ext cx="2811133" cy="25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727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bg>
      <p:bgPr>
        <a:solidFill>
          <a:srgbClr val="ECE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9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532-6420-4A08-8CEB-23BBB8473BD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C8DE-A78E-4CD2-9F13-4AA9696E6D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353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532-6420-4A08-8CEB-23BBB8473BD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C8DE-A78E-4CD2-9F13-4AA9696E6D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1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532-6420-4A08-8CEB-23BBB8473BD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C8DE-A78E-4CD2-9F13-4AA9696E6D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15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532-6420-4A08-8CEB-23BBB8473BD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C8DE-A78E-4CD2-9F13-4AA9696E6D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99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8532-6420-4A08-8CEB-23BBB8473BD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C8DE-A78E-4CD2-9F13-4AA9696E6D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06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8532-6420-4A08-8CEB-23BBB8473BDA}" type="datetimeFigureOut">
              <a:rPr lang="zh-TW" altLang="en-US" smtClean="0"/>
              <a:t>2023/5/17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5C8DE-A78E-4CD2-9F13-4AA9696E6D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07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746171"/>
          </a:xfrm>
          <a:prstGeom prst="rect">
            <a:avLst/>
          </a:prstGeom>
          <a:solidFill>
            <a:srgbClr val="ECE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992537" y="4938951"/>
            <a:ext cx="2406594" cy="52893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2000" dirty="0">
                <a:solidFill>
                  <a:srgbClr val="624434"/>
                </a:solidFill>
              </a:rPr>
              <a:t>指導老師：</a:t>
            </a:r>
            <a:r>
              <a:rPr lang="zh-CN" altLang="en-US" sz="2000" dirty="0" smtClean="0">
                <a:solidFill>
                  <a:srgbClr val="624434"/>
                </a:solidFill>
              </a:rPr>
              <a:t>林宏仁</a:t>
            </a:r>
            <a:r>
              <a:rPr lang="en-US" altLang="zh-CN" sz="2000" dirty="0" smtClean="0">
                <a:solidFill>
                  <a:srgbClr val="624434"/>
                </a:solidFill>
              </a:rPr>
              <a:t>	</a:t>
            </a:r>
            <a:endParaRPr lang="en-US" altLang="zh-TW" sz="2000" dirty="0" smtClean="0">
              <a:solidFill>
                <a:srgbClr val="624434"/>
              </a:solidFill>
            </a:endParaRPr>
          </a:p>
          <a:p>
            <a:pPr marL="0" indent="0" algn="l">
              <a:buNone/>
            </a:pPr>
            <a:endParaRPr lang="zh-TW" altLang="en-US" sz="2000" dirty="0">
              <a:solidFill>
                <a:srgbClr val="624434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92537" y="3304347"/>
            <a:ext cx="52421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dirty="0" smtClean="0">
                <a:solidFill>
                  <a:srgbClr val="50786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諮</a:t>
            </a:r>
            <a:r>
              <a:rPr lang="en-US" altLang="zh-TW" sz="4000" b="1" dirty="0" smtClean="0">
                <a:solidFill>
                  <a:srgbClr val="50786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•</a:t>
            </a:r>
            <a:r>
              <a:rPr lang="zh-TW" altLang="en-US" sz="6600" b="1" dirty="0" smtClean="0">
                <a:solidFill>
                  <a:srgbClr val="50786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屬</a:t>
            </a:r>
            <a:r>
              <a:rPr lang="en-US" altLang="zh-TW" sz="4000" b="1" dirty="0" smtClean="0">
                <a:solidFill>
                  <a:srgbClr val="50786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•</a:t>
            </a:r>
            <a:r>
              <a:rPr lang="zh-TW" altLang="en-US" sz="6600" b="1" dirty="0" smtClean="0">
                <a:solidFill>
                  <a:srgbClr val="50786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於</a:t>
            </a:r>
            <a:r>
              <a:rPr lang="en-US" altLang="zh-TW" sz="4000" b="1" dirty="0" smtClean="0">
                <a:solidFill>
                  <a:srgbClr val="50786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•</a:t>
            </a:r>
            <a:r>
              <a:rPr lang="zh-TW" altLang="en-US" sz="6600" b="1" dirty="0" smtClean="0">
                <a:solidFill>
                  <a:srgbClr val="50786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你</a:t>
            </a:r>
            <a:endParaRPr lang="zh-TW" altLang="en-US" sz="6000" b="1" dirty="0">
              <a:solidFill>
                <a:srgbClr val="507860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992537" y="5355938"/>
            <a:ext cx="9065865" cy="1015663"/>
            <a:chOff x="5513784" y="5087685"/>
            <a:chExt cx="4055010" cy="942580"/>
          </a:xfrm>
        </p:grpSpPr>
        <p:sp>
          <p:nvSpPr>
            <p:cNvPr id="7" name="文字方塊 6"/>
            <p:cNvSpPr txBox="1"/>
            <p:nvPr/>
          </p:nvSpPr>
          <p:spPr>
            <a:xfrm>
              <a:off x="5513784" y="5214696"/>
              <a:ext cx="1149283" cy="4578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solidFill>
                    <a:srgbClr val="624434"/>
                  </a:solidFill>
                </a:defRPr>
              </a:lvl1pPr>
              <a:lvl2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/>
              </a:lvl2pPr>
              <a:lvl3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</a:lvl3pPr>
              <a:lvl4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/>
              </a:lvl4pPr>
              <a:lvl5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/>
              </a:lvl5pPr>
              <a:lvl6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/>
              </a:lvl6pPr>
              <a:lvl7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/>
              </a:lvl7pPr>
              <a:lvl8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/>
              </a:lvl8pPr>
              <a:lvl9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/>
              </a:lvl9pPr>
            </a:lstStyle>
            <a:p>
              <a:r>
                <a:rPr lang="zh-CN" altLang="en-US" sz="2000" dirty="0" smtClean="0">
                  <a:latin typeface="+mn-ea"/>
                </a:rPr>
                <a:t>組員：</a:t>
              </a:r>
              <a:r>
                <a:rPr lang="en-US" altLang="zh-TW" sz="2000" dirty="0">
                  <a:latin typeface="+mn-ea"/>
                </a:rPr>
                <a:t>	</a:t>
              </a:r>
              <a:endParaRPr lang="zh-TW" altLang="en-US" sz="2000" dirty="0">
                <a:latin typeface="+mn-ea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870844" y="5087685"/>
              <a:ext cx="3697950" cy="9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624434"/>
                  </a:solidFill>
                  <a:latin typeface="+mn-ea"/>
                </a:rPr>
                <a:t>10744038 </a:t>
              </a:r>
              <a:r>
                <a:rPr lang="zh-TW" altLang="en-US" sz="2000" dirty="0" smtClean="0">
                  <a:solidFill>
                    <a:srgbClr val="624434"/>
                  </a:solidFill>
                  <a:latin typeface="+mn-ea"/>
                </a:rPr>
                <a:t>李冠賢</a:t>
              </a:r>
              <a:r>
                <a:rPr lang="en-US" altLang="zh-TW" sz="2000" dirty="0">
                  <a:solidFill>
                    <a:srgbClr val="624434"/>
                  </a:solidFill>
                  <a:latin typeface="+mn-ea"/>
                </a:rPr>
                <a:t> </a:t>
              </a:r>
              <a:r>
                <a:rPr lang="en-US" altLang="zh-TW" sz="2000" dirty="0" smtClean="0">
                  <a:solidFill>
                    <a:srgbClr val="624434"/>
                  </a:solidFill>
                  <a:latin typeface="+mn-ea"/>
                </a:rPr>
                <a:t> 10946008 </a:t>
              </a:r>
              <a:r>
                <a:rPr lang="zh-CN" altLang="en-US" sz="2000" dirty="0">
                  <a:solidFill>
                    <a:srgbClr val="624434"/>
                  </a:solidFill>
                  <a:latin typeface="+mn-ea"/>
                </a:rPr>
                <a:t>楊玉珊</a:t>
              </a:r>
              <a:r>
                <a:rPr lang="en-US" altLang="zh-TW" sz="2000" dirty="0" smtClean="0">
                  <a:solidFill>
                    <a:srgbClr val="624434"/>
                  </a:solidFill>
                  <a:latin typeface="+mn-ea"/>
                </a:rPr>
                <a:t>   10946011 </a:t>
              </a:r>
              <a:r>
                <a:rPr lang="zh-CN" altLang="en-US" sz="2000" dirty="0" smtClean="0">
                  <a:solidFill>
                    <a:srgbClr val="624434"/>
                  </a:solidFill>
                  <a:latin typeface="+mn-ea"/>
                </a:rPr>
                <a:t>周珮宣   </a:t>
              </a:r>
              <a:endParaRPr lang="en-US" altLang="zh-CN" sz="2000" dirty="0" smtClean="0">
                <a:solidFill>
                  <a:srgbClr val="624434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2000" dirty="0" smtClean="0">
                  <a:solidFill>
                    <a:srgbClr val="624434"/>
                  </a:solidFill>
                  <a:latin typeface="+mn-ea"/>
                </a:rPr>
                <a:t>10946012 </a:t>
              </a:r>
              <a:r>
                <a:rPr lang="zh-CN" altLang="en-US" sz="2000" dirty="0" smtClean="0">
                  <a:solidFill>
                    <a:srgbClr val="624434"/>
                  </a:solidFill>
                  <a:latin typeface="+mn-ea"/>
                </a:rPr>
                <a:t>李姍珊</a:t>
              </a:r>
              <a:r>
                <a:rPr lang="zh-TW" altLang="en-US" sz="2000" dirty="0" smtClean="0">
                  <a:solidFill>
                    <a:srgbClr val="624434"/>
                  </a:solidFill>
                  <a:latin typeface="+mn-ea"/>
                </a:rPr>
                <a:t>  </a:t>
              </a:r>
              <a:r>
                <a:rPr lang="en-US" altLang="zh-TW" sz="2000" dirty="0" smtClean="0">
                  <a:solidFill>
                    <a:srgbClr val="624434"/>
                  </a:solidFill>
                  <a:latin typeface="+mn-ea"/>
                </a:rPr>
                <a:t>10946038 </a:t>
              </a:r>
              <a:r>
                <a:rPr lang="zh-CN" altLang="en-US" sz="2000" dirty="0" smtClean="0">
                  <a:solidFill>
                    <a:srgbClr val="624434"/>
                  </a:solidFill>
                  <a:latin typeface="+mn-ea"/>
                </a:rPr>
                <a:t>林芷綺</a:t>
              </a:r>
              <a:r>
                <a:rPr lang="zh-TW" altLang="en-US" sz="2000" dirty="0" smtClean="0">
                  <a:solidFill>
                    <a:srgbClr val="624434"/>
                  </a:solidFill>
                  <a:latin typeface="+mn-ea"/>
                </a:rPr>
                <a:t>   </a:t>
              </a:r>
              <a:r>
                <a:rPr lang="en-US" altLang="zh-TW" sz="2000" dirty="0" smtClean="0">
                  <a:solidFill>
                    <a:srgbClr val="624434"/>
                  </a:solidFill>
                  <a:latin typeface="+mn-ea"/>
                </a:rPr>
                <a:t>10946040 </a:t>
              </a:r>
              <a:r>
                <a:rPr lang="zh-TW" altLang="en-US" sz="2000" dirty="0" smtClean="0">
                  <a:solidFill>
                    <a:srgbClr val="624434"/>
                  </a:solidFill>
                  <a:latin typeface="+mn-ea"/>
                </a:rPr>
                <a:t>簡彣倞</a:t>
              </a:r>
              <a:endParaRPr lang="en-US" altLang="zh-TW" sz="2000" dirty="0">
                <a:solidFill>
                  <a:srgbClr val="624434"/>
                </a:solidFill>
                <a:latin typeface="+mn-ea"/>
              </a:endParaRPr>
            </a:p>
          </p:txBody>
        </p:sp>
      </p:grpSp>
      <p:pic>
        <p:nvPicPr>
          <p:cNvPr id="14" name="Picture 10" descr="https://lh6.googleusercontent.com/z3K5BBD45535hNq9vKjj9Ezy5XOswxKfpZH6f-6_zuyxl3Kii3-DJZNQrX2NrOj4LgmCzVv2_WDdnB13y488j2h8kWBICcLrcFS9XmD2CXm_ibCl65uO8A6_cVTU9Y69hbtZ-XW3rCoR7cQ7wVJHEZ1Qmg=s204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3" t="17523" r="19026" b="29821"/>
          <a:stretch/>
        </p:blipFill>
        <p:spPr bwMode="auto">
          <a:xfrm>
            <a:off x="8273143" y="1451428"/>
            <a:ext cx="3309258" cy="296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7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4529" y="204779"/>
            <a:ext cx="600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 smtClean="0"/>
              <a:t>03. </a:t>
            </a:r>
            <a:r>
              <a:rPr lang="zh-CN" altLang="en-US" sz="2400" b="1" dirty="0" smtClean="0"/>
              <a:t>系統架構與設計 </a:t>
            </a:r>
            <a:r>
              <a:rPr lang="en-US" altLang="zh-CN" sz="2400" b="1" dirty="0" smtClean="0"/>
              <a:t>–</a:t>
            </a:r>
            <a:r>
              <a:rPr lang="zh-TW" altLang="en-US" sz="2400" b="1" dirty="0"/>
              <a:t>情緒與主題標籤定義</a:t>
            </a:r>
          </a:p>
        </p:txBody>
      </p:sp>
      <p:pic>
        <p:nvPicPr>
          <p:cNvPr id="2052" name="Picture 4" descr="https://lh6.googleusercontent.com/BsvWbI9zrr212CuDjasP1towU48FdWir5yiHzXHyKac0L2J621gYiN8qkJd6qty3CTk5LfO79WW3CsECQXFeDwcMJyl1MVL5hXhJiFeWWqL1JOzC1I4fJTIzfnOtT9jwy57HamOiUzTeT8Mospy36P0OBg=s20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0" b="96150" l="44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762"/>
            <a:ext cx="5765800" cy="57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6.googleusercontent.com/kN3sLZwnYOXH0OEGA7OhFn-iSAOMNZDWUPCOM9WjfGXs6VXaLJr4tqYW4cRVzTY_dzJ1-YoF8O5dEL8Ww0nNxc4YBVJABRzL20V6fFwamMfFHhPExfPwtHvmMTvud4OLH2yVsBWySCgbAHJEj9jxt6aWZA=s204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5946775" y="2556781"/>
            <a:ext cx="6143625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283825" y="4724"/>
            <a:ext cx="215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報告人</a:t>
            </a:r>
            <a:r>
              <a:rPr lang="zh-TW" altLang="en-US" sz="2000" dirty="0" smtClean="0"/>
              <a:t>：</a:t>
            </a:r>
            <a:r>
              <a:rPr lang="zh-TW" altLang="en-US" dirty="0"/>
              <a:t>李姍珊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946775" y="543333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TW" alt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諮商主題（北商心理諮商組）</a:t>
            </a:r>
            <a:endParaRPr lang="en-US" altLang="zh-TW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zh-TW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TW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zh-TW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zh-TW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5656" y="6198225"/>
            <a:ext cx="4814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情緒</a:t>
            </a:r>
            <a:r>
              <a:rPr lang="zh-TW" alt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輪盤（</a:t>
            </a:r>
            <a:r>
              <a:rPr lang="en-US" altLang="zh-TW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Robert </a:t>
            </a:r>
            <a:r>
              <a:rPr lang="en-US" altLang="zh-TW" sz="28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Plutchik</a:t>
            </a:r>
            <a:r>
              <a:rPr lang="zh-TW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）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47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4528" y="204779"/>
            <a:ext cx="8035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03. </a:t>
            </a:r>
            <a:r>
              <a:rPr lang="zh-CN" altLang="en-US" sz="2400" b="1" dirty="0" smtClean="0"/>
              <a:t>系統架構與設計 </a:t>
            </a:r>
            <a:r>
              <a:rPr lang="en-US" altLang="zh-CN" sz="2400" b="1" dirty="0" smtClean="0"/>
              <a:t>–</a:t>
            </a:r>
            <a:r>
              <a:rPr lang="en-US" altLang="zh-TW" sz="2400" b="1" dirty="0" smtClean="0"/>
              <a:t>Open AI</a:t>
            </a:r>
            <a:r>
              <a:rPr lang="zh-TW" altLang="en-US" sz="2400" b="1" dirty="0"/>
              <a:t>測試－摘要結果</a:t>
            </a:r>
          </a:p>
          <a:p>
            <a:endParaRPr lang="zh-TW" altLang="en-US" sz="2400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283825" y="4724"/>
            <a:ext cx="215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報告人</a:t>
            </a:r>
            <a:r>
              <a:rPr lang="zh-TW" altLang="en-US" sz="2000" dirty="0" smtClean="0"/>
              <a:t>：</a:t>
            </a:r>
            <a:r>
              <a:rPr lang="zh-TW" altLang="en-US" dirty="0"/>
              <a:t>李姍珊</a:t>
            </a:r>
            <a:endParaRPr lang="zh-TW" altLang="en-US" sz="2000" dirty="0"/>
          </a:p>
        </p:txBody>
      </p:sp>
      <p:pic>
        <p:nvPicPr>
          <p:cNvPr id="1026" name="Picture 2" descr="https://lh4.googleusercontent.com/OWe-iU3qQSag3P-H8DuABjmOsjE6o2CMHRDE4WAJrDHXRJq7eV67iExdMb8eZ3gDPjcBtUBCtwt6x1aYTLrXSnJIwJ-tmvFY1dJcWmXgpNGKCBBLQzVlGnub1DK3EypdOs1Q8PXC6jADyyJiFUdGJ-uJmA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855" y="876300"/>
            <a:ext cx="7808372" cy="565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807855" y="1865745"/>
            <a:ext cx="7259372" cy="1773382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07855" y="4762348"/>
            <a:ext cx="7259372" cy="1773382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63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4528" y="204779"/>
            <a:ext cx="5553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03. </a:t>
            </a:r>
            <a:r>
              <a:rPr lang="zh-CN" altLang="en-US" sz="2400" b="1" dirty="0" smtClean="0"/>
              <a:t>系統架構與設計 </a:t>
            </a:r>
            <a:r>
              <a:rPr lang="en-US" altLang="zh-CN" sz="2400" b="1" dirty="0" smtClean="0"/>
              <a:t>–</a:t>
            </a:r>
            <a:r>
              <a:rPr lang="en-US" altLang="zh-TW" sz="2400" b="1" dirty="0"/>
              <a:t>Open AI</a:t>
            </a:r>
            <a:r>
              <a:rPr lang="zh-TW" altLang="en-US" sz="2400" b="1" dirty="0"/>
              <a:t>測試結果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0283825" y="4724"/>
            <a:ext cx="215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報告人</a:t>
            </a:r>
            <a:r>
              <a:rPr lang="zh-TW" altLang="en-US" sz="2000" dirty="0" smtClean="0"/>
              <a:t>：</a:t>
            </a:r>
            <a:r>
              <a:rPr lang="zh-TW" altLang="en-US" dirty="0"/>
              <a:t>李姍珊</a:t>
            </a:r>
            <a:endParaRPr lang="zh-TW" altLang="en-US" sz="2000" dirty="0"/>
          </a:p>
        </p:txBody>
      </p:sp>
      <p:pic>
        <p:nvPicPr>
          <p:cNvPr id="2064" name="Picture 16" descr="https://lh5.googleusercontent.com/rwWqZrpX0EjXJCXbOmIifRfTnzrvOdoYmSKYfJrojy2Hwjrl34X2RScNUAKpyzZu30Aq4tI375wsReVuBepL5AKgfGXuVoYlurcQrOJPybZ8h8FDj_1BlYPMCnfrOl000dlmeVhVAeg7zJHm2E39ClOkZQ=s204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65"/>
          <a:stretch/>
        </p:blipFill>
        <p:spPr bwMode="auto">
          <a:xfrm>
            <a:off x="895138" y="1017402"/>
            <a:ext cx="10815184" cy="219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lh5.googleusercontent.com/Yk8FLF73HLmLhMtQPQ2NPI_vb0ajya--YpaQFHu-uvXwDRq2FbkD_KvNNO5gSn2zHtIpEr_M7WGkwE2njheYwho8om88jxSNpeuRRaGWs5ZemC0dIPCG2rU0fjNjObr1WBEDJh0y_AcPyNh4l0rZF69j_A=s204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02"/>
          <a:stretch/>
        </p:blipFill>
        <p:spPr bwMode="auto">
          <a:xfrm>
            <a:off x="895139" y="3671119"/>
            <a:ext cx="10815184" cy="252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8299069" y="2504813"/>
            <a:ext cx="3382298" cy="1572467"/>
            <a:chOff x="7977852" y="2753730"/>
            <a:chExt cx="3382298" cy="1572467"/>
          </a:xfrm>
        </p:grpSpPr>
        <p:sp>
          <p:nvSpPr>
            <p:cNvPr id="6" name="矩形 5"/>
            <p:cNvSpPr/>
            <p:nvPr/>
          </p:nvSpPr>
          <p:spPr>
            <a:xfrm>
              <a:off x="7977852" y="2753730"/>
              <a:ext cx="3382298" cy="87507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4" name="矩形 3"/>
            <p:cNvSpPr/>
            <p:nvPr/>
          </p:nvSpPr>
          <p:spPr>
            <a:xfrm>
              <a:off x="8494356" y="2941202"/>
              <a:ext cx="277919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情緒標籤分析</a:t>
              </a:r>
              <a:endParaRPr lang="zh-TW" altLang="en-US" sz="2800" dirty="0"/>
            </a:p>
            <a:p>
              <a:r>
                <a:rPr lang="zh-TW" altLang="en-US" sz="2800" dirty="0"/>
                <a:t/>
              </a:r>
              <a:br>
                <a:rPr lang="zh-TW" altLang="en-US" sz="2800" dirty="0"/>
              </a:br>
              <a:endParaRPr lang="zh-TW" altLang="en-US" sz="2800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8299069" y="5451649"/>
            <a:ext cx="3740480" cy="1567568"/>
            <a:chOff x="7977852" y="5638463"/>
            <a:chExt cx="3740480" cy="1567568"/>
          </a:xfrm>
        </p:grpSpPr>
        <p:sp>
          <p:nvSpPr>
            <p:cNvPr id="9" name="矩形 8"/>
            <p:cNvSpPr/>
            <p:nvPr/>
          </p:nvSpPr>
          <p:spPr>
            <a:xfrm>
              <a:off x="7977852" y="5638463"/>
              <a:ext cx="3382298" cy="87507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8206884" y="5821036"/>
              <a:ext cx="35114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諮商主題標籤分析</a:t>
              </a:r>
              <a:endParaRPr lang="zh-TW" altLang="en-US" sz="2800" dirty="0"/>
            </a:p>
            <a:p>
              <a:r>
                <a:rPr lang="zh-TW" altLang="en-US" sz="2800" dirty="0"/>
                <a:t/>
              </a:r>
              <a:br>
                <a:rPr lang="zh-TW" altLang="en-US" sz="2800" dirty="0"/>
              </a:b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89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00600" y="-857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42761" y="2604644"/>
            <a:ext cx="19085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500" b="1" dirty="0" smtClean="0">
                <a:solidFill>
                  <a:srgbClr val="896049"/>
                </a:solidFill>
              </a:rPr>
              <a:t>04</a:t>
            </a:r>
            <a:endParaRPr lang="zh-TW" altLang="en-US" sz="11500" b="1" dirty="0">
              <a:solidFill>
                <a:srgbClr val="896049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806979" y="2927809"/>
            <a:ext cx="3634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624434"/>
                </a:solidFill>
              </a:rPr>
              <a:t>實際訪談</a:t>
            </a:r>
            <a:endParaRPr lang="zh-TW" altLang="en-US" sz="6000" b="1" dirty="0">
              <a:solidFill>
                <a:srgbClr val="896049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51330" y="394347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簡述、摘要</a:t>
            </a:r>
            <a:endParaRPr lang="zh-TW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1" b="100000" l="9914" r="95690">
                        <a14:backgroundMark x1="40517" y1="66008" x2="52586" y2="66403"/>
                        <a14:backgroundMark x1="39655" y1="59289" x2="50431" y2="60474"/>
                        <a14:backgroundMark x1="46983" y1="54150" x2="48707" y2="54941"/>
                        <a14:backgroundMark x1="40517" y1="30830" x2="40517" y2="30830"/>
                        <a14:backgroundMark x1="40086" y1="35573" x2="40086" y2="35573"/>
                        <a14:backgroundMark x1="43966" y1="24506" x2="43966" y2="24506"/>
                        <a14:backgroundMark x1="52586" y1="32806" x2="52586" y2="32806"/>
                        <a14:backgroundMark x1="56466" y1="40711" x2="56466" y2="40711"/>
                        <a14:backgroundMark x1="61638" y1="57708" x2="61638" y2="57708"/>
                        <a14:backgroundMark x1="63793" y1="62451" x2="63793" y2="62451"/>
                        <a14:backgroundMark x1="67672" y1="67984" x2="67672" y2="67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7749" y="4567829"/>
            <a:ext cx="2588342" cy="282263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1" b="100000" l="9914" r="95690">
                        <a14:backgroundMark x1="40517" y1="66008" x2="52586" y2="66403"/>
                        <a14:backgroundMark x1="39655" y1="59289" x2="50431" y2="60474"/>
                        <a14:backgroundMark x1="46983" y1="54150" x2="48707" y2="54941"/>
                        <a14:backgroundMark x1="40517" y1="30830" x2="40517" y2="30830"/>
                        <a14:backgroundMark x1="40086" y1="35573" x2="40086" y2="35573"/>
                        <a14:backgroundMark x1="43966" y1="24506" x2="43966" y2="24506"/>
                        <a14:backgroundMark x1="52586" y1="32806" x2="52586" y2="32806"/>
                        <a14:backgroundMark x1="56466" y1="40711" x2="56466" y2="40711"/>
                        <a14:backgroundMark x1="61638" y1="57708" x2="61638" y2="57708"/>
                        <a14:backgroundMark x1="63793" y1="62451" x2="63793" y2="62451"/>
                        <a14:backgroundMark x1="67672" y1="67984" x2="67672" y2="67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357379" y="-500981"/>
            <a:ext cx="2584853" cy="2818827"/>
          </a:xfrm>
          <a:prstGeom prst="rect">
            <a:avLst/>
          </a:prstGeom>
        </p:spPr>
      </p:pic>
      <p:pic>
        <p:nvPicPr>
          <p:cNvPr id="18" name="Picture 10" descr="https://lh6.googleusercontent.com/z3K5BBD45535hNq9vKjj9Ezy5XOswxKfpZH6f-6_zuyxl3Kii3-DJZNQrX2NrOj4LgmCzVv2_WDdnB13y488j2h8kWBICcLrcFS9XmD2CXm_ibCl65uO8A6_cVTU9Y69hbtZ-XW3rCoR7cQ7wVJHEZ1Qmg=s204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3" t="17523" r="19026" b="29821"/>
          <a:stretch/>
        </p:blipFill>
        <p:spPr bwMode="auto">
          <a:xfrm>
            <a:off x="7838672" y="2278055"/>
            <a:ext cx="2811133" cy="25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46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4529" y="204779"/>
            <a:ext cx="227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 smtClean="0"/>
              <a:t>04. </a:t>
            </a:r>
            <a:r>
              <a:rPr lang="zh-CN" altLang="en-US" sz="2800" b="1" dirty="0" smtClean="0"/>
              <a:t>實際訪談</a:t>
            </a:r>
            <a:endParaRPr lang="zh-TW" altLang="en-US" sz="2800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283825" y="4724"/>
            <a:ext cx="215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報告人</a:t>
            </a:r>
            <a:r>
              <a:rPr lang="zh-TW" altLang="en-US" sz="2000" dirty="0" smtClean="0"/>
              <a:t>：</a:t>
            </a:r>
            <a:r>
              <a:rPr lang="zh-TW" altLang="en-US" sz="2000" dirty="0"/>
              <a:t>李冠賢</a:t>
            </a:r>
          </a:p>
        </p:txBody>
      </p:sp>
      <p:sp>
        <p:nvSpPr>
          <p:cNvPr id="4" name="矩形 3"/>
          <p:cNvSpPr/>
          <p:nvPr/>
        </p:nvSpPr>
        <p:spPr>
          <a:xfrm>
            <a:off x="931817" y="1348735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271905"/>
                </a:solidFill>
                <a:latin typeface="Arial" panose="020B0604020202020204" pitchFamily="34" charset="0"/>
              </a:rPr>
              <a:t>遇到極端狀態怎麼辦？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271905"/>
                </a:solidFill>
                <a:latin typeface="Arial" panose="020B0604020202020204" pitchFamily="34" charset="0"/>
              </a:rPr>
              <a:t>過程怎麼紀錄</a:t>
            </a:r>
            <a:r>
              <a:rPr lang="zh-TW" altLang="en-US" sz="3200" dirty="0" smtClean="0">
                <a:solidFill>
                  <a:srgbClr val="271905"/>
                </a:solidFill>
                <a:latin typeface="Arial" panose="020B0604020202020204" pitchFamily="34" charset="0"/>
              </a:rPr>
              <a:t>？</a:t>
            </a:r>
            <a:endParaRPr lang="en-US" altLang="zh-TW" sz="3200" dirty="0" smtClean="0">
              <a:solidFill>
                <a:srgbClr val="271905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rgbClr val="271905"/>
                </a:solidFill>
                <a:latin typeface="Arial" panose="020B0604020202020204" pitchFamily="34" charset="0"/>
              </a:rPr>
              <a:t>如何</a:t>
            </a:r>
            <a:r>
              <a:rPr lang="zh-TW" altLang="en-US" sz="3200" dirty="0">
                <a:solidFill>
                  <a:srgbClr val="271905"/>
                </a:solidFill>
                <a:latin typeface="Arial" panose="020B0604020202020204" pitchFamily="34" charset="0"/>
              </a:rPr>
              <a:t>判斷學生當下的狀況？</a:t>
            </a:r>
          </a:p>
        </p:txBody>
      </p:sp>
    </p:spTree>
    <p:extLst>
      <p:ext uri="{BB962C8B-B14F-4D97-AF65-F5344CB8AC3E}">
        <p14:creationId xmlns:p14="http://schemas.microsoft.com/office/powerpoint/2010/main" val="14807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00600" y="-857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42761" y="2604644"/>
            <a:ext cx="19085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500" b="1" dirty="0" smtClean="0">
                <a:solidFill>
                  <a:srgbClr val="896049"/>
                </a:solidFill>
              </a:rPr>
              <a:t>05</a:t>
            </a:r>
            <a:endParaRPr lang="zh-TW" altLang="en-US" sz="11500" b="1" dirty="0">
              <a:solidFill>
                <a:srgbClr val="896049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806979" y="2927809"/>
            <a:ext cx="3634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624434"/>
                </a:solidFill>
              </a:rPr>
              <a:t>專案分工</a:t>
            </a:r>
            <a:endParaRPr lang="zh-TW" altLang="en-US" sz="6000" b="1" dirty="0">
              <a:solidFill>
                <a:srgbClr val="896049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51330" y="394347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簡述、摘要</a:t>
            </a:r>
            <a:endParaRPr lang="zh-TW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1" b="100000" l="9914" r="95690">
                        <a14:backgroundMark x1="40517" y1="66008" x2="52586" y2="66403"/>
                        <a14:backgroundMark x1="39655" y1="59289" x2="50431" y2="60474"/>
                        <a14:backgroundMark x1="46983" y1="54150" x2="48707" y2="54941"/>
                        <a14:backgroundMark x1="40517" y1="30830" x2="40517" y2="30830"/>
                        <a14:backgroundMark x1="40086" y1="35573" x2="40086" y2="35573"/>
                        <a14:backgroundMark x1="43966" y1="24506" x2="43966" y2="24506"/>
                        <a14:backgroundMark x1="52586" y1="32806" x2="52586" y2="32806"/>
                        <a14:backgroundMark x1="56466" y1="40711" x2="56466" y2="40711"/>
                        <a14:backgroundMark x1="61638" y1="57708" x2="61638" y2="57708"/>
                        <a14:backgroundMark x1="63793" y1="62451" x2="63793" y2="62451"/>
                        <a14:backgroundMark x1="67672" y1="67984" x2="67672" y2="67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7749" y="4567829"/>
            <a:ext cx="2588342" cy="282263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1" b="100000" l="9914" r="95690">
                        <a14:backgroundMark x1="40517" y1="66008" x2="52586" y2="66403"/>
                        <a14:backgroundMark x1="39655" y1="59289" x2="50431" y2="60474"/>
                        <a14:backgroundMark x1="46983" y1="54150" x2="48707" y2="54941"/>
                        <a14:backgroundMark x1="40517" y1="30830" x2="40517" y2="30830"/>
                        <a14:backgroundMark x1="40086" y1="35573" x2="40086" y2="35573"/>
                        <a14:backgroundMark x1="43966" y1="24506" x2="43966" y2="24506"/>
                        <a14:backgroundMark x1="52586" y1="32806" x2="52586" y2="32806"/>
                        <a14:backgroundMark x1="56466" y1="40711" x2="56466" y2="40711"/>
                        <a14:backgroundMark x1="61638" y1="57708" x2="61638" y2="57708"/>
                        <a14:backgroundMark x1="63793" y1="62451" x2="63793" y2="62451"/>
                        <a14:backgroundMark x1="67672" y1="67984" x2="67672" y2="67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357379" y="-500981"/>
            <a:ext cx="2584853" cy="2818827"/>
          </a:xfrm>
          <a:prstGeom prst="rect">
            <a:avLst/>
          </a:prstGeom>
        </p:spPr>
      </p:pic>
      <p:pic>
        <p:nvPicPr>
          <p:cNvPr id="18" name="Picture 10" descr="https://lh6.googleusercontent.com/z3K5BBD45535hNq9vKjj9Ezy5XOswxKfpZH6f-6_zuyxl3Kii3-DJZNQrX2NrOj4LgmCzVv2_WDdnB13y488j2h8kWBICcLrcFS9XmD2CXm_ibCl65uO8A6_cVTU9Y69hbtZ-XW3rCoR7cQ7wVJHEZ1Qmg=s204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3" t="17523" r="19026" b="29821"/>
          <a:stretch/>
        </p:blipFill>
        <p:spPr bwMode="auto">
          <a:xfrm>
            <a:off x="7838672" y="2278055"/>
            <a:ext cx="2811133" cy="25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4529" y="204779"/>
            <a:ext cx="1953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05. </a:t>
            </a:r>
            <a:r>
              <a:rPr lang="zh-CN" altLang="en-US" sz="2400" b="1" dirty="0" smtClean="0"/>
              <a:t>專案分工</a:t>
            </a:r>
            <a:endParaRPr lang="zh-TW" altLang="en-US" sz="24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283825" y="4724"/>
            <a:ext cx="215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報告人</a:t>
            </a:r>
            <a:r>
              <a:rPr lang="zh-TW" altLang="en-US" sz="2000" dirty="0" smtClean="0"/>
              <a:t>：</a:t>
            </a:r>
            <a:r>
              <a:rPr lang="zh-TW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簡彣倞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38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00600" y="-857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42761" y="2604644"/>
            <a:ext cx="19085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500" b="1" dirty="0" smtClean="0">
                <a:solidFill>
                  <a:srgbClr val="896049"/>
                </a:solidFill>
              </a:rPr>
              <a:t>06</a:t>
            </a:r>
            <a:endParaRPr lang="zh-TW" altLang="en-US" sz="11500" b="1" dirty="0">
              <a:solidFill>
                <a:srgbClr val="896049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806979" y="2927809"/>
            <a:ext cx="3634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624434"/>
                </a:solidFill>
              </a:rPr>
              <a:t>未來展望</a:t>
            </a:r>
            <a:endParaRPr lang="zh-TW" altLang="en-US" sz="6000" b="1" dirty="0">
              <a:solidFill>
                <a:srgbClr val="896049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51330" y="394347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簡述、摘要</a:t>
            </a:r>
            <a:endParaRPr lang="zh-TW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1" b="100000" l="9914" r="95690">
                        <a14:backgroundMark x1="40517" y1="66008" x2="52586" y2="66403"/>
                        <a14:backgroundMark x1="39655" y1="59289" x2="50431" y2="60474"/>
                        <a14:backgroundMark x1="46983" y1="54150" x2="48707" y2="54941"/>
                        <a14:backgroundMark x1="40517" y1="30830" x2="40517" y2="30830"/>
                        <a14:backgroundMark x1="40086" y1="35573" x2="40086" y2="35573"/>
                        <a14:backgroundMark x1="43966" y1="24506" x2="43966" y2="24506"/>
                        <a14:backgroundMark x1="52586" y1="32806" x2="52586" y2="32806"/>
                        <a14:backgroundMark x1="56466" y1="40711" x2="56466" y2="40711"/>
                        <a14:backgroundMark x1="61638" y1="57708" x2="61638" y2="57708"/>
                        <a14:backgroundMark x1="63793" y1="62451" x2="63793" y2="62451"/>
                        <a14:backgroundMark x1="67672" y1="67984" x2="67672" y2="67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7749" y="4567829"/>
            <a:ext cx="2588342" cy="282263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1" b="100000" l="9914" r="95690">
                        <a14:backgroundMark x1="40517" y1="66008" x2="52586" y2="66403"/>
                        <a14:backgroundMark x1="39655" y1="59289" x2="50431" y2="60474"/>
                        <a14:backgroundMark x1="46983" y1="54150" x2="48707" y2="54941"/>
                        <a14:backgroundMark x1="40517" y1="30830" x2="40517" y2="30830"/>
                        <a14:backgroundMark x1="40086" y1="35573" x2="40086" y2="35573"/>
                        <a14:backgroundMark x1="43966" y1="24506" x2="43966" y2="24506"/>
                        <a14:backgroundMark x1="52586" y1="32806" x2="52586" y2="32806"/>
                        <a14:backgroundMark x1="56466" y1="40711" x2="56466" y2="40711"/>
                        <a14:backgroundMark x1="61638" y1="57708" x2="61638" y2="57708"/>
                        <a14:backgroundMark x1="63793" y1="62451" x2="63793" y2="62451"/>
                        <a14:backgroundMark x1="67672" y1="67984" x2="67672" y2="67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357379" y="-500981"/>
            <a:ext cx="2584853" cy="2818827"/>
          </a:xfrm>
          <a:prstGeom prst="rect">
            <a:avLst/>
          </a:prstGeom>
        </p:spPr>
      </p:pic>
      <p:pic>
        <p:nvPicPr>
          <p:cNvPr id="18" name="Picture 10" descr="https://lh6.googleusercontent.com/z3K5BBD45535hNq9vKjj9Ezy5XOswxKfpZH6f-6_zuyxl3Kii3-DJZNQrX2NrOj4LgmCzVv2_WDdnB13y488j2h8kWBICcLrcFS9XmD2CXm_ibCl65uO8A6_cVTU9Y69hbtZ-XW3rCoR7cQ7wVJHEZ1Qmg=s204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3" t="17523" r="19026" b="29821"/>
          <a:stretch/>
        </p:blipFill>
        <p:spPr bwMode="auto">
          <a:xfrm>
            <a:off x="7838672" y="2278055"/>
            <a:ext cx="2811133" cy="25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1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4529" y="204779"/>
            <a:ext cx="1953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06. </a:t>
            </a:r>
            <a:r>
              <a:rPr lang="zh-CN" altLang="en-US" sz="2400" b="1" dirty="0" smtClean="0"/>
              <a:t>未來展望</a:t>
            </a:r>
            <a:endParaRPr lang="zh-TW" altLang="en-US" sz="2400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283825" y="4724"/>
            <a:ext cx="215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報告人</a:t>
            </a:r>
            <a:r>
              <a:rPr lang="zh-TW" altLang="en-US" sz="2000" dirty="0" smtClean="0"/>
              <a:t>：</a:t>
            </a:r>
            <a:r>
              <a:rPr lang="zh-TW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簡彣倞</a:t>
            </a: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36191" y="1405546"/>
            <a:ext cx="71802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271905"/>
                </a:solidFill>
                <a:latin typeface="Arial" panose="020B0604020202020204" pitchFamily="34" charset="0"/>
              </a:rPr>
              <a:t>實際運用於諮商相關場域</a:t>
            </a:r>
            <a:endParaRPr lang="zh-TW" altLang="en-US" sz="32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271905"/>
                </a:solidFill>
                <a:latin typeface="Arial" panose="020B0604020202020204" pitchFamily="34" charset="0"/>
              </a:rPr>
              <a:t>整合諮商組預約功能</a:t>
            </a:r>
          </a:p>
          <a:p>
            <a:pPr fontAlgn="base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rgbClr val="271905"/>
                </a:solidFill>
                <a:latin typeface="Arial" panose="020B0604020202020204" pitchFamily="34" charset="0"/>
              </a:rPr>
              <a:t>社</a:t>
            </a:r>
            <a:r>
              <a:rPr lang="zh-TW" altLang="en-US" sz="3200" dirty="0">
                <a:solidFill>
                  <a:srgbClr val="271905"/>
                </a:solidFill>
                <a:latin typeface="Arial" panose="020B0604020202020204" pitchFamily="34" charset="0"/>
              </a:rPr>
              <a:t>群媒體推播</a:t>
            </a:r>
          </a:p>
        </p:txBody>
      </p:sp>
    </p:spTree>
    <p:extLst>
      <p:ext uri="{BB962C8B-B14F-4D97-AF65-F5344CB8AC3E}">
        <p14:creationId xmlns:p14="http://schemas.microsoft.com/office/powerpoint/2010/main" val="19438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50884" y="2123414"/>
            <a:ext cx="6096000" cy="17293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accent1">
                    <a:lumMod val="50000"/>
                  </a:schemeClr>
                </a:solidFill>
                <a:latin typeface="Gen Jyuu Gothic Monospace"/>
              </a:rPr>
              <a:t>報告結束</a:t>
            </a:r>
          </a:p>
          <a:p>
            <a:pPr algn="ctr">
              <a:lnSpc>
                <a:spcPct val="150000"/>
              </a:lnSpc>
            </a:pPr>
            <a:r>
              <a:rPr lang="zh-TW" altLang="en-US" sz="4800" b="1" dirty="0">
                <a:solidFill>
                  <a:schemeClr val="accent1">
                    <a:lumMod val="50000"/>
                  </a:schemeClr>
                </a:solidFill>
                <a:latin typeface="Gen Jyuu Gothic Monospace"/>
              </a:rPr>
              <a:t>感謝聆聽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1" b="100000" l="9914" r="95690">
                        <a14:backgroundMark x1="40517" y1="66008" x2="52586" y2="66403"/>
                        <a14:backgroundMark x1="39655" y1="59289" x2="50431" y2="60474"/>
                        <a14:backgroundMark x1="46983" y1="54150" x2="48707" y2="54941"/>
                        <a14:backgroundMark x1="40517" y1="30830" x2="40517" y2="30830"/>
                        <a14:backgroundMark x1="40086" y1="35573" x2="40086" y2="35573"/>
                        <a14:backgroundMark x1="43966" y1="24506" x2="43966" y2="24506"/>
                        <a14:backgroundMark x1="52586" y1="32806" x2="52586" y2="32806"/>
                        <a14:backgroundMark x1="56466" y1="40711" x2="56466" y2="40711"/>
                        <a14:backgroundMark x1="61638" y1="57708" x2="61638" y2="57708"/>
                        <a14:backgroundMark x1="63793" y1="62451" x2="63793" y2="62451"/>
                        <a14:backgroundMark x1="67672" y1="67984" x2="67672" y2="67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555" y="4567829"/>
            <a:ext cx="2588342" cy="28226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1" b="100000" l="9914" r="95690">
                        <a14:backgroundMark x1="40517" y1="66008" x2="52586" y2="66403"/>
                        <a14:backgroundMark x1="39655" y1="59289" x2="50431" y2="60474"/>
                        <a14:backgroundMark x1="46983" y1="54150" x2="48707" y2="54941"/>
                        <a14:backgroundMark x1="40517" y1="30830" x2="40517" y2="30830"/>
                        <a14:backgroundMark x1="40086" y1="35573" x2="40086" y2="35573"/>
                        <a14:backgroundMark x1="43966" y1="24506" x2="43966" y2="24506"/>
                        <a14:backgroundMark x1="52586" y1="32806" x2="52586" y2="32806"/>
                        <a14:backgroundMark x1="56466" y1="40711" x2="56466" y2="40711"/>
                        <a14:backgroundMark x1="61638" y1="57708" x2="61638" y2="57708"/>
                        <a14:backgroundMark x1="63793" y1="62451" x2="63793" y2="62451"/>
                        <a14:backgroundMark x1="67672" y1="67984" x2="67672" y2="67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6452713" y="-504377"/>
            <a:ext cx="2588342" cy="28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7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63834" y="-1"/>
            <a:ext cx="3235985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Picture 10" descr="https://lh6.googleusercontent.com/z3K5BBD45535hNq9vKjj9Ezy5XOswxKfpZH6f-6_zuyxl3Kii3-DJZNQrX2NrOj4LgmCzVv2_WDdnB13y488j2h8kWBICcLrcFS9XmD2CXm_ibCl65uO8A6_cVTU9Y69hbtZ-XW3rCoR7cQ7wVJHEZ1Qmg=s204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3" t="17523" r="19026" b="29821"/>
          <a:stretch/>
        </p:blipFill>
        <p:spPr bwMode="auto">
          <a:xfrm>
            <a:off x="1489672" y="2906826"/>
            <a:ext cx="2022408" cy="1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576947" y="1477781"/>
            <a:ext cx="175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 smtClean="0"/>
              <a:t>目錄</a:t>
            </a:r>
            <a:endParaRPr lang="zh-TW" altLang="en-US" sz="5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5253600" y="446394"/>
            <a:ext cx="1164084" cy="629930"/>
            <a:chOff x="5253600" y="446394"/>
            <a:chExt cx="1164084" cy="629930"/>
          </a:xfrm>
        </p:grpSpPr>
        <p:sp>
          <p:nvSpPr>
            <p:cNvPr id="10" name="矩形 9"/>
            <p:cNvSpPr/>
            <p:nvPr/>
          </p:nvSpPr>
          <p:spPr>
            <a:xfrm>
              <a:off x="5295901" y="500061"/>
              <a:ext cx="1121783" cy="5762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253600" y="446394"/>
              <a:ext cx="1138687" cy="59423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TW" altLang="en-US" sz="2800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667500" y="372261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背景與動機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6667500" y="1452035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營運分析</a:t>
            </a:r>
            <a:endParaRPr lang="zh-TW" altLang="en-US" sz="36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667499" y="2492306"/>
            <a:ext cx="344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系統架構與技術</a:t>
            </a:r>
            <a:endParaRPr lang="zh-TW" altLang="en-US" sz="36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667500" y="3508968"/>
            <a:ext cx="361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實際訪談</a:t>
            </a:r>
            <a:endParaRPr lang="zh-TW" altLang="en-US" sz="36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667500" y="456964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專案分工</a:t>
            </a:r>
            <a:endParaRPr lang="zh-TW" altLang="en-US" sz="36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667500" y="5571281"/>
            <a:ext cx="20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未來展望</a:t>
            </a:r>
            <a:endParaRPr lang="zh-TW" altLang="en-US" sz="3600" dirty="0"/>
          </a:p>
        </p:txBody>
      </p:sp>
      <p:grpSp>
        <p:nvGrpSpPr>
          <p:cNvPr id="79" name="群組 78"/>
          <p:cNvGrpSpPr/>
          <p:nvPr/>
        </p:nvGrpSpPr>
        <p:grpSpPr>
          <a:xfrm>
            <a:off x="5255128" y="1477781"/>
            <a:ext cx="1162557" cy="629930"/>
            <a:chOff x="5267827" y="446394"/>
            <a:chExt cx="1162557" cy="629930"/>
          </a:xfrm>
        </p:grpSpPr>
        <p:sp>
          <p:nvSpPr>
            <p:cNvPr id="80" name="矩形 79"/>
            <p:cNvSpPr/>
            <p:nvPr/>
          </p:nvSpPr>
          <p:spPr>
            <a:xfrm>
              <a:off x="5308601" y="500061"/>
              <a:ext cx="1121783" cy="5762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267827" y="446394"/>
              <a:ext cx="1138687" cy="59423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2</a:t>
              </a:r>
              <a:endParaRPr lang="zh-TW" altLang="en-US" sz="2800" dirty="0"/>
            </a:p>
          </p:txBody>
        </p:sp>
      </p:grpSp>
      <p:grpSp>
        <p:nvGrpSpPr>
          <p:cNvPr id="82" name="群組 81"/>
          <p:cNvGrpSpPr/>
          <p:nvPr/>
        </p:nvGrpSpPr>
        <p:grpSpPr>
          <a:xfrm>
            <a:off x="5254173" y="2508707"/>
            <a:ext cx="1164084" cy="629930"/>
            <a:chOff x="5253600" y="446394"/>
            <a:chExt cx="1164084" cy="629930"/>
          </a:xfrm>
        </p:grpSpPr>
        <p:sp>
          <p:nvSpPr>
            <p:cNvPr id="83" name="矩形 82"/>
            <p:cNvSpPr/>
            <p:nvPr/>
          </p:nvSpPr>
          <p:spPr>
            <a:xfrm>
              <a:off x="5295901" y="500061"/>
              <a:ext cx="1121783" cy="5762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253600" y="446394"/>
              <a:ext cx="1138687" cy="59423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3</a:t>
              </a:r>
              <a:endParaRPr lang="zh-TW" altLang="en-US" sz="2800" dirty="0"/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5253600" y="3525369"/>
            <a:ext cx="1164084" cy="629930"/>
            <a:chOff x="5253600" y="446394"/>
            <a:chExt cx="1164084" cy="629930"/>
          </a:xfrm>
        </p:grpSpPr>
        <p:sp>
          <p:nvSpPr>
            <p:cNvPr id="86" name="矩形 85"/>
            <p:cNvSpPr/>
            <p:nvPr/>
          </p:nvSpPr>
          <p:spPr>
            <a:xfrm>
              <a:off x="5295901" y="500061"/>
              <a:ext cx="1121783" cy="5762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253600" y="446394"/>
              <a:ext cx="1138687" cy="59423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5253600" y="4595698"/>
            <a:ext cx="1164084" cy="629930"/>
            <a:chOff x="5253600" y="446394"/>
            <a:chExt cx="1164084" cy="629930"/>
          </a:xfrm>
        </p:grpSpPr>
        <p:sp>
          <p:nvSpPr>
            <p:cNvPr id="89" name="矩形 88"/>
            <p:cNvSpPr/>
            <p:nvPr/>
          </p:nvSpPr>
          <p:spPr>
            <a:xfrm>
              <a:off x="5295901" y="500061"/>
              <a:ext cx="1121783" cy="5762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253600" y="446394"/>
              <a:ext cx="1138687" cy="59423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5</a:t>
              </a:r>
              <a:endParaRPr lang="zh-TW" altLang="en-US" sz="2800" dirty="0"/>
            </a:p>
          </p:txBody>
        </p:sp>
      </p:grpSp>
      <p:grpSp>
        <p:nvGrpSpPr>
          <p:cNvPr id="91" name="群組 90"/>
          <p:cNvGrpSpPr/>
          <p:nvPr/>
        </p:nvGrpSpPr>
        <p:grpSpPr>
          <a:xfrm>
            <a:off x="5253600" y="5623379"/>
            <a:ext cx="1164084" cy="629930"/>
            <a:chOff x="5253600" y="446394"/>
            <a:chExt cx="1164084" cy="629930"/>
          </a:xfrm>
        </p:grpSpPr>
        <p:sp>
          <p:nvSpPr>
            <p:cNvPr id="92" name="矩形 91"/>
            <p:cNvSpPr/>
            <p:nvPr/>
          </p:nvSpPr>
          <p:spPr>
            <a:xfrm>
              <a:off x="5295901" y="500061"/>
              <a:ext cx="1121783" cy="5762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5253600" y="446394"/>
              <a:ext cx="1138687" cy="59423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6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3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00600" y="-857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42761" y="2604644"/>
            <a:ext cx="19085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500" b="1" dirty="0" smtClean="0">
                <a:solidFill>
                  <a:srgbClr val="896049"/>
                </a:solidFill>
              </a:rPr>
              <a:t>01</a:t>
            </a:r>
            <a:endParaRPr lang="zh-TW" altLang="en-US" sz="11500" b="1" dirty="0">
              <a:solidFill>
                <a:srgbClr val="896049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806979" y="2927809"/>
            <a:ext cx="4178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624434"/>
                </a:solidFill>
              </a:rPr>
              <a:t>背景與動機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2851330" y="394347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簡述、摘要</a:t>
            </a:r>
            <a:endParaRPr lang="zh-TW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1" b="100000" l="9914" r="95690">
                        <a14:backgroundMark x1="40517" y1="66008" x2="52586" y2="66403"/>
                        <a14:backgroundMark x1="39655" y1="59289" x2="50431" y2="60474"/>
                        <a14:backgroundMark x1="46983" y1="54150" x2="48707" y2="54941"/>
                        <a14:backgroundMark x1="40517" y1="30830" x2="40517" y2="30830"/>
                        <a14:backgroundMark x1="40086" y1="35573" x2="40086" y2="35573"/>
                        <a14:backgroundMark x1="43966" y1="24506" x2="43966" y2="24506"/>
                        <a14:backgroundMark x1="52586" y1="32806" x2="52586" y2="32806"/>
                        <a14:backgroundMark x1="56466" y1="40711" x2="56466" y2="40711"/>
                        <a14:backgroundMark x1="61638" y1="57708" x2="61638" y2="57708"/>
                        <a14:backgroundMark x1="63793" y1="62451" x2="63793" y2="62451"/>
                        <a14:backgroundMark x1="67672" y1="67984" x2="67672" y2="67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7749" y="4567829"/>
            <a:ext cx="2588342" cy="282263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1" b="100000" l="9914" r="95690">
                        <a14:backgroundMark x1="40517" y1="66008" x2="52586" y2="66403"/>
                        <a14:backgroundMark x1="39655" y1="59289" x2="50431" y2="60474"/>
                        <a14:backgroundMark x1="46983" y1="54150" x2="48707" y2="54941"/>
                        <a14:backgroundMark x1="40517" y1="30830" x2="40517" y2="30830"/>
                        <a14:backgroundMark x1="40086" y1="35573" x2="40086" y2="35573"/>
                        <a14:backgroundMark x1="43966" y1="24506" x2="43966" y2="24506"/>
                        <a14:backgroundMark x1="52586" y1="32806" x2="52586" y2="32806"/>
                        <a14:backgroundMark x1="56466" y1="40711" x2="56466" y2="40711"/>
                        <a14:backgroundMark x1="61638" y1="57708" x2="61638" y2="57708"/>
                        <a14:backgroundMark x1="63793" y1="62451" x2="63793" y2="62451"/>
                        <a14:backgroundMark x1="67672" y1="67984" x2="67672" y2="67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357379" y="-500981"/>
            <a:ext cx="2584853" cy="2818827"/>
          </a:xfrm>
          <a:prstGeom prst="rect">
            <a:avLst/>
          </a:prstGeom>
        </p:spPr>
      </p:pic>
      <p:pic>
        <p:nvPicPr>
          <p:cNvPr id="18" name="Picture 10" descr="https://lh6.googleusercontent.com/z3K5BBD45535hNq9vKjj9Ezy5XOswxKfpZH6f-6_zuyxl3Kii3-DJZNQrX2NrOj4LgmCzVv2_WDdnB13y488j2h8kWBICcLrcFS9XmD2CXm_ibCl65uO8A6_cVTU9Y69hbtZ-XW3rCoR7cQ7wVJHEZ1Qmg=s204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3" t="17523" r="19026" b="29821"/>
          <a:stretch/>
        </p:blipFill>
        <p:spPr bwMode="auto">
          <a:xfrm>
            <a:off x="7838672" y="2278055"/>
            <a:ext cx="2811133" cy="25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5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4530" y="204779"/>
            <a:ext cx="266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01. </a:t>
            </a:r>
            <a:r>
              <a:rPr lang="zh-TW" altLang="en-US" sz="2800" b="1" dirty="0" smtClean="0"/>
              <a:t>背景</a:t>
            </a:r>
            <a:r>
              <a:rPr lang="zh-TW" altLang="en-US" sz="2800" b="1" dirty="0"/>
              <a:t>與動機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283825" y="4724"/>
            <a:ext cx="215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報告人</a:t>
            </a:r>
            <a:r>
              <a:rPr lang="zh-TW" altLang="en-US" sz="2000" dirty="0" smtClean="0"/>
              <a:t>：</a:t>
            </a:r>
            <a:r>
              <a:rPr lang="zh-CN" altLang="en-US" sz="2000" dirty="0"/>
              <a:t>周珮宣</a:t>
            </a:r>
            <a:endParaRPr lang="zh-TW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0" y="2930436"/>
            <a:ext cx="38989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學生</a:t>
            </a:r>
            <a:endParaRPr lang="zh-TW" altLang="en-US" sz="3200" dirty="0"/>
          </a:p>
          <a:p>
            <a:pPr algn="ctr"/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心理健康</a:t>
            </a:r>
            <a:endParaRPr lang="zh-TW" altLang="en-US" sz="3200" dirty="0"/>
          </a:p>
          <a:p>
            <a:r>
              <a:rPr lang="zh-TW" altLang="en-US" sz="3200" dirty="0"/>
              <a:t/>
            </a:r>
            <a:br>
              <a:rPr lang="zh-TW" altLang="en-US" sz="3200" dirty="0"/>
            </a:br>
            <a:endParaRPr lang="zh-TW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2794000" y="2930436"/>
            <a:ext cx="37719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諮商組</a:t>
            </a:r>
          </a:p>
          <a:p>
            <a:pPr algn="ctr"/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業務繁多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91200" y="2914472"/>
            <a:ext cx="35687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音樂</a:t>
            </a:r>
          </a:p>
          <a:p>
            <a:pPr algn="ctr"/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療癒身心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267700" y="2930436"/>
            <a:ext cx="39243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電影概念</a:t>
            </a:r>
          </a:p>
          <a:p>
            <a:pPr algn="ctr"/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樹洞</a:t>
            </a:r>
          </a:p>
          <a:p>
            <a:pPr algn="ctr"/>
            <a: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zh-TW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zh-TW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00600" y="-857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42761" y="2604644"/>
            <a:ext cx="19085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500" b="1" dirty="0" smtClean="0">
                <a:solidFill>
                  <a:srgbClr val="896049"/>
                </a:solidFill>
              </a:rPr>
              <a:t>02</a:t>
            </a:r>
            <a:endParaRPr lang="zh-TW" altLang="en-US" sz="11500" b="1" dirty="0">
              <a:solidFill>
                <a:srgbClr val="896049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806979" y="2927809"/>
            <a:ext cx="3634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624434"/>
                </a:solidFill>
              </a:rPr>
              <a:t>營運分析</a:t>
            </a:r>
            <a:endParaRPr lang="zh-TW" altLang="en-US" sz="6000" b="1" dirty="0">
              <a:solidFill>
                <a:srgbClr val="896049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51330" y="394347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市場分析</a:t>
            </a:r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</a:rPr>
              <a:t>、</a:t>
            </a:r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五力分析</a:t>
            </a:r>
            <a:endParaRPr lang="zh-TW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1" b="100000" l="9914" r="95690">
                        <a14:backgroundMark x1="40517" y1="66008" x2="52586" y2="66403"/>
                        <a14:backgroundMark x1="39655" y1="59289" x2="50431" y2="60474"/>
                        <a14:backgroundMark x1="46983" y1="54150" x2="48707" y2="54941"/>
                        <a14:backgroundMark x1="40517" y1="30830" x2="40517" y2="30830"/>
                        <a14:backgroundMark x1="40086" y1="35573" x2="40086" y2="35573"/>
                        <a14:backgroundMark x1="43966" y1="24506" x2="43966" y2="24506"/>
                        <a14:backgroundMark x1="52586" y1="32806" x2="52586" y2="32806"/>
                        <a14:backgroundMark x1="56466" y1="40711" x2="56466" y2="40711"/>
                        <a14:backgroundMark x1="61638" y1="57708" x2="61638" y2="57708"/>
                        <a14:backgroundMark x1="63793" y1="62451" x2="63793" y2="62451"/>
                        <a14:backgroundMark x1="67672" y1="67984" x2="67672" y2="67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7749" y="4567829"/>
            <a:ext cx="2588342" cy="282263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1" b="100000" l="9914" r="95690">
                        <a14:backgroundMark x1="40517" y1="66008" x2="52586" y2="66403"/>
                        <a14:backgroundMark x1="39655" y1="59289" x2="50431" y2="60474"/>
                        <a14:backgroundMark x1="46983" y1="54150" x2="48707" y2="54941"/>
                        <a14:backgroundMark x1="40517" y1="30830" x2="40517" y2="30830"/>
                        <a14:backgroundMark x1="40086" y1="35573" x2="40086" y2="35573"/>
                        <a14:backgroundMark x1="43966" y1="24506" x2="43966" y2="24506"/>
                        <a14:backgroundMark x1="52586" y1="32806" x2="52586" y2="32806"/>
                        <a14:backgroundMark x1="56466" y1="40711" x2="56466" y2="40711"/>
                        <a14:backgroundMark x1="61638" y1="57708" x2="61638" y2="57708"/>
                        <a14:backgroundMark x1="63793" y1="62451" x2="63793" y2="62451"/>
                        <a14:backgroundMark x1="67672" y1="67984" x2="67672" y2="67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357379" y="-500981"/>
            <a:ext cx="2584853" cy="2818827"/>
          </a:xfrm>
          <a:prstGeom prst="rect">
            <a:avLst/>
          </a:prstGeom>
        </p:spPr>
      </p:pic>
      <p:pic>
        <p:nvPicPr>
          <p:cNvPr id="18" name="Picture 10" descr="https://lh6.googleusercontent.com/z3K5BBD45535hNq9vKjj9Ezy5XOswxKfpZH6f-6_zuyxl3Kii3-DJZNQrX2NrOj4LgmCzVv2_WDdnB13y488j2h8kWBICcLrcFS9XmD2CXm_ibCl65uO8A6_cVTU9Y69hbtZ-XW3rCoR7cQ7wVJHEZ1Qmg=s204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3" t="17523" r="19026" b="29821"/>
          <a:stretch/>
        </p:blipFill>
        <p:spPr bwMode="auto">
          <a:xfrm>
            <a:off x="7838672" y="2278055"/>
            <a:ext cx="2811133" cy="25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字方塊 43"/>
          <p:cNvSpPr txBox="1"/>
          <p:nvPr/>
        </p:nvSpPr>
        <p:spPr>
          <a:xfrm>
            <a:off x="10283825" y="4724"/>
            <a:ext cx="215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報告人：林芷</a:t>
            </a:r>
            <a:r>
              <a:rPr lang="zh-TW" altLang="en-US" sz="2000" dirty="0" smtClean="0"/>
              <a:t>綺</a:t>
            </a:r>
            <a:endParaRPr lang="zh-TW" altLang="en-US" sz="2000" dirty="0"/>
          </a:p>
        </p:txBody>
      </p:sp>
      <p:grpSp>
        <p:nvGrpSpPr>
          <p:cNvPr id="119" name="群組 118"/>
          <p:cNvGrpSpPr/>
          <p:nvPr/>
        </p:nvGrpSpPr>
        <p:grpSpPr>
          <a:xfrm>
            <a:off x="740597" y="1342071"/>
            <a:ext cx="2694611" cy="4700978"/>
            <a:chOff x="740597" y="1342071"/>
            <a:chExt cx="2694611" cy="4700978"/>
          </a:xfrm>
        </p:grpSpPr>
        <p:grpSp>
          <p:nvGrpSpPr>
            <p:cNvPr id="52" name="群組 51"/>
            <p:cNvGrpSpPr/>
            <p:nvPr/>
          </p:nvGrpSpPr>
          <p:grpSpPr>
            <a:xfrm>
              <a:off x="740597" y="1835720"/>
              <a:ext cx="2694611" cy="4207329"/>
              <a:chOff x="1446693" y="1932212"/>
              <a:chExt cx="2694611" cy="420732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446693" y="2170792"/>
                <a:ext cx="2694611" cy="373017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587101" y="1932212"/>
                <a:ext cx="2427701" cy="4207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4" name="橢圓 53"/>
            <p:cNvSpPr/>
            <p:nvPr/>
          </p:nvSpPr>
          <p:spPr>
            <a:xfrm>
              <a:off x="1598354" y="1342071"/>
              <a:ext cx="987392" cy="9873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/>
            <p:cNvSpPr/>
            <p:nvPr/>
          </p:nvSpPr>
          <p:spPr>
            <a:xfrm>
              <a:off x="1643678" y="1393535"/>
              <a:ext cx="888447" cy="888447"/>
            </a:xfrm>
            <a:prstGeom prst="ellipse">
              <a:avLst/>
            </a:prstGeom>
            <a:solidFill>
              <a:srgbClr val="CCA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9" name="橢圓 78"/>
            <p:cNvSpPr/>
            <p:nvPr/>
          </p:nvSpPr>
          <p:spPr>
            <a:xfrm>
              <a:off x="1839596" y="2461715"/>
              <a:ext cx="510517" cy="51051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</a:rPr>
                <a:t>S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1253735" y="2995201"/>
              <a:ext cx="1666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</a:rPr>
                <a:t>市場區隔</a:t>
              </a:r>
              <a:endParaRPr lang="zh-TW" altLang="en-US" sz="2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118" name="圖片 1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651" y="1443468"/>
              <a:ext cx="784504" cy="784504"/>
            </a:xfrm>
            <a:prstGeom prst="rect">
              <a:avLst/>
            </a:prstGeom>
          </p:spPr>
        </p:pic>
      </p:grpSp>
      <p:grpSp>
        <p:nvGrpSpPr>
          <p:cNvPr id="122" name="群組 121"/>
          <p:cNvGrpSpPr/>
          <p:nvPr/>
        </p:nvGrpSpPr>
        <p:grpSpPr>
          <a:xfrm>
            <a:off x="4748694" y="1393535"/>
            <a:ext cx="2694611" cy="4700978"/>
            <a:chOff x="740597" y="1342071"/>
            <a:chExt cx="2694611" cy="4700978"/>
          </a:xfrm>
        </p:grpSpPr>
        <p:grpSp>
          <p:nvGrpSpPr>
            <p:cNvPr id="123" name="群組 122"/>
            <p:cNvGrpSpPr/>
            <p:nvPr/>
          </p:nvGrpSpPr>
          <p:grpSpPr>
            <a:xfrm>
              <a:off x="740597" y="1835720"/>
              <a:ext cx="2694611" cy="4207329"/>
              <a:chOff x="1446693" y="1932212"/>
              <a:chExt cx="2694611" cy="4207329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1446693" y="2170792"/>
                <a:ext cx="2694611" cy="373017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1587101" y="1932212"/>
                <a:ext cx="2427701" cy="4207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4" name="橢圓 123"/>
            <p:cNvSpPr/>
            <p:nvPr/>
          </p:nvSpPr>
          <p:spPr>
            <a:xfrm>
              <a:off x="1598354" y="1342071"/>
              <a:ext cx="987392" cy="9873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橢圓 124"/>
            <p:cNvSpPr/>
            <p:nvPr/>
          </p:nvSpPr>
          <p:spPr>
            <a:xfrm>
              <a:off x="1643678" y="1393535"/>
              <a:ext cx="888447" cy="8884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6" name="橢圓 125"/>
            <p:cNvSpPr/>
            <p:nvPr/>
          </p:nvSpPr>
          <p:spPr>
            <a:xfrm>
              <a:off x="1839596" y="2461715"/>
              <a:ext cx="510517" cy="5105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1299299" y="2972232"/>
              <a:ext cx="1577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目標市場</a:t>
              </a:r>
              <a:endParaRPr lang="zh-TW" altLang="en-US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28" name="圖片 1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173" y="1497165"/>
              <a:ext cx="683460" cy="683460"/>
            </a:xfrm>
            <a:prstGeom prst="rect">
              <a:avLst/>
            </a:prstGeom>
          </p:spPr>
        </p:pic>
      </p:grpSp>
      <p:grpSp>
        <p:nvGrpSpPr>
          <p:cNvPr id="131" name="群組 130"/>
          <p:cNvGrpSpPr/>
          <p:nvPr/>
        </p:nvGrpSpPr>
        <p:grpSpPr>
          <a:xfrm>
            <a:off x="8756791" y="1444999"/>
            <a:ext cx="2694611" cy="4700978"/>
            <a:chOff x="740597" y="1342071"/>
            <a:chExt cx="2694611" cy="4700978"/>
          </a:xfrm>
        </p:grpSpPr>
        <p:grpSp>
          <p:nvGrpSpPr>
            <p:cNvPr id="132" name="群組 131"/>
            <p:cNvGrpSpPr/>
            <p:nvPr/>
          </p:nvGrpSpPr>
          <p:grpSpPr>
            <a:xfrm>
              <a:off x="740597" y="1835720"/>
              <a:ext cx="2694611" cy="4207329"/>
              <a:chOff x="1446693" y="1932212"/>
              <a:chExt cx="2694611" cy="4207329"/>
            </a:xfrm>
          </p:grpSpPr>
          <p:sp>
            <p:nvSpPr>
              <p:cNvPr id="138" name="矩形 137"/>
              <p:cNvSpPr/>
              <p:nvPr/>
            </p:nvSpPr>
            <p:spPr>
              <a:xfrm>
                <a:off x="1446693" y="2170792"/>
                <a:ext cx="2694611" cy="373017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1587101" y="1932212"/>
                <a:ext cx="2427701" cy="4207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3" name="橢圓 132"/>
            <p:cNvSpPr/>
            <p:nvPr/>
          </p:nvSpPr>
          <p:spPr>
            <a:xfrm>
              <a:off x="1598354" y="1342071"/>
              <a:ext cx="987392" cy="9873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橢圓 133"/>
            <p:cNvSpPr/>
            <p:nvPr/>
          </p:nvSpPr>
          <p:spPr>
            <a:xfrm>
              <a:off x="1643678" y="1393535"/>
              <a:ext cx="888447" cy="888447"/>
            </a:xfrm>
            <a:prstGeom prst="ellipse">
              <a:avLst/>
            </a:prstGeom>
            <a:solidFill>
              <a:srgbClr val="CCA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5" name="橢圓 134"/>
            <p:cNvSpPr/>
            <p:nvPr/>
          </p:nvSpPr>
          <p:spPr>
            <a:xfrm>
              <a:off x="1839596" y="2461715"/>
              <a:ext cx="510517" cy="51051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accent5">
                      <a:lumMod val="50000"/>
                    </a:schemeClr>
                  </a:solidFill>
                </a:rPr>
                <a:t>P</a:t>
              </a:r>
              <a:endParaRPr lang="zh-TW" alt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1332854" y="3004216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</a:rPr>
                <a:t>市場定位</a:t>
              </a:r>
              <a:endParaRPr lang="zh-TW" altLang="en-US" sz="2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137" name="圖片 1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5293" y="1542914"/>
              <a:ext cx="524820" cy="524820"/>
            </a:xfrm>
            <a:prstGeom prst="rect">
              <a:avLst/>
            </a:prstGeom>
          </p:spPr>
        </p:pic>
      </p:grpSp>
      <p:grpSp>
        <p:nvGrpSpPr>
          <p:cNvPr id="121" name="群組 120"/>
          <p:cNvGrpSpPr/>
          <p:nvPr/>
        </p:nvGrpSpPr>
        <p:grpSpPr>
          <a:xfrm>
            <a:off x="3949500" y="3648075"/>
            <a:ext cx="275906" cy="291309"/>
            <a:chOff x="3743597" y="3246665"/>
            <a:chExt cx="275906" cy="364669"/>
          </a:xfrm>
        </p:grpSpPr>
        <p:sp>
          <p:nvSpPr>
            <p:cNvPr id="120" name="＞形箭號 119"/>
            <p:cNvSpPr/>
            <p:nvPr/>
          </p:nvSpPr>
          <p:spPr>
            <a:xfrm>
              <a:off x="3743597" y="3246665"/>
              <a:ext cx="140408" cy="364669"/>
            </a:xfrm>
            <a:prstGeom prst="chevron">
              <a:avLst/>
            </a:prstGeom>
            <a:solidFill>
              <a:srgbClr val="CCA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＞形箭號 140"/>
            <p:cNvSpPr/>
            <p:nvPr/>
          </p:nvSpPr>
          <p:spPr>
            <a:xfrm>
              <a:off x="3884005" y="3246665"/>
              <a:ext cx="135498" cy="364669"/>
            </a:xfrm>
            <a:prstGeom prst="chevron">
              <a:avLst/>
            </a:prstGeom>
            <a:solidFill>
              <a:srgbClr val="CCA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群組 142"/>
          <p:cNvGrpSpPr/>
          <p:nvPr/>
        </p:nvGrpSpPr>
        <p:grpSpPr>
          <a:xfrm>
            <a:off x="7969048" y="3648074"/>
            <a:ext cx="275906" cy="291309"/>
            <a:chOff x="3743597" y="3246665"/>
            <a:chExt cx="275906" cy="364669"/>
          </a:xfrm>
        </p:grpSpPr>
        <p:sp>
          <p:nvSpPr>
            <p:cNvPr id="144" name="＞形箭號 143"/>
            <p:cNvSpPr/>
            <p:nvPr/>
          </p:nvSpPr>
          <p:spPr>
            <a:xfrm>
              <a:off x="3743597" y="3246665"/>
              <a:ext cx="140408" cy="364669"/>
            </a:xfrm>
            <a:prstGeom prst="chevron">
              <a:avLst/>
            </a:prstGeom>
            <a:solidFill>
              <a:srgbClr val="B0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＞形箭號 144"/>
            <p:cNvSpPr/>
            <p:nvPr/>
          </p:nvSpPr>
          <p:spPr>
            <a:xfrm>
              <a:off x="3884005" y="3246665"/>
              <a:ext cx="135498" cy="364669"/>
            </a:xfrm>
            <a:prstGeom prst="chevron">
              <a:avLst/>
            </a:prstGeom>
            <a:solidFill>
              <a:srgbClr val="B0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0" name="文字方塊 139"/>
          <p:cNvSpPr txBox="1"/>
          <p:nvPr/>
        </p:nvSpPr>
        <p:spPr>
          <a:xfrm>
            <a:off x="1257322" y="3451661"/>
            <a:ext cx="1802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校園</a:t>
            </a:r>
            <a:r>
              <a:rPr lang="en-US" altLang="zh-CN" sz="2000" dirty="0"/>
              <a:t>/</a:t>
            </a:r>
            <a:r>
              <a:rPr lang="zh-CN" altLang="en-US" sz="2000" dirty="0" smtClean="0"/>
              <a:t>醫院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學生</a:t>
            </a:r>
            <a:r>
              <a:rPr lang="en-US" altLang="zh-CN" sz="2000" dirty="0"/>
              <a:t>/</a:t>
            </a:r>
            <a:r>
              <a:rPr lang="zh-CN" altLang="en-US" sz="2000" dirty="0" smtClean="0"/>
              <a:t>患者</a:t>
            </a:r>
            <a:endParaRPr lang="zh-TW" altLang="en-US" sz="2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5307396" y="3443963"/>
            <a:ext cx="2009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學校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想了解情緒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狀況</a:t>
            </a:r>
            <a:r>
              <a:rPr lang="zh-TW" altLang="en-US" sz="2000" dirty="0"/>
              <a:t>的人</a:t>
            </a:r>
          </a:p>
        </p:txBody>
      </p:sp>
      <p:sp>
        <p:nvSpPr>
          <p:cNvPr id="148" name="文字方塊 147"/>
          <p:cNvSpPr txBox="1"/>
          <p:nvPr/>
        </p:nvSpPr>
        <p:spPr>
          <a:xfrm>
            <a:off x="9222546" y="3443963"/>
            <a:ext cx="2102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連結自然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語言模型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音樂輔助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94529" y="204779"/>
            <a:ext cx="3375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 smtClean="0"/>
              <a:t>02. </a:t>
            </a:r>
            <a:r>
              <a:rPr lang="zh-CN" altLang="en-US" sz="2800" b="1" dirty="0" smtClean="0"/>
              <a:t>營運分析 </a:t>
            </a:r>
            <a:r>
              <a:rPr lang="en-US" altLang="zh-CN" sz="2800" b="1" dirty="0" smtClean="0"/>
              <a:t>- STP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65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方塊 23"/>
          <p:cNvSpPr txBox="1"/>
          <p:nvPr/>
        </p:nvSpPr>
        <p:spPr>
          <a:xfrm>
            <a:off x="10283825" y="4724"/>
            <a:ext cx="215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報告人</a:t>
            </a:r>
            <a:r>
              <a:rPr lang="zh-TW" altLang="en-US" sz="2000" dirty="0" smtClean="0"/>
              <a:t>：</a:t>
            </a:r>
            <a:r>
              <a:rPr lang="zh-CN" altLang="en-US" sz="2000" dirty="0" smtClean="0"/>
              <a:t>楊玉珊</a:t>
            </a:r>
            <a:endParaRPr lang="zh-TW" altLang="en-US" sz="2000" dirty="0"/>
          </a:p>
        </p:txBody>
      </p:sp>
      <p:sp>
        <p:nvSpPr>
          <p:cNvPr id="5" name="圓角矩形 4"/>
          <p:cNvSpPr/>
          <p:nvPr/>
        </p:nvSpPr>
        <p:spPr>
          <a:xfrm>
            <a:off x="4188969" y="2859314"/>
            <a:ext cx="3814062" cy="1959429"/>
          </a:xfrm>
          <a:prstGeom prst="roundRect">
            <a:avLst/>
          </a:prstGeom>
          <a:gradFill flip="none" rotWithShape="1">
            <a:gsLst>
              <a:gs pos="0">
                <a:srgbClr val="89B49B"/>
              </a:gs>
              <a:gs pos="61000">
                <a:srgbClr val="A6918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現有競爭者的</a:t>
            </a:r>
            <a:endParaRPr lang="en-US" altLang="zh-CN" sz="3600" b="1" dirty="0" smtClean="0"/>
          </a:p>
          <a:p>
            <a:pPr algn="ctr"/>
            <a:r>
              <a:rPr lang="zh-CN" altLang="en-US" sz="3600" b="1" dirty="0" smtClean="0"/>
              <a:t>競爭強度</a:t>
            </a:r>
            <a:endParaRPr lang="zh-TW" altLang="en-US" sz="3600" b="1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94529" y="204779"/>
            <a:ext cx="411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 smtClean="0"/>
              <a:t>02. </a:t>
            </a:r>
            <a:r>
              <a:rPr lang="zh-CN" altLang="en-US" sz="2800" b="1" dirty="0" smtClean="0"/>
              <a:t>營運分析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五力分析</a:t>
            </a:r>
            <a:endParaRPr lang="zh-TW" altLang="en-US" sz="2800" b="1" dirty="0"/>
          </a:p>
        </p:txBody>
      </p:sp>
      <p:grpSp>
        <p:nvGrpSpPr>
          <p:cNvPr id="14" name="群組 13"/>
          <p:cNvGrpSpPr/>
          <p:nvPr/>
        </p:nvGrpSpPr>
        <p:grpSpPr>
          <a:xfrm>
            <a:off x="759845" y="1177138"/>
            <a:ext cx="5573451" cy="1943192"/>
            <a:chOff x="759845" y="1177138"/>
            <a:chExt cx="5573451" cy="1943192"/>
          </a:xfrm>
        </p:grpSpPr>
        <p:grpSp>
          <p:nvGrpSpPr>
            <p:cNvPr id="10" name="群組 9"/>
            <p:cNvGrpSpPr/>
            <p:nvPr/>
          </p:nvGrpSpPr>
          <p:grpSpPr>
            <a:xfrm>
              <a:off x="759845" y="1177138"/>
              <a:ext cx="5573451" cy="1943192"/>
              <a:chOff x="759845" y="1177138"/>
              <a:chExt cx="5573451" cy="1943192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759845" y="1177138"/>
                <a:ext cx="3109505" cy="1943192"/>
                <a:chOff x="769257" y="1235437"/>
                <a:chExt cx="2656115" cy="1943192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773660" y="1235437"/>
                  <a:ext cx="2651712" cy="47724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 smtClean="0"/>
                    <a:t>新進入者</a:t>
                  </a:r>
                  <a:endParaRPr lang="zh-TW" altLang="en-US" sz="2400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769257" y="1756230"/>
                  <a:ext cx="2656115" cy="14223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6" name="上彎箭號 5"/>
              <p:cNvSpPr/>
              <p:nvPr/>
            </p:nvSpPr>
            <p:spPr>
              <a:xfrm flipV="1">
                <a:off x="4086484" y="1697931"/>
                <a:ext cx="2246812" cy="888515"/>
              </a:xfrm>
              <a:prstGeom prst="bentUpArrow">
                <a:avLst>
                  <a:gd name="adj1" fmla="val 29411"/>
                  <a:gd name="adj2" fmla="val 25000"/>
                  <a:gd name="adj3" fmla="val 3235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4325257" y="1330080"/>
                <a:ext cx="1907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新進入者威脅</a:t>
                </a:r>
                <a:endParaRPr lang="zh-TW" altLang="en-US" dirty="0"/>
              </a:p>
            </p:txBody>
          </p:sp>
        </p:grpSp>
        <p:sp>
          <p:nvSpPr>
            <p:cNvPr id="7" name="文字方塊 6"/>
            <p:cNvSpPr txBox="1"/>
            <p:nvPr/>
          </p:nvSpPr>
          <p:spPr>
            <a:xfrm>
              <a:off x="1415511" y="1884707"/>
              <a:ext cx="23920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zh-TW" sz="2000" dirty="0"/>
                <a:t>威脅</a:t>
              </a:r>
              <a:r>
                <a:rPr lang="zh-CN" altLang="zh-TW" sz="2000" dirty="0"/>
                <a:t>較</a:t>
              </a:r>
              <a:r>
                <a:rPr lang="zh-CN" altLang="zh-TW" sz="2000" dirty="0" smtClean="0"/>
                <a:t>低</a:t>
              </a:r>
              <a:endParaRPr lang="en-US" altLang="zh-CN" sz="20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 smtClean="0"/>
                <a:t>進入門檻</a:t>
              </a:r>
              <a:r>
                <a:rPr lang="zh-CN" altLang="en-US" sz="2000" dirty="0"/>
                <a:t>高</a:t>
              </a:r>
              <a:endParaRPr lang="zh-TW" altLang="en-US" sz="2000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8274753" y="1177138"/>
            <a:ext cx="3111523" cy="3188285"/>
            <a:chOff x="8274753" y="1177138"/>
            <a:chExt cx="3111523" cy="3188285"/>
          </a:xfrm>
        </p:grpSpPr>
        <p:grpSp>
          <p:nvGrpSpPr>
            <p:cNvPr id="12" name="群組 11"/>
            <p:cNvGrpSpPr/>
            <p:nvPr/>
          </p:nvGrpSpPr>
          <p:grpSpPr>
            <a:xfrm>
              <a:off x="8274753" y="1177138"/>
              <a:ext cx="3111523" cy="3188285"/>
              <a:chOff x="8274753" y="1177138"/>
              <a:chExt cx="3111523" cy="3188285"/>
            </a:xfrm>
          </p:grpSpPr>
          <p:grpSp>
            <p:nvGrpSpPr>
              <p:cNvPr id="41" name="群組 40"/>
              <p:cNvGrpSpPr/>
              <p:nvPr/>
            </p:nvGrpSpPr>
            <p:grpSpPr>
              <a:xfrm>
                <a:off x="8276771" y="1177138"/>
                <a:ext cx="3109505" cy="1943192"/>
                <a:chOff x="769257" y="1235437"/>
                <a:chExt cx="2656115" cy="1943192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773660" y="1235437"/>
                  <a:ext cx="2651712" cy="477249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 smtClean="0"/>
                    <a:t>替代品</a:t>
                  </a:r>
                  <a:endParaRPr lang="zh-TW" altLang="en-US" sz="2400" dirty="0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769257" y="1756230"/>
                  <a:ext cx="2656115" cy="14223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A691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9" name="上彎箭號 48"/>
              <p:cNvSpPr/>
              <p:nvPr/>
            </p:nvSpPr>
            <p:spPr>
              <a:xfrm rot="5400000" flipV="1">
                <a:off x="8867910" y="2571319"/>
                <a:ext cx="932059" cy="2118373"/>
              </a:xfrm>
              <a:prstGeom prst="bentUpArrow">
                <a:avLst>
                  <a:gd name="adj1" fmla="val 26401"/>
                  <a:gd name="adj2" fmla="val 25000"/>
                  <a:gd name="adj3" fmla="val 32007"/>
                </a:avLst>
              </a:prstGeom>
              <a:solidFill>
                <a:srgbClr val="CCA9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8757817" y="3996091"/>
                <a:ext cx="1907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替代品威脅</a:t>
                </a:r>
                <a:endParaRPr lang="zh-TW" altLang="en-US" dirty="0"/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8968072" y="1884707"/>
              <a:ext cx="2392078" cy="966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zh-TW" sz="2000" dirty="0" smtClean="0"/>
                <a:t>威脅</a:t>
              </a:r>
              <a:r>
                <a:rPr lang="zh-CN" altLang="en-US" sz="2000" dirty="0" smtClean="0"/>
                <a:t>中等</a:t>
              </a:r>
              <a:endParaRPr lang="en-US" altLang="zh-CN" sz="20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 smtClean="0"/>
                <a:t>替代品多</a:t>
              </a:r>
              <a:endParaRPr lang="en-US" altLang="zh-CN" sz="2000" dirty="0" smtClean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759844" y="3329106"/>
            <a:ext cx="3157403" cy="3354456"/>
            <a:chOff x="759844" y="3329106"/>
            <a:chExt cx="3157403" cy="3354456"/>
          </a:xfrm>
        </p:grpSpPr>
        <p:grpSp>
          <p:nvGrpSpPr>
            <p:cNvPr id="11" name="群組 10"/>
            <p:cNvGrpSpPr/>
            <p:nvPr/>
          </p:nvGrpSpPr>
          <p:grpSpPr>
            <a:xfrm>
              <a:off x="759844" y="3329106"/>
              <a:ext cx="3157403" cy="3166035"/>
              <a:chOff x="759844" y="3329106"/>
              <a:chExt cx="3157403" cy="3166035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759844" y="4551949"/>
                <a:ext cx="3157403" cy="1943192"/>
                <a:chOff x="769257" y="1235437"/>
                <a:chExt cx="2656115" cy="1943192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773660" y="1235437"/>
                  <a:ext cx="2651712" cy="47724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 smtClean="0"/>
                    <a:t>供應商</a:t>
                  </a:r>
                  <a:endParaRPr lang="zh-TW" altLang="en-US" sz="2400" dirty="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769257" y="1756230"/>
                  <a:ext cx="2656115" cy="14223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4973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" name="上彎箭號 7"/>
              <p:cNvSpPr/>
              <p:nvPr/>
            </p:nvSpPr>
            <p:spPr>
              <a:xfrm rot="5400000" flipH="1">
                <a:off x="2344134" y="2965664"/>
                <a:ext cx="932059" cy="2118373"/>
              </a:xfrm>
              <a:prstGeom prst="bentUpArrow">
                <a:avLst>
                  <a:gd name="adj1" fmla="val 26401"/>
                  <a:gd name="adj2" fmla="val 25000"/>
                  <a:gd name="adj3" fmla="val 32007"/>
                </a:avLst>
              </a:prstGeom>
              <a:solidFill>
                <a:srgbClr val="CCA9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1856647" y="3329106"/>
                <a:ext cx="1907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供應商議價能力</a:t>
                </a:r>
                <a:endParaRPr lang="zh-TW" altLang="en-US" dirty="0"/>
              </a:p>
            </p:txBody>
          </p:sp>
        </p:grpSp>
        <p:sp>
          <p:nvSpPr>
            <p:cNvPr id="27" name="文字方塊 26"/>
            <p:cNvSpPr txBox="1"/>
            <p:nvPr/>
          </p:nvSpPr>
          <p:spPr>
            <a:xfrm>
              <a:off x="1323066" y="5206234"/>
              <a:ext cx="23920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 smtClean="0"/>
                <a:t>議價能力</a:t>
              </a:r>
              <a:r>
                <a:rPr lang="zh-CN" altLang="zh-TW" sz="2000" dirty="0" smtClean="0"/>
                <a:t>低</a:t>
              </a:r>
              <a:endParaRPr lang="en-US" altLang="zh-CN" sz="20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 smtClean="0"/>
                <a:t>市場範圍較小</a:t>
              </a:r>
              <a:endParaRPr lang="en-US" altLang="zh-CN" sz="20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TW" altLang="en-US" sz="20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905119" y="4551949"/>
            <a:ext cx="5481157" cy="1943192"/>
            <a:chOff x="5905119" y="4551949"/>
            <a:chExt cx="5481157" cy="1943192"/>
          </a:xfrm>
        </p:grpSpPr>
        <p:grpSp>
          <p:nvGrpSpPr>
            <p:cNvPr id="13" name="群組 12"/>
            <p:cNvGrpSpPr/>
            <p:nvPr/>
          </p:nvGrpSpPr>
          <p:grpSpPr>
            <a:xfrm>
              <a:off x="5905119" y="4551949"/>
              <a:ext cx="5481157" cy="1943192"/>
              <a:chOff x="5905119" y="4551949"/>
              <a:chExt cx="5481157" cy="1943192"/>
            </a:xfrm>
          </p:grpSpPr>
          <p:grpSp>
            <p:nvGrpSpPr>
              <p:cNvPr id="44" name="群組 43"/>
              <p:cNvGrpSpPr/>
              <p:nvPr/>
            </p:nvGrpSpPr>
            <p:grpSpPr>
              <a:xfrm>
                <a:off x="8276771" y="4551949"/>
                <a:ext cx="3109505" cy="1943192"/>
                <a:chOff x="769257" y="1235437"/>
                <a:chExt cx="2656115" cy="1943192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773660" y="1235437"/>
                  <a:ext cx="2651711" cy="477249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/>
                    <a:t>消費者</a:t>
                  </a:r>
                  <a:endParaRPr lang="zh-TW" altLang="en-US" sz="2400" dirty="0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769257" y="1756230"/>
                  <a:ext cx="2656115" cy="14223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939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5" name="上彎箭號 34"/>
              <p:cNvSpPr/>
              <p:nvPr/>
            </p:nvSpPr>
            <p:spPr>
              <a:xfrm flipH="1">
                <a:off x="5905119" y="5091611"/>
                <a:ext cx="2246812" cy="888515"/>
              </a:xfrm>
              <a:prstGeom prst="bentUpArrow">
                <a:avLst>
                  <a:gd name="adj1" fmla="val 29411"/>
                  <a:gd name="adj2" fmla="val 25000"/>
                  <a:gd name="adj3" fmla="val 3235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6187564" y="5994448"/>
                <a:ext cx="1907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消費者</a:t>
                </a:r>
                <a:r>
                  <a:rPr lang="zh-CN" altLang="en-US" dirty="0" smtClean="0"/>
                  <a:t>議價能力</a:t>
                </a:r>
                <a:endParaRPr lang="zh-TW" altLang="en-US" dirty="0"/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8968072" y="5197038"/>
              <a:ext cx="23920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 smtClean="0"/>
                <a:t>議價能力</a:t>
              </a:r>
              <a:r>
                <a:rPr lang="zh-CN" altLang="zh-TW" sz="2000" dirty="0" smtClean="0"/>
                <a:t>低</a:t>
              </a:r>
              <a:endParaRPr lang="en-US" altLang="zh-CN" sz="20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 smtClean="0"/>
                <a:t>服務及時性</a:t>
              </a:r>
              <a:endParaRPr lang="zh-TW" altLang="en-US" sz="20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759845" y="1171451"/>
            <a:ext cx="5573451" cy="1943192"/>
            <a:chOff x="759845" y="1177138"/>
            <a:chExt cx="5573451" cy="1943192"/>
          </a:xfrm>
        </p:grpSpPr>
        <p:grpSp>
          <p:nvGrpSpPr>
            <p:cNvPr id="47" name="群組 46"/>
            <p:cNvGrpSpPr/>
            <p:nvPr/>
          </p:nvGrpSpPr>
          <p:grpSpPr>
            <a:xfrm>
              <a:off x="759845" y="1177138"/>
              <a:ext cx="5573451" cy="1943192"/>
              <a:chOff x="759845" y="1177138"/>
              <a:chExt cx="5573451" cy="1943192"/>
            </a:xfrm>
          </p:grpSpPr>
          <p:grpSp>
            <p:nvGrpSpPr>
              <p:cNvPr id="54" name="群組 53"/>
              <p:cNvGrpSpPr/>
              <p:nvPr/>
            </p:nvGrpSpPr>
            <p:grpSpPr>
              <a:xfrm>
                <a:off x="759845" y="1177138"/>
                <a:ext cx="3109505" cy="1943192"/>
                <a:chOff x="769257" y="1235437"/>
                <a:chExt cx="2656115" cy="1943192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773660" y="1235437"/>
                  <a:ext cx="2651712" cy="47724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新進入者</a:t>
                  </a:r>
                  <a:endParaRPr lang="zh-TW" altLang="en-US" sz="24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769257" y="1756230"/>
                  <a:ext cx="2656115" cy="14223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55" name="上彎箭號 54"/>
              <p:cNvSpPr/>
              <p:nvPr/>
            </p:nvSpPr>
            <p:spPr>
              <a:xfrm flipV="1">
                <a:off x="4086484" y="1697931"/>
                <a:ext cx="2246812" cy="888515"/>
              </a:xfrm>
              <a:prstGeom prst="bentUpArrow">
                <a:avLst>
                  <a:gd name="adj1" fmla="val 29411"/>
                  <a:gd name="adj2" fmla="val 25000"/>
                  <a:gd name="adj3" fmla="val 3235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4325257" y="1330080"/>
                <a:ext cx="1907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新進入者威脅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53" name="文字方塊 52"/>
            <p:cNvSpPr txBox="1"/>
            <p:nvPr/>
          </p:nvSpPr>
          <p:spPr>
            <a:xfrm>
              <a:off x="1415511" y="1884707"/>
              <a:ext cx="23920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zh-TW" sz="2000" dirty="0">
                  <a:solidFill>
                    <a:schemeClr val="bg1">
                      <a:lumMod val="85000"/>
                    </a:schemeClr>
                  </a:solidFill>
                </a:rPr>
                <a:t>威脅</a:t>
              </a:r>
              <a:r>
                <a:rPr lang="zh-CN" altLang="zh-TW" sz="2000" dirty="0">
                  <a:solidFill>
                    <a:schemeClr val="bg1">
                      <a:lumMod val="85000"/>
                    </a:schemeClr>
                  </a:solidFill>
                </a:rPr>
                <a:t>較</a:t>
              </a:r>
              <a:r>
                <a:rPr lang="zh-CN" altLang="zh-TW" sz="2000" dirty="0" smtClean="0">
                  <a:solidFill>
                    <a:schemeClr val="bg1">
                      <a:lumMod val="85000"/>
                    </a:schemeClr>
                  </a:solidFill>
                </a:rPr>
                <a:t>低</a:t>
              </a:r>
              <a:endParaRPr lang="en-US" altLang="zh-CN" sz="20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solidFill>
                    <a:schemeClr val="bg1">
                      <a:lumMod val="85000"/>
                    </a:schemeClr>
                  </a:solidFill>
                </a:rPr>
                <a:t>進入門檻</a:t>
              </a:r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</a:rPr>
                <a:t>高</a:t>
              </a:r>
              <a:endParaRPr lang="zh-TW" alt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8281926" y="1177138"/>
            <a:ext cx="3111523" cy="3188285"/>
            <a:chOff x="8274753" y="1177138"/>
            <a:chExt cx="3111523" cy="3188285"/>
          </a:xfrm>
        </p:grpSpPr>
        <p:grpSp>
          <p:nvGrpSpPr>
            <p:cNvPr id="68" name="群組 67"/>
            <p:cNvGrpSpPr/>
            <p:nvPr/>
          </p:nvGrpSpPr>
          <p:grpSpPr>
            <a:xfrm>
              <a:off x="8274753" y="1177138"/>
              <a:ext cx="3111523" cy="3188285"/>
              <a:chOff x="8274753" y="1177138"/>
              <a:chExt cx="3111523" cy="3188285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8276771" y="1177138"/>
                <a:ext cx="3109505" cy="1943192"/>
                <a:chOff x="769257" y="1235437"/>
                <a:chExt cx="2656115" cy="1943192"/>
              </a:xfrm>
            </p:grpSpPr>
            <p:sp>
              <p:nvSpPr>
                <p:cNvPr id="73" name="矩形 72"/>
                <p:cNvSpPr/>
                <p:nvPr/>
              </p:nvSpPr>
              <p:spPr>
                <a:xfrm>
                  <a:off x="773660" y="1235437"/>
                  <a:ext cx="2651712" cy="47724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替代品</a:t>
                  </a:r>
                  <a:endParaRPr lang="zh-TW" altLang="en-US" sz="24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769257" y="1756230"/>
                  <a:ext cx="2656115" cy="14223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1" name="上彎箭號 70"/>
              <p:cNvSpPr/>
              <p:nvPr/>
            </p:nvSpPr>
            <p:spPr>
              <a:xfrm rot="5400000" flipV="1">
                <a:off x="8867910" y="2571319"/>
                <a:ext cx="932059" cy="2118373"/>
              </a:xfrm>
              <a:prstGeom prst="bentUpArrow">
                <a:avLst>
                  <a:gd name="adj1" fmla="val 26401"/>
                  <a:gd name="adj2" fmla="val 25000"/>
                  <a:gd name="adj3" fmla="val 32007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8757817" y="3996091"/>
                <a:ext cx="1907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替代品威脅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69" name="文字方塊 68"/>
            <p:cNvSpPr txBox="1"/>
            <p:nvPr/>
          </p:nvSpPr>
          <p:spPr>
            <a:xfrm>
              <a:off x="8968072" y="1884707"/>
              <a:ext cx="23920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zh-TW" sz="2000" dirty="0" smtClean="0">
                  <a:solidFill>
                    <a:schemeClr val="bg1">
                      <a:lumMod val="85000"/>
                    </a:schemeClr>
                  </a:solidFill>
                </a:rPr>
                <a:t>威脅</a:t>
              </a:r>
              <a:r>
                <a:rPr lang="zh-CN" altLang="en-US" sz="2000" dirty="0" smtClean="0">
                  <a:solidFill>
                    <a:schemeClr val="bg1">
                      <a:lumMod val="85000"/>
                    </a:schemeClr>
                  </a:solidFill>
                </a:rPr>
                <a:t>中等</a:t>
              </a:r>
              <a:endParaRPr lang="en-US" altLang="zh-CN" sz="20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solidFill>
                    <a:schemeClr val="bg1">
                      <a:lumMod val="85000"/>
                    </a:schemeClr>
                  </a:solidFill>
                </a:rPr>
                <a:t>替代品多</a:t>
              </a:r>
              <a:endParaRPr lang="en-US" altLang="zh-CN" sz="2000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767017" y="3338235"/>
            <a:ext cx="3157403" cy="3354456"/>
            <a:chOff x="759844" y="3329106"/>
            <a:chExt cx="3157403" cy="3354456"/>
          </a:xfrm>
        </p:grpSpPr>
        <p:grpSp>
          <p:nvGrpSpPr>
            <p:cNvPr id="76" name="群組 75"/>
            <p:cNvGrpSpPr/>
            <p:nvPr/>
          </p:nvGrpSpPr>
          <p:grpSpPr>
            <a:xfrm>
              <a:off x="759844" y="3329106"/>
              <a:ext cx="3157403" cy="3166035"/>
              <a:chOff x="759844" y="3329106"/>
              <a:chExt cx="3157403" cy="3166035"/>
            </a:xfrm>
          </p:grpSpPr>
          <p:grpSp>
            <p:nvGrpSpPr>
              <p:cNvPr id="78" name="群組 77"/>
              <p:cNvGrpSpPr/>
              <p:nvPr/>
            </p:nvGrpSpPr>
            <p:grpSpPr>
              <a:xfrm>
                <a:off x="759844" y="4551949"/>
                <a:ext cx="3157403" cy="1943192"/>
                <a:chOff x="769257" y="1235437"/>
                <a:chExt cx="2656115" cy="1943192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773660" y="1235437"/>
                  <a:ext cx="2651712" cy="477249"/>
                </a:xfrm>
                <a:prstGeom prst="rect">
                  <a:avLst/>
                </a:prstGeom>
                <a:solidFill>
                  <a:srgbClr val="D9D9D9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供應商</a:t>
                  </a:r>
                  <a:endParaRPr lang="zh-TW" altLang="en-US" sz="24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769257" y="1756230"/>
                  <a:ext cx="2656115" cy="14223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9" name="上彎箭號 78"/>
              <p:cNvSpPr/>
              <p:nvPr/>
            </p:nvSpPr>
            <p:spPr>
              <a:xfrm rot="5400000" flipH="1">
                <a:off x="2344134" y="2965664"/>
                <a:ext cx="932059" cy="2118373"/>
              </a:xfrm>
              <a:prstGeom prst="bentUpArrow">
                <a:avLst>
                  <a:gd name="adj1" fmla="val 26401"/>
                  <a:gd name="adj2" fmla="val 25000"/>
                  <a:gd name="adj3" fmla="val 3200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1856647" y="3329106"/>
                <a:ext cx="1907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供應商議價能力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77" name="文字方塊 76"/>
            <p:cNvSpPr txBox="1"/>
            <p:nvPr/>
          </p:nvSpPr>
          <p:spPr>
            <a:xfrm>
              <a:off x="1323066" y="5206234"/>
              <a:ext cx="23920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solidFill>
                    <a:schemeClr val="bg1">
                      <a:lumMod val="85000"/>
                    </a:schemeClr>
                  </a:solidFill>
                </a:rPr>
                <a:t>議價能力</a:t>
              </a:r>
              <a:r>
                <a:rPr lang="zh-CN" altLang="zh-TW" sz="2000" dirty="0" smtClean="0">
                  <a:solidFill>
                    <a:schemeClr val="bg1">
                      <a:lumMod val="85000"/>
                    </a:schemeClr>
                  </a:solidFill>
                </a:rPr>
                <a:t>低</a:t>
              </a:r>
              <a:endParaRPr lang="en-US" altLang="zh-CN" sz="20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solidFill>
                    <a:schemeClr val="bg1">
                      <a:lumMod val="85000"/>
                    </a:schemeClr>
                  </a:solidFill>
                </a:rPr>
                <a:t>市場範圍較小</a:t>
              </a:r>
              <a:endParaRPr lang="en-US" altLang="zh-CN" sz="20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TW" alt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5905118" y="4564272"/>
            <a:ext cx="5481157" cy="1943192"/>
            <a:chOff x="5905119" y="4551949"/>
            <a:chExt cx="5481157" cy="1943192"/>
          </a:xfrm>
        </p:grpSpPr>
        <p:grpSp>
          <p:nvGrpSpPr>
            <p:cNvPr id="84" name="群組 83"/>
            <p:cNvGrpSpPr/>
            <p:nvPr/>
          </p:nvGrpSpPr>
          <p:grpSpPr>
            <a:xfrm>
              <a:off x="5905119" y="4551949"/>
              <a:ext cx="5481157" cy="1943192"/>
              <a:chOff x="5905119" y="4551949"/>
              <a:chExt cx="5481157" cy="1943192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8276771" y="4551949"/>
                <a:ext cx="3109505" cy="1943192"/>
                <a:chOff x="769257" y="1235437"/>
                <a:chExt cx="2656115" cy="1943192"/>
              </a:xfrm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773660" y="1235437"/>
                  <a:ext cx="2651711" cy="47724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>
                          <a:lumMod val="95000"/>
                        </a:schemeClr>
                      </a:solidFill>
                    </a:rPr>
                    <a:t>消費者</a:t>
                  </a:r>
                  <a:endParaRPr lang="zh-TW" altLang="en-US" sz="24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769257" y="1756230"/>
                  <a:ext cx="2656115" cy="14223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87" name="上彎箭號 86"/>
              <p:cNvSpPr/>
              <p:nvPr/>
            </p:nvSpPr>
            <p:spPr>
              <a:xfrm flipH="1">
                <a:off x="5905119" y="5091611"/>
                <a:ext cx="2246812" cy="888515"/>
              </a:xfrm>
              <a:prstGeom prst="bentUpArrow">
                <a:avLst>
                  <a:gd name="adj1" fmla="val 29411"/>
                  <a:gd name="adj2" fmla="val 25000"/>
                  <a:gd name="adj3" fmla="val 3235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6187564" y="5994448"/>
                <a:ext cx="1907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>
                        <a:lumMod val="85000"/>
                      </a:schemeClr>
                    </a:solidFill>
                  </a:rPr>
                  <a:t>消費者</a:t>
                </a:r>
                <a:r>
                  <a:rPr lang="zh-CN" alt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議價能力</a:t>
                </a:r>
                <a:endParaRPr lang="zh-TW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85" name="文字方塊 84"/>
            <p:cNvSpPr txBox="1"/>
            <p:nvPr/>
          </p:nvSpPr>
          <p:spPr>
            <a:xfrm>
              <a:off x="8968072" y="5197038"/>
              <a:ext cx="23920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solidFill>
                    <a:schemeClr val="bg1">
                      <a:lumMod val="85000"/>
                    </a:schemeClr>
                  </a:solidFill>
                </a:rPr>
                <a:t>議價能力</a:t>
              </a:r>
              <a:r>
                <a:rPr lang="zh-CN" altLang="zh-TW" sz="2000" dirty="0" smtClean="0">
                  <a:solidFill>
                    <a:schemeClr val="bg1">
                      <a:lumMod val="85000"/>
                    </a:schemeClr>
                  </a:solidFill>
                </a:rPr>
                <a:t>低</a:t>
              </a:r>
              <a:endParaRPr lang="en-US" altLang="zh-CN" sz="20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solidFill>
                    <a:schemeClr val="bg1">
                      <a:lumMod val="85000"/>
                    </a:schemeClr>
                  </a:solidFill>
                </a:rPr>
                <a:t>服務及時性</a:t>
              </a:r>
              <a:endParaRPr lang="zh-TW" alt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96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00600" y="-857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42761" y="2604644"/>
            <a:ext cx="19085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500" b="1" dirty="0" smtClean="0">
                <a:solidFill>
                  <a:srgbClr val="896049"/>
                </a:solidFill>
              </a:rPr>
              <a:t>03</a:t>
            </a:r>
            <a:endParaRPr lang="zh-TW" altLang="en-US" sz="11500" b="1" dirty="0">
              <a:solidFill>
                <a:srgbClr val="896049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806980" y="2927809"/>
            <a:ext cx="5321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624434"/>
                </a:solidFill>
              </a:rPr>
              <a:t>系統架構與設計</a:t>
            </a:r>
            <a:endParaRPr lang="zh-TW" altLang="en-US" sz="5400" b="1" dirty="0">
              <a:solidFill>
                <a:srgbClr val="896049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51330" y="38973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簡述、摘要</a:t>
            </a:r>
            <a:endParaRPr lang="zh-TW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1" b="100000" l="9914" r="95690">
                        <a14:backgroundMark x1="40517" y1="66008" x2="52586" y2="66403"/>
                        <a14:backgroundMark x1="39655" y1="59289" x2="50431" y2="60474"/>
                        <a14:backgroundMark x1="46983" y1="54150" x2="48707" y2="54941"/>
                        <a14:backgroundMark x1="40517" y1="30830" x2="40517" y2="30830"/>
                        <a14:backgroundMark x1="40086" y1="35573" x2="40086" y2="35573"/>
                        <a14:backgroundMark x1="43966" y1="24506" x2="43966" y2="24506"/>
                        <a14:backgroundMark x1="52586" y1="32806" x2="52586" y2="32806"/>
                        <a14:backgroundMark x1="56466" y1="40711" x2="56466" y2="40711"/>
                        <a14:backgroundMark x1="61638" y1="57708" x2="61638" y2="57708"/>
                        <a14:backgroundMark x1="63793" y1="62451" x2="63793" y2="62451"/>
                        <a14:backgroundMark x1="67672" y1="67984" x2="67672" y2="67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7749" y="4567829"/>
            <a:ext cx="2588342" cy="282263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1" b="100000" l="9914" r="95690">
                        <a14:backgroundMark x1="40517" y1="66008" x2="52586" y2="66403"/>
                        <a14:backgroundMark x1="39655" y1="59289" x2="50431" y2="60474"/>
                        <a14:backgroundMark x1="46983" y1="54150" x2="48707" y2="54941"/>
                        <a14:backgroundMark x1="40517" y1="30830" x2="40517" y2="30830"/>
                        <a14:backgroundMark x1="40086" y1="35573" x2="40086" y2="35573"/>
                        <a14:backgroundMark x1="43966" y1="24506" x2="43966" y2="24506"/>
                        <a14:backgroundMark x1="52586" y1="32806" x2="52586" y2="32806"/>
                        <a14:backgroundMark x1="56466" y1="40711" x2="56466" y2="40711"/>
                        <a14:backgroundMark x1="61638" y1="57708" x2="61638" y2="57708"/>
                        <a14:backgroundMark x1="63793" y1="62451" x2="63793" y2="62451"/>
                        <a14:backgroundMark x1="67672" y1="67984" x2="67672" y2="67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357379" y="-500981"/>
            <a:ext cx="2584853" cy="2818827"/>
          </a:xfrm>
          <a:prstGeom prst="rect">
            <a:avLst/>
          </a:prstGeom>
        </p:spPr>
      </p:pic>
      <p:pic>
        <p:nvPicPr>
          <p:cNvPr id="18" name="Picture 10" descr="https://lh6.googleusercontent.com/z3K5BBD45535hNq9vKjj9Ezy5XOswxKfpZH6f-6_zuyxl3Kii3-DJZNQrX2NrOj4LgmCzVv2_WDdnB13y488j2h8kWBICcLrcFS9XmD2CXm_ibCl65uO8A6_cVTU9Y69hbtZ-XW3rCoR7cQ7wVJHEZ1Qmg=s204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3" t="17523" r="19026" b="29821"/>
          <a:stretch/>
        </p:blipFill>
        <p:spPr bwMode="auto">
          <a:xfrm>
            <a:off x="7838672" y="2278055"/>
            <a:ext cx="2811133" cy="25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4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19" y="1110634"/>
            <a:ext cx="11185051" cy="463673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94529" y="204779"/>
            <a:ext cx="447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 smtClean="0"/>
              <a:t>03. </a:t>
            </a:r>
            <a:r>
              <a:rPr lang="zh-CN" altLang="en-US" sz="2400" b="1" dirty="0" smtClean="0"/>
              <a:t>系統架構與設計 </a:t>
            </a:r>
            <a:r>
              <a:rPr lang="en-US" altLang="zh-CN" sz="2400" b="1" dirty="0" smtClean="0"/>
              <a:t>– </a:t>
            </a:r>
            <a:r>
              <a:rPr lang="zh-CN" altLang="en-US" sz="2400" b="1" dirty="0" smtClean="0"/>
              <a:t>系統架構</a:t>
            </a:r>
            <a:endParaRPr lang="zh-TW" altLang="en-US" sz="2400" b="1" dirty="0"/>
          </a:p>
        </p:txBody>
      </p:sp>
      <p:grpSp>
        <p:nvGrpSpPr>
          <p:cNvPr id="34" name="群組 33"/>
          <p:cNvGrpSpPr/>
          <p:nvPr/>
        </p:nvGrpSpPr>
        <p:grpSpPr>
          <a:xfrm>
            <a:off x="2007089" y="3993040"/>
            <a:ext cx="5624911" cy="2273780"/>
            <a:chOff x="2007089" y="3993040"/>
            <a:chExt cx="5624911" cy="2273780"/>
          </a:xfrm>
        </p:grpSpPr>
        <p:grpSp>
          <p:nvGrpSpPr>
            <p:cNvPr id="28" name="群組 27"/>
            <p:cNvGrpSpPr/>
            <p:nvPr/>
          </p:nvGrpSpPr>
          <p:grpSpPr>
            <a:xfrm>
              <a:off x="2007089" y="4504957"/>
              <a:ext cx="2726624" cy="490972"/>
              <a:chOff x="2007089" y="4504957"/>
              <a:chExt cx="2726624" cy="49097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007089" y="4504957"/>
                <a:ext cx="2726624" cy="49097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A691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218714" y="4536925"/>
                <a:ext cx="225833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摘要相關功能</a:t>
                </a:r>
                <a:endParaRPr lang="zh-TW" altLang="en-US" sz="2000" dirty="0"/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2007089" y="3993040"/>
              <a:ext cx="5624911" cy="433778"/>
              <a:chOff x="2007089" y="3993040"/>
              <a:chExt cx="5624911" cy="43377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007089" y="3993040"/>
                <a:ext cx="5624911" cy="421085"/>
              </a:xfrm>
              <a:prstGeom prst="rect">
                <a:avLst/>
              </a:prstGeom>
              <a:ln w="285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4225184" y="4057486"/>
                <a:ext cx="1188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dirty="0" smtClean="0"/>
                  <a:t>相關功能</a:t>
                </a:r>
                <a:endParaRPr lang="zh-TW" altLang="en-US" dirty="0"/>
              </a:p>
            </p:txBody>
          </p:sp>
        </p:grpSp>
        <p:grpSp>
          <p:nvGrpSpPr>
            <p:cNvPr id="29" name="群組 28"/>
            <p:cNvGrpSpPr/>
            <p:nvPr/>
          </p:nvGrpSpPr>
          <p:grpSpPr>
            <a:xfrm>
              <a:off x="2007089" y="4304816"/>
              <a:ext cx="5624911" cy="1962004"/>
              <a:chOff x="2007089" y="4304816"/>
              <a:chExt cx="5624911" cy="1962004"/>
            </a:xfrm>
          </p:grpSpPr>
          <p:sp>
            <p:nvSpPr>
              <p:cNvPr id="33" name="手繪多邊形 32"/>
              <p:cNvSpPr/>
              <p:nvPr/>
            </p:nvSpPr>
            <p:spPr>
              <a:xfrm>
                <a:off x="2007089" y="4492264"/>
                <a:ext cx="5624911" cy="1725418"/>
              </a:xfrm>
              <a:custGeom>
                <a:avLst/>
                <a:gdLst>
                  <a:gd name="connsiteX0" fmla="*/ 2773917 w 5624911"/>
                  <a:gd name="connsiteY0" fmla="*/ 0 h 1822938"/>
                  <a:gd name="connsiteX1" fmla="*/ 5624911 w 5624911"/>
                  <a:gd name="connsiteY1" fmla="*/ 0 h 1822938"/>
                  <a:gd name="connsiteX2" fmla="*/ 5624911 w 5624911"/>
                  <a:gd name="connsiteY2" fmla="*/ 1822938 h 1822938"/>
                  <a:gd name="connsiteX3" fmla="*/ 0 w 5624911"/>
                  <a:gd name="connsiteY3" fmla="*/ 1822938 h 1822938"/>
                  <a:gd name="connsiteX4" fmla="*/ 0 w 5624911"/>
                  <a:gd name="connsiteY4" fmla="*/ 581834 h 1822938"/>
                  <a:gd name="connsiteX5" fmla="*/ 2773917 w 5624911"/>
                  <a:gd name="connsiteY5" fmla="*/ 581834 h 1822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24911" h="1822938">
                    <a:moveTo>
                      <a:pt x="2773917" y="0"/>
                    </a:moveTo>
                    <a:lnTo>
                      <a:pt x="5624911" y="0"/>
                    </a:lnTo>
                    <a:lnTo>
                      <a:pt x="5624911" y="1822938"/>
                    </a:lnTo>
                    <a:lnTo>
                      <a:pt x="0" y="1822938"/>
                    </a:lnTo>
                    <a:lnTo>
                      <a:pt x="0" y="581834"/>
                    </a:lnTo>
                    <a:lnTo>
                      <a:pt x="2773917" y="581834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2218714" y="4943381"/>
                <a:ext cx="280313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個人用戶</a:t>
                </a:r>
                <a:r>
                  <a:rPr lang="zh-CN" altLang="en-US" sz="2000" dirty="0" smtClean="0"/>
                  <a:t>相關功能</a:t>
                </a:r>
                <a:endParaRPr lang="en-US" altLang="zh-CN" sz="2000" dirty="0" smtClean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諮商相關功能</a:t>
                </a:r>
                <a:endParaRPr lang="zh-TW" altLang="en-US" sz="2000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972728" y="4304816"/>
                <a:ext cx="257561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帳號管理相關功能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對話相關功能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推薦相關功能</a:t>
                </a:r>
              </a:p>
            </p:txBody>
          </p:sp>
        </p:grpSp>
      </p:grpSp>
      <p:grpSp>
        <p:nvGrpSpPr>
          <p:cNvPr id="37" name="群組 36"/>
          <p:cNvGrpSpPr/>
          <p:nvPr/>
        </p:nvGrpSpPr>
        <p:grpSpPr>
          <a:xfrm>
            <a:off x="2007089" y="4504957"/>
            <a:ext cx="2726624" cy="490972"/>
            <a:chOff x="2007089" y="4504957"/>
            <a:chExt cx="2726624" cy="490972"/>
          </a:xfrm>
        </p:grpSpPr>
        <p:sp>
          <p:nvSpPr>
            <p:cNvPr id="38" name="矩形 37"/>
            <p:cNvSpPr/>
            <p:nvPr/>
          </p:nvSpPr>
          <p:spPr>
            <a:xfrm>
              <a:off x="2007089" y="4504957"/>
              <a:ext cx="2726624" cy="4909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2218714" y="4536925"/>
              <a:ext cx="2258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dirty="0" smtClean="0"/>
                <a:t>摘要相關功能</a:t>
              </a:r>
              <a:endParaRPr lang="zh-TW" altLang="en-US" sz="2000" dirty="0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10283825" y="4724"/>
            <a:ext cx="215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報告人</a:t>
            </a:r>
            <a:r>
              <a:rPr lang="zh-TW" altLang="en-US" sz="2000" dirty="0" smtClean="0"/>
              <a:t>：</a:t>
            </a:r>
            <a:r>
              <a:rPr lang="zh-TW" altLang="en-US" dirty="0"/>
              <a:t>李姍珊</a:t>
            </a:r>
            <a:endParaRPr lang="zh-TW" altLang="en-US" sz="20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367" y="4623416"/>
            <a:ext cx="1504950" cy="11239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987486" y="4727576"/>
            <a:ext cx="1146989" cy="1019790"/>
          </a:xfrm>
          <a:prstGeom prst="rect">
            <a:avLst/>
          </a:prstGeom>
          <a:solidFill>
            <a:srgbClr val="ECE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766168" y="4937035"/>
            <a:ext cx="1642275" cy="1175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24657" r="70409" b="26536"/>
          <a:stretch/>
        </p:blipFill>
        <p:spPr>
          <a:xfrm>
            <a:off x="8270018" y="4693897"/>
            <a:ext cx="605124" cy="64010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8" t="35285" r="6064" b="27771"/>
          <a:stretch/>
        </p:blipFill>
        <p:spPr>
          <a:xfrm>
            <a:off x="7954693" y="5355210"/>
            <a:ext cx="1212574" cy="3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3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500" fill="hold"/>
                                        <p:tgtEl>
                                          <p:spTgt spid="3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5E-6 0.0467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3.54167E-6 0.0467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專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48C6C"/>
      </a:accent1>
      <a:accent2>
        <a:srgbClr val="49735B"/>
      </a:accent2>
      <a:accent3>
        <a:srgbClr val="F2EBDC"/>
      </a:accent3>
      <a:accent4>
        <a:srgbClr val="A69185"/>
      </a:accent4>
      <a:accent5>
        <a:srgbClr val="59392D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Noto Sans CJK TC DemiLight"/>
        <a:ea typeface="Noto Sans CJK TC DemiLight"/>
        <a:cs typeface=""/>
      </a:majorFont>
      <a:minorFont>
        <a:latin typeface="Noto Sans CJK TC DemiLight"/>
        <a:ea typeface="Noto Sans CJK TC Demi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426</Words>
  <Application>Microsoft Office PowerPoint</Application>
  <PresentationFormat>寬螢幕</PresentationFormat>
  <Paragraphs>138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Gen Jyuu Gothic Monospace</vt:lpstr>
      <vt:lpstr>Noto Sans CJK TC DemiLight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student</cp:lastModifiedBy>
  <cp:revision>81</cp:revision>
  <dcterms:created xsi:type="dcterms:W3CDTF">2023-05-15T12:27:19Z</dcterms:created>
  <dcterms:modified xsi:type="dcterms:W3CDTF">2023-05-17T12:48:15Z</dcterms:modified>
</cp:coreProperties>
</file>