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61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58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551"/>
    <a:srgbClr val="311A0D"/>
    <a:srgbClr val="996633"/>
    <a:srgbClr val="CD9B69"/>
    <a:srgbClr val="613319"/>
    <a:srgbClr val="4F3119"/>
    <a:srgbClr val="FFE8D1"/>
    <a:srgbClr val="FFD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98" autoAdjust="0"/>
    <p:restoredTop sz="94660"/>
  </p:normalViewPr>
  <p:slideViewPr>
    <p:cSldViewPr snapToGrid="0">
      <p:cViewPr>
        <p:scale>
          <a:sx n="33" d="100"/>
          <a:sy n="33" d="100"/>
        </p:scale>
        <p:origin x="1422" y="-3000"/>
      </p:cViewPr>
      <p:guideLst>
        <p:guide orient="horz" pos="9558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48E4-B24F-4FD6-BE93-036D22669689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3C52-377D-4BA3-A3BF-A0594F0019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07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48E4-B24F-4FD6-BE93-036D22669689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3C52-377D-4BA3-A3BF-A0594F0019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95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48E4-B24F-4FD6-BE93-036D22669689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3C52-377D-4BA3-A3BF-A0594F0019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01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48E4-B24F-4FD6-BE93-036D22669689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3C52-377D-4BA3-A3BF-A0594F0019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80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48E4-B24F-4FD6-BE93-036D22669689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3C52-377D-4BA3-A3BF-A0594F0019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54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48E4-B24F-4FD6-BE93-036D22669689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3C52-377D-4BA3-A3BF-A0594F0019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94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48E4-B24F-4FD6-BE93-036D22669689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3C52-377D-4BA3-A3BF-A0594F0019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51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48E4-B24F-4FD6-BE93-036D22669689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3C52-377D-4BA3-A3BF-A0594F0019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23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48E4-B24F-4FD6-BE93-036D22669689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3C52-377D-4BA3-A3BF-A0594F0019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45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48E4-B24F-4FD6-BE93-036D22669689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3C52-377D-4BA3-A3BF-A0594F0019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77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48E4-B24F-4FD6-BE93-036D22669689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3C52-377D-4BA3-A3BF-A0594F0019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44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048E4-B24F-4FD6-BE93-036D22669689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53C52-377D-4BA3-A3BF-A0594F0019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21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F6F55E2-D8FE-4AE0-B01B-B7CA58B7EF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21" t="36034" r="35580" b="36100"/>
          <a:stretch/>
        </p:blipFill>
        <p:spPr bwMode="auto">
          <a:xfrm>
            <a:off x="514216" y="288323"/>
            <a:ext cx="3205437" cy="310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EF97AF0-7C0B-4CAD-BD02-1B39B3934E9F}"/>
              </a:ext>
            </a:extLst>
          </p:cNvPr>
          <p:cNvSpPr txBox="1"/>
          <p:nvPr/>
        </p:nvSpPr>
        <p:spPr>
          <a:xfrm>
            <a:off x="4224624" y="1578875"/>
            <a:ext cx="16644789" cy="119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7164" b="1" dirty="0">
                <a:latin typeface="Arial" panose="020B0604020202020204" pitchFamily="34" charset="0"/>
                <a:ea typeface="Noto Sans TC" panose="020B0200000000000000" pitchFamily="34" charset="-120"/>
                <a:cs typeface="Times New Roman" panose="02020603050405020304" pitchFamily="18" charset="0"/>
              </a:rPr>
              <a:t>運用</a:t>
            </a:r>
            <a:r>
              <a:rPr lang="en-US" altLang="zh-TW" sz="7164" b="1" dirty="0" err="1">
                <a:latin typeface="Arial" panose="020B0604020202020204" pitchFamily="34" charset="0"/>
                <a:ea typeface="Noto Sans TC" panose="020B0200000000000000" pitchFamily="34" charset="-120"/>
              </a:rPr>
              <a:t>OpenAI</a:t>
            </a:r>
            <a:r>
              <a:rPr lang="zh-TW" altLang="zh-TW" sz="7164" b="1" dirty="0">
                <a:latin typeface="Arial" panose="020B0604020202020204" pitchFamily="34" charset="0"/>
                <a:ea typeface="Noto Sans TC" panose="020B0200000000000000" pitchFamily="34" charset="-120"/>
                <a:cs typeface="Times New Roman" panose="02020603050405020304" pitchFamily="18" charset="0"/>
              </a:rPr>
              <a:t>生成式技術之諮商輔助系統</a:t>
            </a:r>
            <a:endParaRPr lang="zh-TW" altLang="en-US" sz="7164" b="1" dirty="0">
              <a:latin typeface="Arial" panose="020B0604020202020204" pitchFamily="34" charset="0"/>
              <a:ea typeface="Noto Sans TC" panose="020B0200000000000000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7B20256-974F-453B-815C-14F85E99C058}"/>
              </a:ext>
            </a:extLst>
          </p:cNvPr>
          <p:cNvSpPr txBox="1"/>
          <p:nvPr/>
        </p:nvSpPr>
        <p:spPr>
          <a:xfrm>
            <a:off x="9031747" y="351313"/>
            <a:ext cx="6082179" cy="119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164" b="1" dirty="0">
                <a:latin typeface="Arial" panose="020B0604020202020204" pitchFamily="34" charset="0"/>
                <a:ea typeface="Noto Sans TC" panose="020B0200000000000000" pitchFamily="34" charset="-120"/>
                <a:cs typeface="Times New Roman" panose="02020603050405020304" pitchFamily="18" charset="0"/>
              </a:rPr>
              <a:t>「諮屬於你」 </a:t>
            </a:r>
            <a:endParaRPr lang="zh-TW" altLang="en-US" sz="7164" b="1" dirty="0">
              <a:latin typeface="Arial" panose="020B0604020202020204" pitchFamily="34" charset="0"/>
              <a:ea typeface="Noto Sans TC" panose="020B0200000000000000" pitchFamily="34" charset="-12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5936AA5-101F-4277-8C0B-509D8868620E}"/>
              </a:ext>
            </a:extLst>
          </p:cNvPr>
          <p:cNvCxnSpPr/>
          <p:nvPr/>
        </p:nvCxnSpPr>
        <p:spPr>
          <a:xfrm>
            <a:off x="4224626" y="2831870"/>
            <a:ext cx="16260709" cy="0"/>
          </a:xfrm>
          <a:prstGeom prst="line">
            <a:avLst/>
          </a:prstGeom>
          <a:ln w="38100">
            <a:solidFill>
              <a:srgbClr val="987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6F12AF-4E07-48BE-B333-98C14F3B9021}"/>
              </a:ext>
            </a:extLst>
          </p:cNvPr>
          <p:cNvSpPr txBox="1"/>
          <p:nvPr/>
        </p:nvSpPr>
        <p:spPr>
          <a:xfrm>
            <a:off x="5194708" y="3010915"/>
            <a:ext cx="16644788" cy="581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184" dirty="0"/>
              <a:t>學校</a:t>
            </a:r>
            <a:r>
              <a:rPr lang="en-US" altLang="zh-TW" sz="3184" dirty="0"/>
              <a:t>:</a:t>
            </a:r>
            <a:r>
              <a:rPr lang="zh-TW" altLang="en-US" sz="3184" dirty="0"/>
              <a:t>國立臺北商業大學  學生</a:t>
            </a:r>
            <a:r>
              <a:rPr lang="en-US" altLang="zh-TW" sz="3184" dirty="0"/>
              <a:t>:</a:t>
            </a:r>
            <a:r>
              <a:rPr lang="zh-TW" altLang="en-US" sz="3184" dirty="0"/>
              <a:t>周珮宣、李姍珊、楊玉珊、林芷綺、簡彣倞</a:t>
            </a: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D31F8F4-1055-42AA-96AF-63D319FFFA15}"/>
              </a:ext>
            </a:extLst>
          </p:cNvPr>
          <p:cNvCxnSpPr>
            <a:cxnSpLocks/>
          </p:cNvCxnSpPr>
          <p:nvPr/>
        </p:nvCxnSpPr>
        <p:spPr>
          <a:xfrm>
            <a:off x="1" y="3712103"/>
            <a:ext cx="21383625" cy="0"/>
          </a:xfrm>
          <a:prstGeom prst="line">
            <a:avLst/>
          </a:prstGeom>
          <a:ln w="38100">
            <a:solidFill>
              <a:srgbClr val="987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727D13D-15B9-478C-921D-E4E107E92C1E}"/>
              </a:ext>
            </a:extLst>
          </p:cNvPr>
          <p:cNvSpPr txBox="1"/>
          <p:nvPr/>
        </p:nvSpPr>
        <p:spPr>
          <a:xfrm>
            <a:off x="223274" y="3894550"/>
            <a:ext cx="3081605" cy="765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378" b="1" dirty="0"/>
              <a:t>社會洞察</a:t>
            </a:r>
            <a:endParaRPr lang="zh-TW" altLang="en-US" sz="4378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166D231-C89E-4930-A113-DD84532E79B9}"/>
              </a:ext>
            </a:extLst>
          </p:cNvPr>
          <p:cNvSpPr txBox="1"/>
          <p:nvPr/>
        </p:nvSpPr>
        <p:spPr>
          <a:xfrm>
            <a:off x="223276" y="4628227"/>
            <a:ext cx="20646138" cy="2593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16400">
              <a:lnSpc>
                <a:spcPts val="5000"/>
              </a:lnSpc>
            </a:pPr>
            <a:r>
              <a:rPr lang="zh-TW" altLang="en-US" sz="3184" dirty="0"/>
              <a:t>現代社會重視心理健康，尤其學生普遍面臨學業和生活壓力，可能引發焦慮、抑鬱、壓力、學業和人際關係等問題。未解決可能對身心健康和學業成績產生負面影響。</a:t>
            </a:r>
          </a:p>
          <a:p>
            <a:pPr indent="716400">
              <a:lnSpc>
                <a:spcPts val="5000"/>
              </a:lnSpc>
            </a:pPr>
            <a:r>
              <a:rPr lang="zh-TW" altLang="en-US" sz="3184" dirty="0"/>
              <a:t>學校心理諮商組提供諮詢、諮商與輔導之服務，但學生可能因求助時的緊張和恐懼，或諮商資源有限而面臨障礙，有些學生可能需多次對談才能獲得足夠的支持和幫助。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C9812D58-F7DE-4B7B-8877-AF0C9C63BC14}"/>
              </a:ext>
            </a:extLst>
          </p:cNvPr>
          <p:cNvCxnSpPr>
            <a:cxnSpLocks/>
          </p:cNvCxnSpPr>
          <p:nvPr/>
        </p:nvCxnSpPr>
        <p:spPr>
          <a:xfrm>
            <a:off x="-1578" y="7360042"/>
            <a:ext cx="21383625" cy="0"/>
          </a:xfrm>
          <a:prstGeom prst="line">
            <a:avLst/>
          </a:prstGeom>
          <a:ln w="38100">
            <a:solidFill>
              <a:srgbClr val="987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3C9AE116-EF83-4B55-A0FC-D284E3EBD8F3}"/>
              </a:ext>
            </a:extLst>
          </p:cNvPr>
          <p:cNvSpPr/>
          <p:nvPr/>
        </p:nvSpPr>
        <p:spPr>
          <a:xfrm>
            <a:off x="193925" y="7756823"/>
            <a:ext cx="10380178" cy="156115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7780B2F-9254-4EAE-822E-F5AE8F0492A6}"/>
              </a:ext>
            </a:extLst>
          </p:cNvPr>
          <p:cNvSpPr/>
          <p:nvPr/>
        </p:nvSpPr>
        <p:spPr>
          <a:xfrm>
            <a:off x="296009" y="7850588"/>
            <a:ext cx="3928615" cy="927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980" b="1" dirty="0">
                <a:solidFill>
                  <a:schemeClr val="tx1"/>
                </a:solidFill>
              </a:rPr>
              <a:t>1. </a:t>
            </a:r>
            <a:r>
              <a:rPr lang="zh-CN" altLang="en-US" sz="3980" b="1" dirty="0">
                <a:solidFill>
                  <a:schemeClr val="tx1"/>
                </a:solidFill>
              </a:rPr>
              <a:t>動機與發想</a:t>
            </a:r>
            <a:endParaRPr lang="zh-TW" altLang="en-US" sz="3980" b="1" dirty="0">
              <a:solidFill>
                <a:schemeClr val="tx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646A804-66A5-49E8-B633-EEA6950EE6BD}"/>
              </a:ext>
            </a:extLst>
          </p:cNvPr>
          <p:cNvSpPr txBox="1"/>
          <p:nvPr/>
        </p:nvSpPr>
        <p:spPr>
          <a:xfrm>
            <a:off x="314662" y="8848435"/>
            <a:ext cx="10250842" cy="1942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4914" indent="-454914">
              <a:lnSpc>
                <a:spcPts val="4975"/>
              </a:lnSpc>
              <a:buFont typeface="Wingdings" panose="05000000000000000000" pitchFamily="2" charset="2"/>
              <a:buChar char="u"/>
            </a:pPr>
            <a:r>
              <a:rPr lang="zh-CN" altLang="en-US" sz="3184" b="1" dirty="0"/>
              <a:t>出發點</a:t>
            </a:r>
            <a:br>
              <a:rPr lang="en-US" altLang="zh-TW" sz="3184" dirty="0"/>
            </a:br>
            <a:r>
              <a:rPr lang="zh-TW" altLang="en-US" sz="3184" dirty="0"/>
              <a:t>受電影</a:t>
            </a:r>
            <a:r>
              <a:rPr lang="en-US" altLang="zh-TW" sz="3184" dirty="0"/>
              <a:t>《</a:t>
            </a:r>
            <a:r>
              <a:rPr lang="zh-TW" altLang="en-US" sz="3184" dirty="0"/>
              <a:t>花樣年華</a:t>
            </a:r>
            <a:r>
              <a:rPr lang="en-US" altLang="zh-TW" sz="3184" dirty="0"/>
              <a:t>》</a:t>
            </a:r>
            <a:r>
              <a:rPr lang="zh-TW" altLang="en-US" sz="3184" dirty="0"/>
              <a:t>啟發，引入樹洞概念，讓學生不受外界干擾下迅速獲得所需的支持</a:t>
            </a:r>
            <a:r>
              <a:rPr lang="zh-CN" altLang="en-US" sz="3184" dirty="0"/>
              <a:t>。</a:t>
            </a:r>
            <a:endParaRPr lang="en-US" altLang="zh-TW" sz="3184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5703A37-4B2E-4614-8DEE-313DCAF27CD0}"/>
              </a:ext>
            </a:extLst>
          </p:cNvPr>
          <p:cNvSpPr txBox="1"/>
          <p:nvPr/>
        </p:nvSpPr>
        <p:spPr>
          <a:xfrm>
            <a:off x="314659" y="10744539"/>
            <a:ext cx="9373357" cy="130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4914" indent="-454914">
              <a:lnSpc>
                <a:spcPts val="4975"/>
              </a:lnSpc>
              <a:buFont typeface="Wingdings" panose="05000000000000000000" pitchFamily="2" charset="2"/>
              <a:buChar char="u"/>
            </a:pPr>
            <a:r>
              <a:rPr lang="zh-CN" altLang="en-US" sz="3184" b="1" dirty="0"/>
              <a:t>動機說明</a:t>
            </a:r>
            <a:br>
              <a:rPr lang="en-US" altLang="zh-TW" sz="3184" dirty="0"/>
            </a:br>
            <a:r>
              <a:rPr lang="zh-TW" altLang="en-US" sz="3184" dirty="0"/>
              <a:t>系統主要開發動機為以下 </a:t>
            </a:r>
            <a:r>
              <a:rPr lang="en-US" altLang="zh-TW" sz="3184" dirty="0"/>
              <a:t>3 </a:t>
            </a:r>
            <a:r>
              <a:rPr lang="zh-TW" altLang="en-US" sz="3184" dirty="0"/>
              <a:t>點，分別說明如下：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CCA3A634-5840-4D3A-9EA3-B9D3FCD0A700}"/>
              </a:ext>
            </a:extLst>
          </p:cNvPr>
          <p:cNvSpPr/>
          <p:nvPr/>
        </p:nvSpPr>
        <p:spPr>
          <a:xfrm>
            <a:off x="296011" y="12238073"/>
            <a:ext cx="2756249" cy="75644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184" b="1" dirty="0">
                <a:solidFill>
                  <a:schemeClr val="tx1"/>
                </a:solidFill>
              </a:rPr>
              <a:t>學生心理健康</a:t>
            </a:r>
            <a:endParaRPr lang="zh-TW" altLang="en-US" sz="3184" dirty="0">
              <a:solidFill>
                <a:schemeClr val="tx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8314F8C-AE74-456A-A859-FCAE0DCF1326}"/>
              </a:ext>
            </a:extLst>
          </p:cNvPr>
          <p:cNvSpPr txBox="1"/>
          <p:nvPr/>
        </p:nvSpPr>
        <p:spPr>
          <a:xfrm>
            <a:off x="339393" y="16863541"/>
            <a:ext cx="10176013" cy="321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321" indent="-284321">
              <a:lnSpc>
                <a:spcPts val="4975"/>
              </a:lnSpc>
              <a:buFont typeface="Arial" panose="020B0604020202020204" pitchFamily="34" charset="0"/>
              <a:buChar char="•"/>
            </a:pPr>
            <a:r>
              <a:rPr lang="zh-CN" altLang="en-US" sz="3184" dirty="0"/>
              <a:t> 校內諮商資源有限，預約人數增加導致等待時間拉長</a:t>
            </a:r>
            <a:endParaRPr lang="en-US" altLang="zh-CN" sz="3184" dirty="0"/>
          </a:p>
          <a:p>
            <a:pPr marL="284321" indent="-284321">
              <a:lnSpc>
                <a:spcPts val="4975"/>
              </a:lnSpc>
              <a:buFont typeface="Arial" panose="020B0604020202020204" pitchFamily="34" charset="0"/>
              <a:buChar char="•"/>
            </a:pPr>
            <a:r>
              <a:rPr lang="zh-CN" altLang="en-US" sz="3184" dirty="0"/>
              <a:t> 諮商師工作時間固定，無法及時提供面談</a:t>
            </a:r>
            <a:endParaRPr lang="en-US" altLang="zh-CN" sz="3184" dirty="0"/>
          </a:p>
          <a:p>
            <a:pPr marL="454914" indent="-454914">
              <a:lnSpc>
                <a:spcPts val="4975"/>
              </a:lnSpc>
              <a:buFont typeface="Wingdings" panose="05000000000000000000" pitchFamily="2" charset="2"/>
              <a:buChar char="ü"/>
            </a:pPr>
            <a:r>
              <a:rPr lang="zh-CN" altLang="en-US" sz="3184" dirty="0"/>
              <a:t>提供線上及時服務</a:t>
            </a:r>
            <a:endParaRPr lang="en-US" altLang="zh-CN" sz="3184" dirty="0"/>
          </a:p>
          <a:p>
            <a:pPr marL="454914" indent="-454914">
              <a:lnSpc>
                <a:spcPts val="4975"/>
              </a:lnSpc>
              <a:buFont typeface="Wingdings" panose="05000000000000000000" pitchFamily="2" charset="2"/>
              <a:buChar char="ü"/>
            </a:pPr>
            <a:r>
              <a:rPr lang="zh-CN" altLang="en-US" sz="3184" dirty="0"/>
              <a:t>系統輔助諮商師節省時間</a:t>
            </a:r>
            <a:endParaRPr lang="en-US" altLang="zh-CN" sz="3184" dirty="0"/>
          </a:p>
          <a:p>
            <a:pPr marL="454914" indent="-454914">
              <a:lnSpc>
                <a:spcPts val="4975"/>
              </a:lnSpc>
              <a:buFont typeface="Wingdings" panose="05000000000000000000" pitchFamily="2" charset="2"/>
              <a:buChar char="ü"/>
            </a:pPr>
            <a:endParaRPr lang="zh-TW" altLang="en-US" sz="3184" dirty="0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778E072F-855D-41B9-A356-93ED25832B20}"/>
              </a:ext>
            </a:extLst>
          </p:cNvPr>
          <p:cNvSpPr/>
          <p:nvPr/>
        </p:nvSpPr>
        <p:spPr>
          <a:xfrm>
            <a:off x="298534" y="15995301"/>
            <a:ext cx="3928616" cy="7564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184" b="1" dirty="0">
                <a:solidFill>
                  <a:schemeClr val="tx1"/>
                </a:solidFill>
              </a:rPr>
              <a:t>校園等待諮商時間長</a:t>
            </a:r>
            <a:endParaRPr lang="zh-TW" altLang="en-US" sz="3184" dirty="0">
              <a:solidFill>
                <a:schemeClr val="tx1"/>
              </a:solidFill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E873E6F8-6C36-401B-963F-CAAA7551AB9D}"/>
              </a:ext>
            </a:extLst>
          </p:cNvPr>
          <p:cNvSpPr/>
          <p:nvPr/>
        </p:nvSpPr>
        <p:spPr>
          <a:xfrm>
            <a:off x="314662" y="19623789"/>
            <a:ext cx="3496376" cy="7564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184" b="1" dirty="0">
                <a:solidFill>
                  <a:schemeClr val="tx1"/>
                </a:solidFill>
                <a:latin typeface="Söhne"/>
              </a:rPr>
              <a:t>音樂促進身心健康</a:t>
            </a:r>
            <a:endParaRPr lang="zh-TW" altLang="en-US" sz="3184" b="1" dirty="0">
              <a:solidFill>
                <a:schemeClr val="tx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18619D5-3852-428E-833D-FC3514A7C58C}"/>
              </a:ext>
            </a:extLst>
          </p:cNvPr>
          <p:cNvSpPr txBox="1"/>
          <p:nvPr/>
        </p:nvSpPr>
        <p:spPr>
          <a:xfrm>
            <a:off x="339395" y="13163472"/>
            <a:ext cx="9075957" cy="258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4914" indent="-454914">
              <a:lnSpc>
                <a:spcPts val="4975"/>
              </a:lnSpc>
              <a:buFont typeface="Arial" panose="020B0604020202020204" pitchFamily="34" charset="0"/>
              <a:buChar char="•"/>
            </a:pPr>
            <a:r>
              <a:rPr lang="zh-TW" altLang="en-US" sz="3184" dirty="0"/>
              <a:t>學生時期</a:t>
            </a:r>
            <a:r>
              <a:rPr lang="zh-CN" altLang="en-US" sz="3184" dirty="0"/>
              <a:t>為</a:t>
            </a:r>
            <a:r>
              <a:rPr lang="zh-TW" altLang="en-US" sz="3184" dirty="0"/>
              <a:t>心理健康發展的重要階段</a:t>
            </a:r>
            <a:endParaRPr lang="en-US" altLang="zh-TW" sz="3184" dirty="0"/>
          </a:p>
          <a:p>
            <a:pPr marL="454914" indent="-454914">
              <a:lnSpc>
                <a:spcPts val="4975"/>
              </a:lnSpc>
              <a:buFont typeface="Arial" panose="020B0604020202020204" pitchFamily="34" charset="0"/>
              <a:buChar char="•"/>
            </a:pPr>
            <a:r>
              <a:rPr lang="zh-TW" altLang="en-US" sz="3184" dirty="0"/>
              <a:t>學業和社交壓力可能導致心理問題</a:t>
            </a:r>
            <a:endParaRPr lang="en-US" altLang="zh-TW" sz="3184" dirty="0"/>
          </a:p>
          <a:p>
            <a:pPr marL="454914" indent="-454914">
              <a:lnSpc>
                <a:spcPts val="4975"/>
              </a:lnSpc>
              <a:buFont typeface="Wingdings" panose="05000000000000000000" pitchFamily="2" charset="2"/>
              <a:buChar char="ü"/>
            </a:pPr>
            <a:r>
              <a:rPr lang="zh-TW" altLang="en-US" sz="3184" dirty="0"/>
              <a:t>提供心理諮商服務解決</a:t>
            </a:r>
            <a:r>
              <a:rPr lang="zh-CN" altLang="en-US" sz="3184" dirty="0"/>
              <a:t>問題</a:t>
            </a:r>
            <a:endParaRPr lang="en-US" altLang="zh-CN" sz="3184" dirty="0"/>
          </a:p>
          <a:p>
            <a:pPr marL="454914" indent="-454914">
              <a:lnSpc>
                <a:spcPts val="4975"/>
              </a:lnSpc>
              <a:buFont typeface="Wingdings" panose="05000000000000000000" pitchFamily="2" charset="2"/>
              <a:buChar char="ü"/>
            </a:pPr>
            <a:r>
              <a:rPr lang="zh-TW" altLang="en-US" sz="3184" dirty="0"/>
              <a:t>促進學生心理健康發展</a:t>
            </a: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D538E487-D64C-4840-81CD-89510A894673}"/>
              </a:ext>
            </a:extLst>
          </p:cNvPr>
          <p:cNvCxnSpPr>
            <a:cxnSpLocks/>
          </p:cNvCxnSpPr>
          <p:nvPr/>
        </p:nvCxnSpPr>
        <p:spPr>
          <a:xfrm flipV="1">
            <a:off x="209363" y="14485846"/>
            <a:ext cx="10356141" cy="1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8080B2A9-083C-468C-A6DC-FF11A705743C}"/>
              </a:ext>
            </a:extLst>
          </p:cNvPr>
          <p:cNvCxnSpPr>
            <a:cxnSpLocks/>
          </p:cNvCxnSpPr>
          <p:nvPr/>
        </p:nvCxnSpPr>
        <p:spPr>
          <a:xfrm flipV="1">
            <a:off x="193925" y="18170563"/>
            <a:ext cx="10380178" cy="1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FD4882A5-77BC-4A50-B291-2A416BF0EB01}"/>
              </a:ext>
            </a:extLst>
          </p:cNvPr>
          <p:cNvSpPr txBox="1"/>
          <p:nvPr/>
        </p:nvSpPr>
        <p:spPr>
          <a:xfrm>
            <a:off x="398093" y="20501447"/>
            <a:ext cx="9640408" cy="258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321" indent="-284321">
              <a:lnSpc>
                <a:spcPts val="4975"/>
              </a:lnSpc>
              <a:buFont typeface="Arial" panose="020B0604020202020204" pitchFamily="34" charset="0"/>
              <a:buChar char="•"/>
            </a:pPr>
            <a:r>
              <a:rPr lang="zh-CN" altLang="en-US" sz="3184" dirty="0"/>
              <a:t> 多項</a:t>
            </a:r>
            <a:r>
              <a:rPr lang="zh-TW" altLang="en-US" sz="3184" dirty="0"/>
              <a:t>研究顯示音樂對改善心理狀態有顯著效果</a:t>
            </a:r>
            <a:endParaRPr lang="en-US" altLang="zh-TW" sz="3184" dirty="0"/>
          </a:p>
          <a:p>
            <a:pPr marL="284321" indent="-284321">
              <a:lnSpc>
                <a:spcPts val="4975"/>
              </a:lnSpc>
              <a:buFont typeface="Arial" panose="020B0604020202020204" pitchFamily="34" charset="0"/>
              <a:buChar char="•"/>
            </a:pPr>
            <a:r>
              <a:rPr lang="zh-TW" altLang="en-US" sz="3184" dirty="0"/>
              <a:t> 減輕焦慮、抑鬱等情緒問題</a:t>
            </a:r>
            <a:r>
              <a:rPr lang="zh-CN" altLang="en-US" sz="3184" dirty="0"/>
              <a:t>有助於維持身心健康</a:t>
            </a:r>
            <a:endParaRPr lang="en-US" altLang="zh-CN" sz="3184" dirty="0"/>
          </a:p>
          <a:p>
            <a:pPr marL="454914" indent="-454914">
              <a:lnSpc>
                <a:spcPts val="4975"/>
              </a:lnSpc>
              <a:buFont typeface="Wingdings" panose="05000000000000000000" pitchFamily="2" charset="2"/>
              <a:buChar char="ü"/>
            </a:pPr>
            <a:r>
              <a:rPr lang="zh-CN" altLang="en-US" sz="3184" dirty="0"/>
              <a:t>推薦音樂緩解情緒</a:t>
            </a:r>
            <a:endParaRPr lang="en-US" altLang="zh-CN" sz="3184" dirty="0"/>
          </a:p>
          <a:p>
            <a:pPr marL="454914" indent="-454914">
              <a:lnSpc>
                <a:spcPts val="4975"/>
              </a:lnSpc>
              <a:buFont typeface="Wingdings" panose="05000000000000000000" pitchFamily="2" charset="2"/>
              <a:buChar char="ü"/>
            </a:pPr>
            <a:r>
              <a:rPr lang="zh-CN" altLang="en-US" sz="3184" dirty="0"/>
              <a:t>符合度評分</a:t>
            </a:r>
            <a:endParaRPr lang="zh-TW" altLang="en-US" sz="3184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F783EF6E-58B0-4FF9-8377-E6F446016B26}"/>
              </a:ext>
            </a:extLst>
          </p:cNvPr>
          <p:cNvCxnSpPr>
            <a:cxnSpLocks/>
          </p:cNvCxnSpPr>
          <p:nvPr/>
        </p:nvCxnSpPr>
        <p:spPr>
          <a:xfrm flipV="1">
            <a:off x="198815" y="21814678"/>
            <a:ext cx="10380178" cy="1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圖片 49">
            <a:extLst>
              <a:ext uri="{FF2B5EF4-FFF2-40B4-BE49-F238E27FC236}">
                <a16:creationId xmlns:a16="http://schemas.microsoft.com/office/drawing/2014/main" id="{9B0C01A1-3B62-474D-9861-DEADC46B9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394" y="14526584"/>
            <a:ext cx="1148111" cy="1148111"/>
          </a:xfrm>
          <a:prstGeom prst="rect">
            <a:avLst/>
          </a:prstGeom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71C126A1-5090-4125-B13A-EFF938799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897" y="18082253"/>
            <a:ext cx="1572608" cy="1572608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8A434EA0-C011-4BE1-84E5-D5188B02D1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484" y="21962110"/>
            <a:ext cx="1211924" cy="1211924"/>
          </a:xfrm>
          <a:prstGeom prst="rect">
            <a:avLst/>
          </a:prstGeom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1A2DA3D1-EC69-4130-9058-579F7F29ECA6}"/>
              </a:ext>
            </a:extLst>
          </p:cNvPr>
          <p:cNvSpPr/>
          <p:nvPr/>
        </p:nvSpPr>
        <p:spPr>
          <a:xfrm>
            <a:off x="223277" y="23586102"/>
            <a:ext cx="10350829" cy="64518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1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31C9DAA-2479-40A5-B0DD-23A1ACD9F5E2}"/>
              </a:ext>
            </a:extLst>
          </p:cNvPr>
          <p:cNvSpPr/>
          <p:nvPr/>
        </p:nvSpPr>
        <p:spPr>
          <a:xfrm>
            <a:off x="281567" y="23646302"/>
            <a:ext cx="3928615" cy="9270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980" b="1" dirty="0">
                <a:solidFill>
                  <a:schemeClr val="tx1"/>
                </a:solidFill>
              </a:rPr>
              <a:t>2. </a:t>
            </a:r>
            <a:r>
              <a:rPr lang="zh-CN" altLang="en-US" sz="3980" b="1" dirty="0">
                <a:solidFill>
                  <a:schemeClr val="tx1"/>
                </a:solidFill>
              </a:rPr>
              <a:t>系統目標</a:t>
            </a:r>
            <a:endParaRPr lang="zh-TW" altLang="en-US" sz="3980" b="1" dirty="0">
              <a:solidFill>
                <a:schemeClr val="tx1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83DF7F74-8A84-4CE2-BD76-57D2B0C052E7}"/>
              </a:ext>
            </a:extLst>
          </p:cNvPr>
          <p:cNvSpPr txBox="1"/>
          <p:nvPr/>
        </p:nvSpPr>
        <p:spPr>
          <a:xfrm>
            <a:off x="456788" y="24703821"/>
            <a:ext cx="10117315" cy="5011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186" indent="-341186">
              <a:lnSpc>
                <a:spcPts val="5473"/>
              </a:lnSpc>
              <a:buFont typeface="+mj-lt"/>
              <a:buAutoNum type="arabicPeriod"/>
            </a:pPr>
            <a:r>
              <a:rPr lang="zh-TW" altLang="en-US" sz="3184" dirty="0"/>
              <a:t>便利快速的線上暖心服務，無時限使用系統。</a:t>
            </a:r>
            <a:endParaRPr lang="en-US" altLang="zh-TW" sz="3184" dirty="0"/>
          </a:p>
          <a:p>
            <a:pPr marL="341186" indent="-341186">
              <a:lnSpc>
                <a:spcPts val="5473"/>
              </a:lnSpc>
              <a:buFont typeface="+mj-lt"/>
              <a:buAutoNum type="arabicPeriod"/>
            </a:pPr>
            <a:r>
              <a:rPr lang="zh-TW" altLang="en-US" sz="3184" dirty="0"/>
              <a:t>學生分享心事，系統分析文字情緒，協助學生更了解自己的心理狀況。</a:t>
            </a:r>
            <a:endParaRPr lang="en-US" altLang="zh-TW" sz="3184" dirty="0"/>
          </a:p>
          <a:p>
            <a:pPr marL="341186" indent="-341186">
              <a:lnSpc>
                <a:spcPts val="5473"/>
              </a:lnSpc>
              <a:buFont typeface="+mj-lt"/>
              <a:buAutoNum type="arabicPeriod"/>
            </a:pPr>
            <a:r>
              <a:rPr lang="zh-TW" altLang="en-US" sz="3184" dirty="0"/>
              <a:t>獲得與情緒相關的音樂推薦，透過音樂達到情緒紓緩。系統推薦的音樂可評分感覺符合度。</a:t>
            </a:r>
            <a:endParaRPr lang="en-US" altLang="zh-TW" sz="3184" dirty="0"/>
          </a:p>
          <a:p>
            <a:pPr marL="341186" indent="-341186">
              <a:lnSpc>
                <a:spcPts val="5473"/>
              </a:lnSpc>
              <a:buFont typeface="+mj-lt"/>
              <a:buAutoNum type="arabicPeriod"/>
            </a:pPr>
            <a:r>
              <a:rPr lang="zh-TW" altLang="en-US" sz="3184" dirty="0"/>
              <a:t>確保個人隱私，所有紀錄和個人資料均保密。</a:t>
            </a:r>
            <a:endParaRPr lang="en-US" altLang="zh-TW" sz="3184" dirty="0"/>
          </a:p>
          <a:p>
            <a:pPr marL="341186" indent="-341186">
              <a:lnSpc>
                <a:spcPts val="5473"/>
              </a:lnSpc>
              <a:buFont typeface="+mj-lt"/>
              <a:buAutoNum type="arabicPeriod"/>
            </a:pPr>
            <a:r>
              <a:rPr lang="zh-TW" altLang="en-US" sz="3184" dirty="0"/>
              <a:t>提供紀錄查詢，確保問題能及時處理和確認。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C802FD4-2B5C-4B36-BE72-1535FFA8FD1B}"/>
              </a:ext>
            </a:extLst>
          </p:cNvPr>
          <p:cNvSpPr/>
          <p:nvPr/>
        </p:nvSpPr>
        <p:spPr>
          <a:xfrm>
            <a:off x="10691813" y="7756821"/>
            <a:ext cx="10492997" cy="14421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1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A5AAF0B-E9D8-4AF6-B09C-077E853A3F95}"/>
              </a:ext>
            </a:extLst>
          </p:cNvPr>
          <p:cNvSpPr/>
          <p:nvPr/>
        </p:nvSpPr>
        <p:spPr>
          <a:xfrm>
            <a:off x="10796887" y="7753129"/>
            <a:ext cx="3928615" cy="9270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82" b="1" dirty="0">
                <a:solidFill>
                  <a:schemeClr val="tx1"/>
                </a:solidFill>
              </a:rPr>
              <a:t>3. </a:t>
            </a:r>
            <a:r>
              <a:rPr lang="zh-CN" altLang="en-US" sz="3582" b="1" dirty="0">
                <a:solidFill>
                  <a:schemeClr val="tx1"/>
                </a:solidFill>
              </a:rPr>
              <a:t>系統功能與架構</a:t>
            </a:r>
            <a:endParaRPr lang="zh-TW" altLang="en-US" sz="3582" b="1" dirty="0">
              <a:solidFill>
                <a:schemeClr val="tx1"/>
              </a:solidFill>
            </a:endParaRPr>
          </a:p>
        </p:txBody>
      </p: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BEF69B10-05EE-4821-863E-27F36A1196C2}"/>
              </a:ext>
            </a:extLst>
          </p:cNvPr>
          <p:cNvGrpSpPr/>
          <p:nvPr/>
        </p:nvGrpSpPr>
        <p:grpSpPr>
          <a:xfrm>
            <a:off x="11405045" y="8374739"/>
            <a:ext cx="9464367" cy="4840925"/>
            <a:chOff x="11243132" y="8716832"/>
            <a:chExt cx="9512146" cy="4865363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363500C4-8C8B-46CC-93A8-77D7C347FCB6}"/>
                </a:ext>
              </a:extLst>
            </p:cNvPr>
            <p:cNvPicPr/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321" b="89828" l="744" r="96446">
                          <a14:foregroundMark x1="4132" y1="31142" x2="4132" y2="31142"/>
                          <a14:foregroundMark x1="5537" y1="37402" x2="5537" y2="37402"/>
                          <a14:foregroundMark x1="5124" y1="44288" x2="5124" y2="44288"/>
                          <a14:foregroundMark x1="24711" y1="32081" x2="24711" y2="32081"/>
                          <a14:foregroundMark x1="23719" y1="42097" x2="23719" y2="42097"/>
                          <a14:foregroundMark x1="45289" y1="32707" x2="45289" y2="32707"/>
                          <a14:foregroundMark x1="45620" y1="42723" x2="45620" y2="42723"/>
                          <a14:foregroundMark x1="64545" y1="33959" x2="64545" y2="33959"/>
                          <a14:foregroundMark x1="27273" y1="79343" x2="27273" y2="79343"/>
                          <a14:foregroundMark x1="30000" y1="83725" x2="30000" y2="83725"/>
                          <a14:foregroundMark x1="19917" y1="82473" x2="19917" y2="82473"/>
                          <a14:foregroundMark x1="744" y1="31455" x2="744" y2="31455"/>
                          <a14:foregroundMark x1="91405" y1="14554" x2="91405" y2="14554"/>
                          <a14:foregroundMark x1="91736" y1="5321" x2="91736" y2="5321"/>
                          <a14:foregroundMark x1="95041" y1="15493" x2="95041" y2="15493"/>
                          <a14:foregroundMark x1="90083" y1="46948" x2="90083" y2="46948"/>
                          <a14:foregroundMark x1="90083" y1="55086" x2="90083" y2="55086"/>
                          <a14:foregroundMark x1="93471" y1="55399" x2="93471" y2="55399"/>
                          <a14:foregroundMark x1="96446" y1="53678" x2="96446" y2="53678"/>
                          <a14:backgroundMark x1="25041" y1="71049" x2="25041" y2="71049"/>
                          <a14:backgroundMark x1="67521" y1="33803" x2="67521" y2="33803"/>
                          <a14:backgroundMark x1="95289" y1="55869" x2="95289" y2="55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2266" y="8716832"/>
              <a:ext cx="9473012" cy="4865363"/>
            </a:xfrm>
            <a:prstGeom prst="rect">
              <a:avLst/>
            </a:prstGeom>
          </p:spPr>
        </p:pic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A1BAEB21-AB9C-459E-932E-5CCD0253CC70}"/>
                </a:ext>
              </a:extLst>
            </p:cNvPr>
            <p:cNvSpPr txBox="1"/>
            <p:nvPr/>
          </p:nvSpPr>
          <p:spPr>
            <a:xfrm>
              <a:off x="11282266" y="11037784"/>
              <a:ext cx="895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791" b="1" dirty="0"/>
                <a:t>資料庫</a:t>
              </a:r>
              <a:endParaRPr lang="zh-TW" altLang="en-US" sz="1791" b="1" dirty="0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D088EA9-543F-404A-A634-B0073ECF649B}"/>
                </a:ext>
              </a:extLst>
            </p:cNvPr>
            <p:cNvSpPr txBox="1"/>
            <p:nvPr/>
          </p:nvSpPr>
          <p:spPr>
            <a:xfrm>
              <a:off x="13026702" y="11037784"/>
              <a:ext cx="1366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791" b="1" dirty="0"/>
                <a:t>後端伺服器</a:t>
              </a:r>
              <a:endParaRPr lang="zh-TW" altLang="en-US" sz="1791" b="1" dirty="0"/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59DC5CD-89D7-4749-A5C3-4A76DEF88F87}"/>
                </a:ext>
              </a:extLst>
            </p:cNvPr>
            <p:cNvSpPr txBox="1"/>
            <p:nvPr/>
          </p:nvSpPr>
          <p:spPr>
            <a:xfrm>
              <a:off x="15161194" y="11037784"/>
              <a:ext cx="1366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791" b="1" dirty="0"/>
                <a:t>前端伺服器</a:t>
              </a:r>
              <a:endParaRPr lang="zh-TW" altLang="en-US" sz="1791" b="1" dirty="0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CC0E34C3-3582-4162-BAFC-12ED544D9474}"/>
                </a:ext>
              </a:extLst>
            </p:cNvPr>
            <p:cNvSpPr txBox="1"/>
            <p:nvPr/>
          </p:nvSpPr>
          <p:spPr>
            <a:xfrm>
              <a:off x="17597992" y="11047521"/>
              <a:ext cx="559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791" b="1" dirty="0"/>
                <a:t>PC</a:t>
              </a:r>
              <a:endParaRPr lang="zh-TW" altLang="en-US" sz="1791" b="1" dirty="0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40D3D3BB-A351-47FE-9FAE-8A30F23D9362}"/>
                </a:ext>
              </a:extLst>
            </p:cNvPr>
            <p:cNvSpPr txBox="1"/>
            <p:nvPr/>
          </p:nvSpPr>
          <p:spPr>
            <a:xfrm>
              <a:off x="19645867" y="9601115"/>
              <a:ext cx="651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791" b="1" dirty="0"/>
                <a:t>學生</a:t>
              </a:r>
              <a:endParaRPr lang="zh-TW" altLang="en-US" sz="1791" b="1" dirty="0"/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A8F2CE04-7D89-4C48-BCE6-EDC53470F294}"/>
                </a:ext>
              </a:extLst>
            </p:cNvPr>
            <p:cNvSpPr txBox="1"/>
            <p:nvPr/>
          </p:nvSpPr>
          <p:spPr>
            <a:xfrm>
              <a:off x="19526500" y="11670890"/>
              <a:ext cx="890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791" b="1" dirty="0"/>
                <a:t>諮商師</a:t>
              </a:r>
              <a:endParaRPr lang="zh-TW" altLang="en-US" sz="1791" b="1" dirty="0"/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DD38A241-2D60-4B5D-B271-3AA59125B993}"/>
                </a:ext>
              </a:extLst>
            </p:cNvPr>
            <p:cNvSpPr txBox="1"/>
            <p:nvPr/>
          </p:nvSpPr>
          <p:spPr>
            <a:xfrm>
              <a:off x="13444993" y="13164789"/>
              <a:ext cx="559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791" b="1" dirty="0"/>
                <a:t>AI</a:t>
              </a:r>
              <a:endParaRPr lang="zh-TW" altLang="en-US" sz="1791" b="1" dirty="0"/>
            </a:p>
          </p:txBody>
        </p: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C371CE05-95CB-48D3-B3FE-4B0A7D29D06D}"/>
                </a:ext>
              </a:extLst>
            </p:cNvPr>
            <p:cNvCxnSpPr/>
            <p:nvPr/>
          </p:nvCxnSpPr>
          <p:spPr>
            <a:xfrm>
              <a:off x="12133780" y="10566313"/>
              <a:ext cx="1016163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9794E3AB-3AFA-49D6-A12B-72ADE4EB4951}"/>
                </a:ext>
              </a:extLst>
            </p:cNvPr>
            <p:cNvCxnSpPr>
              <a:cxnSpLocks/>
            </p:cNvCxnSpPr>
            <p:nvPr/>
          </p:nvCxnSpPr>
          <p:spPr>
            <a:xfrm>
              <a:off x="14172528" y="10579727"/>
              <a:ext cx="1138512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9846F085-6DE0-40A6-9319-C6F4481A1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211785" y="10546165"/>
              <a:ext cx="1089243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2BA43AAF-CAB2-4C93-BEAD-E5517FFFB6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08229" y="9636964"/>
              <a:ext cx="1089243" cy="597144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8942C378-0F19-4036-A100-8520D3116F7A}"/>
                </a:ext>
              </a:extLst>
            </p:cNvPr>
            <p:cNvCxnSpPr>
              <a:cxnSpLocks/>
            </p:cNvCxnSpPr>
            <p:nvPr/>
          </p:nvCxnSpPr>
          <p:spPr>
            <a:xfrm>
              <a:off x="18408228" y="10767907"/>
              <a:ext cx="1089244" cy="46428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C0CC4356-A8B6-4D5F-B9EE-0FB320DC53F5}"/>
                </a:ext>
              </a:extLst>
            </p:cNvPr>
            <p:cNvCxnSpPr>
              <a:cxnSpLocks/>
            </p:cNvCxnSpPr>
            <p:nvPr/>
          </p:nvCxnSpPr>
          <p:spPr>
            <a:xfrm>
              <a:off x="13661294" y="11344283"/>
              <a:ext cx="0" cy="873935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9" name="圖片 88">
              <a:extLst>
                <a:ext uri="{FF2B5EF4-FFF2-40B4-BE49-F238E27FC236}">
                  <a16:creationId xmlns:a16="http://schemas.microsoft.com/office/drawing/2014/main" id="{7DA71443-2A41-4951-A7AC-5B0C43BE4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3132" y="9369395"/>
              <a:ext cx="1073964" cy="554863"/>
            </a:xfrm>
            <a:prstGeom prst="rect">
              <a:avLst/>
            </a:prstGeom>
          </p:spPr>
        </p:pic>
        <p:pic>
          <p:nvPicPr>
            <p:cNvPr id="91" name="圖片 90">
              <a:extLst>
                <a:ext uri="{FF2B5EF4-FFF2-40B4-BE49-F238E27FC236}">
                  <a16:creationId xmlns:a16="http://schemas.microsoft.com/office/drawing/2014/main" id="{3E3844BC-6346-4C7E-9AF3-DA6B91742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4076" y="9591347"/>
              <a:ext cx="1474916" cy="379100"/>
            </a:xfrm>
            <a:prstGeom prst="rect">
              <a:avLst/>
            </a:prstGeom>
          </p:spPr>
        </p:pic>
        <p:pic>
          <p:nvPicPr>
            <p:cNvPr id="95" name="圖片 94">
              <a:extLst>
                <a:ext uri="{FF2B5EF4-FFF2-40B4-BE49-F238E27FC236}">
                  <a16:creationId xmlns:a16="http://schemas.microsoft.com/office/drawing/2014/main" id="{24F0F682-00D5-49A0-9BC5-72AF6AE23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5148" y="9446320"/>
              <a:ext cx="1417274" cy="667115"/>
            </a:xfrm>
            <a:prstGeom prst="rect">
              <a:avLst/>
            </a:prstGeom>
          </p:spPr>
        </p:pic>
      </p:grp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2CB2C054-B91E-471E-B9B6-FD0827E24286}"/>
              </a:ext>
            </a:extLst>
          </p:cNvPr>
          <p:cNvSpPr txBox="1"/>
          <p:nvPr/>
        </p:nvSpPr>
        <p:spPr>
          <a:xfrm>
            <a:off x="14316720" y="12993971"/>
            <a:ext cx="3917690" cy="581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184" dirty="0"/>
              <a:t>▲ </a:t>
            </a:r>
            <a:r>
              <a:rPr lang="en-US" altLang="zh-TW" sz="3184" dirty="0"/>
              <a:t>3.1</a:t>
            </a:r>
            <a:r>
              <a:rPr lang="zh-TW" altLang="en-US" sz="3184" dirty="0"/>
              <a:t>系統架構圖示</a:t>
            </a: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DB341FF7-E7FD-4FBF-81A8-3698A4C9253E}"/>
              </a:ext>
            </a:extLst>
          </p:cNvPr>
          <p:cNvSpPr txBox="1"/>
          <p:nvPr/>
        </p:nvSpPr>
        <p:spPr>
          <a:xfrm>
            <a:off x="10648959" y="13549026"/>
            <a:ext cx="10492997" cy="581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184" dirty="0"/>
              <a:t>系統主要分為</a:t>
            </a:r>
            <a:r>
              <a:rPr lang="zh-CN" altLang="en-US" sz="3184" dirty="0"/>
              <a:t>學生</a:t>
            </a:r>
            <a:r>
              <a:rPr lang="zh-TW" altLang="en-US" sz="3184" dirty="0"/>
              <a:t>及諮商師兩種角色，其功能說明如下：</a:t>
            </a: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7A095910-B0F1-427D-853A-9BB93E00ECAA}"/>
              </a:ext>
            </a:extLst>
          </p:cNvPr>
          <p:cNvSpPr txBox="1"/>
          <p:nvPr/>
        </p:nvSpPr>
        <p:spPr>
          <a:xfrm>
            <a:off x="10671858" y="14095067"/>
            <a:ext cx="10544641" cy="8083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1778" indent="-511778">
              <a:lnSpc>
                <a:spcPts val="4478"/>
              </a:lnSpc>
              <a:buFont typeface="+mj-lt"/>
              <a:buAutoNum type="arabicPeriod"/>
            </a:pPr>
            <a:r>
              <a:rPr lang="zh-CN" altLang="en-US" sz="3184" dirty="0"/>
              <a:t>學生：</a:t>
            </a:r>
            <a:endParaRPr lang="en-US" altLang="zh-CN" sz="3184" dirty="0"/>
          </a:p>
          <a:p>
            <a:pPr marL="909828" lvl="1" indent="-454914">
              <a:lnSpc>
                <a:spcPts val="4478"/>
              </a:lnSpc>
              <a:buFont typeface="Wingdings" panose="05000000000000000000" pitchFamily="2" charset="2"/>
              <a:buChar char="l"/>
            </a:pPr>
            <a:r>
              <a:rPr lang="zh-TW" altLang="en-US" sz="3184" dirty="0"/>
              <a:t>學生登入</a:t>
            </a:r>
            <a:r>
              <a:rPr lang="zh-CN" altLang="en-US" sz="3184" dirty="0"/>
              <a:t>後</a:t>
            </a:r>
            <a:r>
              <a:rPr lang="zh-TW" altLang="en-US" sz="3184" dirty="0"/>
              <a:t>輸入心情小語，導覽列顯示推薦紀錄及個人帳戶連結</a:t>
            </a:r>
            <a:endParaRPr lang="en-US" altLang="zh-TW" sz="3184" dirty="0"/>
          </a:p>
          <a:p>
            <a:pPr marL="909828" lvl="1" indent="-454914">
              <a:lnSpc>
                <a:spcPts val="4478"/>
              </a:lnSpc>
              <a:buFont typeface="Wingdings" panose="05000000000000000000" pitchFamily="2" charset="2"/>
              <a:buChar char="l"/>
            </a:pPr>
            <a:r>
              <a:rPr lang="zh-TW" altLang="en-US" sz="3184" dirty="0"/>
              <a:t>系統分析心情小語</a:t>
            </a:r>
            <a:r>
              <a:rPr lang="zh-CN" altLang="en-US" sz="3184" dirty="0"/>
              <a:t>的</a:t>
            </a:r>
            <a:r>
              <a:rPr lang="zh-TW" altLang="en-US" sz="3184" dirty="0"/>
              <a:t>情緒</a:t>
            </a:r>
            <a:r>
              <a:rPr lang="zh-CN" altLang="en-US" sz="3184" dirty="0"/>
              <a:t>與</a:t>
            </a:r>
            <a:r>
              <a:rPr lang="zh-TW" altLang="en-US" sz="3184" dirty="0"/>
              <a:t>諮商主題</a:t>
            </a:r>
            <a:r>
              <a:rPr lang="zh-CN" altLang="en-US" sz="3184" dirty="0"/>
              <a:t>後給定標籤</a:t>
            </a:r>
            <a:r>
              <a:rPr lang="zh-TW" altLang="en-US" sz="3184" dirty="0"/>
              <a:t>，並推薦與學生心情相符合的音樂</a:t>
            </a:r>
            <a:endParaRPr lang="en-US" altLang="zh-TW" sz="3184" dirty="0"/>
          </a:p>
          <a:p>
            <a:pPr marL="909828" lvl="1" indent="-454914">
              <a:lnSpc>
                <a:spcPts val="4478"/>
              </a:lnSpc>
              <a:buFont typeface="Wingdings" panose="05000000000000000000" pitchFamily="2" charset="2"/>
              <a:buChar char="l"/>
            </a:pPr>
            <a:r>
              <a:rPr lang="zh-CN" altLang="en-US" sz="3184" dirty="0"/>
              <a:t>推薦記錄頁可搜尋相關記錄及收藏並給與滿意度評分</a:t>
            </a:r>
            <a:endParaRPr lang="en-US" altLang="zh-TW" sz="3184" dirty="0"/>
          </a:p>
          <a:p>
            <a:pPr marL="511778" indent="-511778">
              <a:lnSpc>
                <a:spcPts val="4478"/>
              </a:lnSpc>
              <a:buFont typeface="+mj-lt"/>
              <a:buAutoNum type="arabicPeriod"/>
            </a:pPr>
            <a:r>
              <a:rPr lang="zh-CN" altLang="en-US" sz="3184" dirty="0"/>
              <a:t>諮商師：</a:t>
            </a:r>
            <a:endParaRPr lang="en-US" altLang="zh-CN" sz="3184" dirty="0"/>
          </a:p>
          <a:p>
            <a:pPr marL="966692" lvl="1" indent="-511778">
              <a:lnSpc>
                <a:spcPts val="4478"/>
              </a:lnSpc>
              <a:buFont typeface="Wingdings" panose="05000000000000000000" pitchFamily="2" charset="2"/>
              <a:buChar char="l"/>
            </a:pPr>
            <a:r>
              <a:rPr lang="zh-TW" altLang="en-US" sz="3184" dirty="0"/>
              <a:t>諮商師後，首頁提供摘要紀錄、帳號管理和個人帳戶頁面的選項</a:t>
            </a:r>
            <a:endParaRPr lang="en-US" altLang="zh-TW" sz="3184" dirty="0"/>
          </a:p>
          <a:p>
            <a:pPr marL="966692" lvl="1" indent="-511778">
              <a:lnSpc>
                <a:spcPts val="4478"/>
              </a:lnSpc>
              <a:buFont typeface="Wingdings" panose="05000000000000000000" pitchFamily="2" charset="2"/>
              <a:buChar char="l"/>
            </a:pPr>
            <a:r>
              <a:rPr lang="zh-TW" altLang="en-US" sz="3184" dirty="0"/>
              <a:t>摘要紀錄頁面輸入學號或姓名查找</a:t>
            </a:r>
            <a:r>
              <a:rPr lang="zh-CN" altLang="en-US" sz="3184" dirty="0"/>
              <a:t>記錄</a:t>
            </a:r>
            <a:r>
              <a:rPr lang="zh-TW" altLang="en-US" sz="3184" dirty="0"/>
              <a:t>。</a:t>
            </a:r>
            <a:r>
              <a:rPr lang="zh-CN" altLang="en-US" sz="3184" dirty="0"/>
              <a:t>透過</a:t>
            </a:r>
            <a:r>
              <a:rPr lang="zh-TW" altLang="en-US" sz="3184" dirty="0"/>
              <a:t>時間軸查看完整記錄，包括原始心情小語、情緒標籤和諮商主題標籤。諮商師可以在此進行諮商筆記</a:t>
            </a:r>
            <a:endParaRPr lang="en-US" altLang="zh-TW" sz="3184" dirty="0"/>
          </a:p>
          <a:p>
            <a:pPr marL="966692" lvl="1" indent="-511778">
              <a:lnSpc>
                <a:spcPts val="4478"/>
              </a:lnSpc>
              <a:buFont typeface="Wingdings" panose="05000000000000000000" pitchFamily="2" charset="2"/>
              <a:buChar char="l"/>
            </a:pPr>
            <a:r>
              <a:rPr lang="zh-TW" altLang="en-US" sz="3184" dirty="0"/>
              <a:t>帳號管理頁面，諮商師能啟用或停用使用者的帳戶，還可填入使用者的學制、科系</a:t>
            </a:r>
            <a:endParaRPr lang="en-US" altLang="zh-TW" sz="3184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200598C7-3FA3-48B9-B295-9F2A2D00A6D8}"/>
              </a:ext>
            </a:extLst>
          </p:cNvPr>
          <p:cNvSpPr/>
          <p:nvPr/>
        </p:nvSpPr>
        <p:spPr>
          <a:xfrm>
            <a:off x="10713240" y="22312054"/>
            <a:ext cx="10450143" cy="7725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1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E9F89CD7-16DC-426E-B33F-120030D7E6AC}"/>
              </a:ext>
            </a:extLst>
          </p:cNvPr>
          <p:cNvSpPr/>
          <p:nvPr/>
        </p:nvSpPr>
        <p:spPr>
          <a:xfrm>
            <a:off x="10752824" y="22380365"/>
            <a:ext cx="3928615" cy="927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82" b="1" dirty="0">
                <a:solidFill>
                  <a:schemeClr val="tx1"/>
                </a:solidFill>
              </a:rPr>
              <a:t>4. </a:t>
            </a:r>
            <a:r>
              <a:rPr lang="zh-CN" altLang="en-US" sz="3582" b="1" dirty="0">
                <a:solidFill>
                  <a:schemeClr val="tx1"/>
                </a:solidFill>
              </a:rPr>
              <a:t>預期成果</a:t>
            </a:r>
            <a:endParaRPr lang="zh-TW" altLang="en-US" sz="3582" b="1" dirty="0">
              <a:solidFill>
                <a:schemeClr val="tx1"/>
              </a:solidFill>
            </a:endParaRPr>
          </a:p>
        </p:txBody>
      </p:sp>
      <p:pic>
        <p:nvPicPr>
          <p:cNvPr id="104" name="圖片 103">
            <a:extLst>
              <a:ext uri="{FF2B5EF4-FFF2-40B4-BE49-F238E27FC236}">
                <a16:creationId xmlns:a16="http://schemas.microsoft.com/office/drawing/2014/main" id="{F5BE4D9F-E217-4199-9B59-365E5055A8F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210" y="23933511"/>
            <a:ext cx="988710" cy="988710"/>
          </a:xfrm>
          <a:prstGeom prst="rect">
            <a:avLst/>
          </a:prstGeom>
        </p:spPr>
      </p:pic>
      <p:pic>
        <p:nvPicPr>
          <p:cNvPr id="105" name="圖片 104">
            <a:extLst>
              <a:ext uri="{FF2B5EF4-FFF2-40B4-BE49-F238E27FC236}">
                <a16:creationId xmlns:a16="http://schemas.microsoft.com/office/drawing/2014/main" id="{40FFC464-0FFE-49F9-8E67-1814E88F997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415" y="23884489"/>
            <a:ext cx="988710" cy="988710"/>
          </a:xfrm>
          <a:prstGeom prst="rect">
            <a:avLst/>
          </a:prstGeom>
        </p:spPr>
      </p:pic>
      <p:pic>
        <p:nvPicPr>
          <p:cNvPr id="106" name="圖片 105">
            <a:extLst>
              <a:ext uri="{FF2B5EF4-FFF2-40B4-BE49-F238E27FC236}">
                <a16:creationId xmlns:a16="http://schemas.microsoft.com/office/drawing/2014/main" id="{2D6A931E-AC5E-42B8-827E-8EFB876F8CD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597" y="24217862"/>
            <a:ext cx="526968" cy="526968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1E2B5CF7-8CCC-4362-B6D3-A913E01DA0F0}"/>
              </a:ext>
            </a:extLst>
          </p:cNvPr>
          <p:cNvSpPr/>
          <p:nvPr/>
        </p:nvSpPr>
        <p:spPr>
          <a:xfrm>
            <a:off x="11665729" y="25235275"/>
            <a:ext cx="3622704" cy="9161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</a:rPr>
              <a:t>結合</a:t>
            </a:r>
            <a:r>
              <a:rPr lang="en-US" altLang="zh-CN" sz="3200" b="1" dirty="0">
                <a:solidFill>
                  <a:schemeClr val="tx1"/>
                </a:solidFill>
              </a:rPr>
              <a:t>AI</a:t>
            </a:r>
            <a:r>
              <a:rPr lang="zh-CN" altLang="en-US" sz="3200" b="1" dirty="0">
                <a:solidFill>
                  <a:schemeClr val="tx1"/>
                </a:solidFill>
              </a:rPr>
              <a:t>和心理諮商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A92338EA-C741-4619-A3F7-6235915F6091}"/>
              </a:ext>
            </a:extLst>
          </p:cNvPr>
          <p:cNvSpPr/>
          <p:nvPr/>
        </p:nvSpPr>
        <p:spPr>
          <a:xfrm>
            <a:off x="11665729" y="28492672"/>
            <a:ext cx="3622704" cy="9161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</a:rPr>
              <a:t>及時回應心情所需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EDD06A8F-CB6E-4321-A7BE-1B12425044A9}"/>
              </a:ext>
            </a:extLst>
          </p:cNvPr>
          <p:cNvSpPr/>
          <p:nvPr/>
        </p:nvSpPr>
        <p:spPr>
          <a:xfrm>
            <a:off x="16482052" y="25258882"/>
            <a:ext cx="3622704" cy="9161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</a:rPr>
              <a:t>專屬音樂推薦功能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FEE1D093-C39C-48F9-8243-1BF02D1CD4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90" y="23854873"/>
            <a:ext cx="1270427" cy="127042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F742BA80-695B-4B0F-AF1E-852F3C80FF5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750" y="26756572"/>
            <a:ext cx="1488460" cy="1488460"/>
          </a:xfrm>
          <a:prstGeom prst="rect">
            <a:avLst/>
          </a:prstGeom>
        </p:spPr>
      </p:pic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CEF81C45-CD75-4971-86A8-816781ADC04F}"/>
              </a:ext>
            </a:extLst>
          </p:cNvPr>
          <p:cNvSpPr/>
          <p:nvPr/>
        </p:nvSpPr>
        <p:spPr>
          <a:xfrm>
            <a:off x="16482052" y="28492672"/>
            <a:ext cx="3622704" cy="9161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</a:rPr>
              <a:t>有效節省諮商時間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11CEA9ED-A4A0-4A1F-8BB0-F7054FFECE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848" y="26930346"/>
            <a:ext cx="1437110" cy="14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6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Arial"/>
        <a:ea typeface="Noto Sans TC"/>
        <a:cs typeface=""/>
      </a:majorFont>
      <a:minorFont>
        <a:latin typeface="Arial"/>
        <a:ea typeface="Noto Sans TC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3110</TotalTime>
  <Words>571</Words>
  <Application>Microsoft Office PowerPoint</Application>
  <PresentationFormat>自訂</PresentationFormat>
  <Paragraphs>53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Söhne</vt:lpstr>
      <vt:lpstr>Arial</vt:lpstr>
      <vt:lpstr>Wingdings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玉珊 楊</dc:creator>
  <cp:lastModifiedBy>玉珊 楊</cp:lastModifiedBy>
  <cp:revision>53</cp:revision>
  <dcterms:created xsi:type="dcterms:W3CDTF">2023-11-14T07:07:31Z</dcterms:created>
  <dcterms:modified xsi:type="dcterms:W3CDTF">2023-11-16T11:00:24Z</dcterms:modified>
</cp:coreProperties>
</file>