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08" autoAdjust="0"/>
    <p:restoredTop sz="95673" autoAdjust="0"/>
  </p:normalViewPr>
  <p:slideViewPr>
    <p:cSldViewPr>
      <p:cViewPr>
        <p:scale>
          <a:sx n="84" d="100"/>
          <a:sy n="84" d="100"/>
        </p:scale>
        <p:origin x="-4908" y="-448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F5173-DBAB-4035-8C9C-8CB84E3DCDE2}"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7B496-D6BA-4A75-ADF5-CEC548CD649A}" type="slidenum">
              <a:rPr lang="en-US" smtClean="0"/>
              <a:t>‹#›</a:t>
            </a:fld>
            <a:endParaRPr lang="en-US"/>
          </a:p>
        </p:txBody>
      </p:sp>
    </p:spTree>
    <p:extLst>
      <p:ext uri="{BB962C8B-B14F-4D97-AF65-F5344CB8AC3E}">
        <p14:creationId xmlns:p14="http://schemas.microsoft.com/office/powerpoint/2010/main" val="340528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F7B496-D6BA-4A75-ADF5-CEC548CD649A}" type="slidenum">
              <a:rPr lang="en-US" smtClean="0"/>
              <a:t>1</a:t>
            </a:fld>
            <a:endParaRPr lang="en-US"/>
          </a:p>
        </p:txBody>
      </p:sp>
    </p:spTree>
    <p:extLst>
      <p:ext uri="{BB962C8B-B14F-4D97-AF65-F5344CB8AC3E}">
        <p14:creationId xmlns:p14="http://schemas.microsoft.com/office/powerpoint/2010/main" val="244457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90071" indent="0" algn="ctr">
              <a:buNone/>
              <a:defRPr>
                <a:solidFill>
                  <a:schemeClr val="tx1">
                    <a:tint val="75000"/>
                  </a:schemeClr>
                </a:solidFill>
              </a:defRPr>
            </a:lvl2pPr>
            <a:lvl3pPr marL="4180140" indent="0" algn="ctr">
              <a:buNone/>
              <a:defRPr>
                <a:solidFill>
                  <a:schemeClr val="tx1">
                    <a:tint val="75000"/>
                  </a:schemeClr>
                </a:solidFill>
              </a:defRPr>
            </a:lvl3pPr>
            <a:lvl4pPr marL="6270211" indent="0" algn="ctr">
              <a:buNone/>
              <a:defRPr>
                <a:solidFill>
                  <a:schemeClr val="tx1">
                    <a:tint val="75000"/>
                  </a:schemeClr>
                </a:solidFill>
              </a:defRPr>
            </a:lvl4pPr>
            <a:lvl5pPr marL="8360281" indent="0" algn="ctr">
              <a:buNone/>
              <a:defRPr>
                <a:solidFill>
                  <a:schemeClr val="tx1">
                    <a:tint val="75000"/>
                  </a:schemeClr>
                </a:solidFill>
              </a:defRPr>
            </a:lvl5pPr>
            <a:lvl6pPr marL="10450351" indent="0" algn="ctr">
              <a:buNone/>
              <a:defRPr>
                <a:solidFill>
                  <a:schemeClr val="tx1">
                    <a:tint val="75000"/>
                  </a:schemeClr>
                </a:solidFill>
              </a:defRPr>
            </a:lvl6pPr>
            <a:lvl7pPr marL="12540421" indent="0" algn="ctr">
              <a:buNone/>
              <a:defRPr>
                <a:solidFill>
                  <a:schemeClr val="tx1">
                    <a:tint val="75000"/>
                  </a:schemeClr>
                </a:solidFill>
              </a:defRPr>
            </a:lvl7pPr>
            <a:lvl8pPr marL="14630492" indent="0" algn="ctr">
              <a:buNone/>
              <a:defRPr>
                <a:solidFill>
                  <a:schemeClr val="tx1">
                    <a:tint val="75000"/>
                  </a:schemeClr>
                </a:solidFill>
              </a:defRPr>
            </a:lvl8pPr>
            <a:lvl9pPr marL="167205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1CFF1A-B936-48F5-82BE-4FE06B3A7BB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319818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CFF1A-B936-48F5-82BE-4FE06B3A7BB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16475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5623564"/>
            <a:ext cx="47404018" cy="119839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5623564"/>
            <a:ext cx="141480542" cy="119839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CFF1A-B936-48F5-82BE-4FE06B3A7BB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16293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CFF1A-B936-48F5-82BE-4FE06B3A7BB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311660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8301"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101">
                <a:solidFill>
                  <a:schemeClr val="tx1">
                    <a:tint val="75000"/>
                  </a:schemeClr>
                </a:solidFill>
              </a:defRPr>
            </a:lvl1pPr>
            <a:lvl2pPr marL="2090071" indent="0">
              <a:buNone/>
              <a:defRPr sz="8200">
                <a:solidFill>
                  <a:schemeClr val="tx1">
                    <a:tint val="75000"/>
                  </a:schemeClr>
                </a:solidFill>
              </a:defRPr>
            </a:lvl2pPr>
            <a:lvl3pPr marL="4180140" indent="0">
              <a:buNone/>
              <a:defRPr sz="7301">
                <a:solidFill>
                  <a:schemeClr val="tx1">
                    <a:tint val="75000"/>
                  </a:schemeClr>
                </a:solidFill>
              </a:defRPr>
            </a:lvl3pPr>
            <a:lvl4pPr marL="6270211" indent="0">
              <a:buNone/>
              <a:defRPr sz="6400">
                <a:solidFill>
                  <a:schemeClr val="tx1">
                    <a:tint val="75000"/>
                  </a:schemeClr>
                </a:solidFill>
              </a:defRPr>
            </a:lvl4pPr>
            <a:lvl5pPr marL="8360281" indent="0">
              <a:buNone/>
              <a:defRPr sz="6400">
                <a:solidFill>
                  <a:schemeClr val="tx1">
                    <a:tint val="75000"/>
                  </a:schemeClr>
                </a:solidFill>
              </a:defRPr>
            </a:lvl5pPr>
            <a:lvl6pPr marL="10450351" indent="0">
              <a:buNone/>
              <a:defRPr sz="6400">
                <a:solidFill>
                  <a:schemeClr val="tx1">
                    <a:tint val="75000"/>
                  </a:schemeClr>
                </a:solidFill>
              </a:defRPr>
            </a:lvl6pPr>
            <a:lvl7pPr marL="12540421" indent="0">
              <a:buNone/>
              <a:defRPr sz="6400">
                <a:solidFill>
                  <a:schemeClr val="tx1">
                    <a:tint val="75000"/>
                  </a:schemeClr>
                </a:solidFill>
              </a:defRPr>
            </a:lvl7pPr>
            <a:lvl8pPr marL="14630492" indent="0">
              <a:buNone/>
              <a:defRPr sz="6400">
                <a:solidFill>
                  <a:schemeClr val="tx1">
                    <a:tint val="75000"/>
                  </a:schemeClr>
                </a:solidFill>
              </a:defRPr>
            </a:lvl8pPr>
            <a:lvl9pPr marL="16720562"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CFF1A-B936-48F5-82BE-4FE06B3A7BB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187043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2773623"/>
            <a:ext cx="94442280" cy="92689680"/>
          </a:xfrm>
        </p:spPr>
        <p:txBody>
          <a:bodyPr/>
          <a:lstStyle>
            <a:lvl1pPr>
              <a:defRPr sz="12800"/>
            </a:lvl1pPr>
            <a:lvl2pPr>
              <a:defRPr sz="11000"/>
            </a:lvl2pPr>
            <a:lvl3pPr>
              <a:defRPr sz="9101"/>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2773623"/>
            <a:ext cx="94442280" cy="92689680"/>
          </a:xfrm>
        </p:spPr>
        <p:txBody>
          <a:bodyPr/>
          <a:lstStyle>
            <a:lvl1pPr>
              <a:defRPr sz="12800"/>
            </a:lvl1pPr>
            <a:lvl2pPr>
              <a:defRPr sz="11000"/>
            </a:lvl2pPr>
            <a:lvl3pPr>
              <a:defRPr sz="9101"/>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1CFF1A-B936-48F5-82BE-4FE06B3A7BB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409864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5"/>
            <a:ext cx="19392902" cy="3070857"/>
          </a:xfrm>
        </p:spPr>
        <p:txBody>
          <a:bodyPr anchor="b"/>
          <a:lstStyle>
            <a:lvl1pPr marL="0" indent="0">
              <a:buNone/>
              <a:defRPr sz="11000" b="1"/>
            </a:lvl1pPr>
            <a:lvl2pPr marL="2090071" indent="0">
              <a:buNone/>
              <a:defRPr sz="9101" b="1"/>
            </a:lvl2pPr>
            <a:lvl3pPr marL="4180140" indent="0">
              <a:buNone/>
              <a:defRPr sz="8200" b="1"/>
            </a:lvl3pPr>
            <a:lvl4pPr marL="6270211" indent="0">
              <a:buNone/>
              <a:defRPr sz="7301" b="1"/>
            </a:lvl4pPr>
            <a:lvl5pPr marL="8360281" indent="0">
              <a:buNone/>
              <a:defRPr sz="7301" b="1"/>
            </a:lvl5pPr>
            <a:lvl6pPr marL="10450351" indent="0">
              <a:buNone/>
              <a:defRPr sz="7301" b="1"/>
            </a:lvl6pPr>
            <a:lvl7pPr marL="12540421" indent="0">
              <a:buNone/>
              <a:defRPr sz="7301" b="1"/>
            </a:lvl7pPr>
            <a:lvl8pPr marL="14630492" indent="0">
              <a:buNone/>
              <a:defRPr sz="7301" b="1"/>
            </a:lvl8pPr>
            <a:lvl9pPr marL="16720562" indent="0">
              <a:buNone/>
              <a:defRPr sz="7301" b="1"/>
            </a:lvl9pPr>
          </a:lstStyle>
          <a:p>
            <a:pPr lvl="0"/>
            <a:r>
              <a:rPr lang="en-US"/>
              <a:t>Click to edit Master text styles</a:t>
            </a:r>
          </a:p>
        </p:txBody>
      </p:sp>
      <p:sp>
        <p:nvSpPr>
          <p:cNvPr id="4" name="Content Placeholder 3"/>
          <p:cNvSpPr>
            <a:spLocks noGrp="1"/>
          </p:cNvSpPr>
          <p:nvPr>
            <p:ph sz="half" idx="2"/>
          </p:nvPr>
        </p:nvSpPr>
        <p:spPr>
          <a:xfrm>
            <a:off x="2194560" y="10439402"/>
            <a:ext cx="19392902" cy="18966183"/>
          </a:xfrm>
        </p:spPr>
        <p:txBody>
          <a:bodyPr/>
          <a:lstStyle>
            <a:lvl1pPr>
              <a:defRPr sz="11000"/>
            </a:lvl1pPr>
            <a:lvl2pPr>
              <a:defRPr sz="9101"/>
            </a:lvl2pPr>
            <a:lvl3pPr>
              <a:defRPr sz="8200"/>
            </a:lvl3pPr>
            <a:lvl4pPr>
              <a:defRPr sz="7301"/>
            </a:lvl4pPr>
            <a:lvl5pPr>
              <a:defRPr sz="7301"/>
            </a:lvl5pPr>
            <a:lvl6pPr>
              <a:defRPr sz="7301"/>
            </a:lvl6pPr>
            <a:lvl7pPr>
              <a:defRPr sz="7301"/>
            </a:lvl7pPr>
            <a:lvl8pPr>
              <a:defRPr sz="7301"/>
            </a:lvl8pPr>
            <a:lvl9pPr>
              <a:defRPr sz="73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5"/>
            <a:ext cx="19400520" cy="3070857"/>
          </a:xfrm>
        </p:spPr>
        <p:txBody>
          <a:bodyPr anchor="b"/>
          <a:lstStyle>
            <a:lvl1pPr marL="0" indent="0">
              <a:buNone/>
              <a:defRPr sz="11000" b="1"/>
            </a:lvl1pPr>
            <a:lvl2pPr marL="2090071" indent="0">
              <a:buNone/>
              <a:defRPr sz="9101" b="1"/>
            </a:lvl2pPr>
            <a:lvl3pPr marL="4180140" indent="0">
              <a:buNone/>
              <a:defRPr sz="8200" b="1"/>
            </a:lvl3pPr>
            <a:lvl4pPr marL="6270211" indent="0">
              <a:buNone/>
              <a:defRPr sz="7301" b="1"/>
            </a:lvl4pPr>
            <a:lvl5pPr marL="8360281" indent="0">
              <a:buNone/>
              <a:defRPr sz="7301" b="1"/>
            </a:lvl5pPr>
            <a:lvl6pPr marL="10450351" indent="0">
              <a:buNone/>
              <a:defRPr sz="7301" b="1"/>
            </a:lvl6pPr>
            <a:lvl7pPr marL="12540421" indent="0">
              <a:buNone/>
              <a:defRPr sz="7301" b="1"/>
            </a:lvl7pPr>
            <a:lvl8pPr marL="14630492" indent="0">
              <a:buNone/>
              <a:defRPr sz="7301" b="1"/>
            </a:lvl8pPr>
            <a:lvl9pPr marL="16720562" indent="0">
              <a:buNone/>
              <a:defRPr sz="7301" b="1"/>
            </a:lvl9pPr>
          </a:lstStyle>
          <a:p>
            <a:pPr lvl="0"/>
            <a:r>
              <a:rPr lang="en-US"/>
              <a:t>Click to edit Master text styles</a:t>
            </a:r>
          </a:p>
        </p:txBody>
      </p:sp>
      <p:sp>
        <p:nvSpPr>
          <p:cNvPr id="6" name="Content Placeholder 5"/>
          <p:cNvSpPr>
            <a:spLocks noGrp="1"/>
          </p:cNvSpPr>
          <p:nvPr>
            <p:ph sz="quarter" idx="4"/>
          </p:nvPr>
        </p:nvSpPr>
        <p:spPr>
          <a:xfrm>
            <a:off x="22296122" y="10439402"/>
            <a:ext cx="19400520" cy="18966183"/>
          </a:xfrm>
        </p:spPr>
        <p:txBody>
          <a:bodyPr/>
          <a:lstStyle>
            <a:lvl1pPr>
              <a:defRPr sz="11000"/>
            </a:lvl1pPr>
            <a:lvl2pPr>
              <a:defRPr sz="9101"/>
            </a:lvl2pPr>
            <a:lvl3pPr>
              <a:defRPr sz="8200"/>
            </a:lvl3pPr>
            <a:lvl4pPr>
              <a:defRPr sz="7301"/>
            </a:lvl4pPr>
            <a:lvl5pPr>
              <a:defRPr sz="7301"/>
            </a:lvl5pPr>
            <a:lvl6pPr>
              <a:defRPr sz="7301"/>
            </a:lvl6pPr>
            <a:lvl7pPr>
              <a:defRPr sz="7301"/>
            </a:lvl7pPr>
            <a:lvl8pPr>
              <a:defRPr sz="7301"/>
            </a:lvl8pPr>
            <a:lvl9pPr>
              <a:defRPr sz="73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1CFF1A-B936-48F5-82BE-4FE06B3A7BB4}"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112847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1CFF1A-B936-48F5-82BE-4FE06B3A7BB4}"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240304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CFF1A-B936-48F5-82BE-4FE06B3A7BB4}"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30168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101"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4600"/>
            </a:lvl1pPr>
            <a:lvl2pPr>
              <a:defRPr sz="12800"/>
            </a:lvl2pPr>
            <a:lvl3pPr>
              <a:defRPr sz="11000"/>
            </a:lvl3pPr>
            <a:lvl4pPr>
              <a:defRPr sz="9101"/>
            </a:lvl4pPr>
            <a:lvl5pPr>
              <a:defRPr sz="9101"/>
            </a:lvl5pPr>
            <a:lvl6pPr>
              <a:defRPr sz="9101"/>
            </a:lvl6pPr>
            <a:lvl7pPr>
              <a:defRPr sz="9101"/>
            </a:lvl7pPr>
            <a:lvl8pPr>
              <a:defRPr sz="9101"/>
            </a:lvl8pPr>
            <a:lvl9pPr>
              <a:defRPr sz="91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400"/>
            </a:lvl1pPr>
            <a:lvl2pPr marL="2090071" indent="0">
              <a:buNone/>
              <a:defRPr sz="5501"/>
            </a:lvl2pPr>
            <a:lvl3pPr marL="4180140" indent="0">
              <a:buNone/>
              <a:defRPr sz="4600"/>
            </a:lvl3pPr>
            <a:lvl4pPr marL="6270211" indent="0">
              <a:buNone/>
              <a:defRPr sz="4100"/>
            </a:lvl4pPr>
            <a:lvl5pPr marL="8360281" indent="0">
              <a:buNone/>
              <a:defRPr sz="4100"/>
            </a:lvl5pPr>
            <a:lvl6pPr marL="10450351" indent="0">
              <a:buNone/>
              <a:defRPr sz="4100"/>
            </a:lvl6pPr>
            <a:lvl7pPr marL="12540421" indent="0">
              <a:buNone/>
              <a:defRPr sz="4100"/>
            </a:lvl7pPr>
            <a:lvl8pPr marL="14630492" indent="0">
              <a:buNone/>
              <a:defRPr sz="4100"/>
            </a:lvl8pPr>
            <a:lvl9pPr marL="16720562"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DE1CFF1A-B936-48F5-82BE-4FE06B3A7BB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33678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101"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4600"/>
            </a:lvl1pPr>
            <a:lvl2pPr marL="2090071" indent="0">
              <a:buNone/>
              <a:defRPr sz="12800"/>
            </a:lvl2pPr>
            <a:lvl3pPr marL="4180140" indent="0">
              <a:buNone/>
              <a:defRPr sz="11000"/>
            </a:lvl3pPr>
            <a:lvl4pPr marL="6270211" indent="0">
              <a:buNone/>
              <a:defRPr sz="9101"/>
            </a:lvl4pPr>
            <a:lvl5pPr marL="8360281" indent="0">
              <a:buNone/>
              <a:defRPr sz="9101"/>
            </a:lvl5pPr>
            <a:lvl6pPr marL="10450351" indent="0">
              <a:buNone/>
              <a:defRPr sz="9101"/>
            </a:lvl6pPr>
            <a:lvl7pPr marL="12540421" indent="0">
              <a:buNone/>
              <a:defRPr sz="9101"/>
            </a:lvl7pPr>
            <a:lvl8pPr marL="14630492" indent="0">
              <a:buNone/>
              <a:defRPr sz="9101"/>
            </a:lvl8pPr>
            <a:lvl9pPr marL="16720562" indent="0">
              <a:buNone/>
              <a:defRPr sz="9101"/>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400"/>
            </a:lvl1pPr>
            <a:lvl2pPr marL="2090071" indent="0">
              <a:buNone/>
              <a:defRPr sz="5501"/>
            </a:lvl2pPr>
            <a:lvl3pPr marL="4180140" indent="0">
              <a:buNone/>
              <a:defRPr sz="4600"/>
            </a:lvl3pPr>
            <a:lvl4pPr marL="6270211" indent="0">
              <a:buNone/>
              <a:defRPr sz="4100"/>
            </a:lvl4pPr>
            <a:lvl5pPr marL="8360281" indent="0">
              <a:buNone/>
              <a:defRPr sz="4100"/>
            </a:lvl5pPr>
            <a:lvl6pPr marL="10450351" indent="0">
              <a:buNone/>
              <a:defRPr sz="4100"/>
            </a:lvl6pPr>
            <a:lvl7pPr marL="12540421" indent="0">
              <a:buNone/>
              <a:defRPr sz="4100"/>
            </a:lvl7pPr>
            <a:lvl8pPr marL="14630492" indent="0">
              <a:buNone/>
              <a:defRPr sz="4100"/>
            </a:lvl8pPr>
            <a:lvl9pPr marL="16720562"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DE1CFF1A-B936-48F5-82BE-4FE06B3A7BB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FE620-9928-4A32-A3C2-5F4942B92CFC}" type="slidenum">
              <a:rPr lang="en-US" smtClean="0"/>
              <a:t>‹#›</a:t>
            </a:fld>
            <a:endParaRPr lang="en-US"/>
          </a:p>
        </p:txBody>
      </p:sp>
    </p:spTree>
    <p:extLst>
      <p:ext uri="{BB962C8B-B14F-4D97-AF65-F5344CB8AC3E}">
        <p14:creationId xmlns:p14="http://schemas.microsoft.com/office/powerpoint/2010/main" val="146432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18009" tIns="209004" rIns="418009" bIns="209004" rtlCol="0" anchor="ctr"/>
          <a:lstStyle>
            <a:lvl1pPr algn="l">
              <a:defRPr sz="5501">
                <a:solidFill>
                  <a:schemeClr val="tx1">
                    <a:tint val="75000"/>
                  </a:schemeClr>
                </a:solidFill>
              </a:defRPr>
            </a:lvl1pPr>
          </a:lstStyle>
          <a:p>
            <a:fld id="{DE1CFF1A-B936-48F5-82BE-4FE06B3A7BB4}" type="datetimeFigureOut">
              <a:rPr lang="en-US" smtClean="0"/>
              <a:t>11/6/2018</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18009" tIns="209004" rIns="418009" bIns="209004" rtlCol="0" anchor="ctr"/>
          <a:lstStyle>
            <a:lvl1pPr algn="ctr">
              <a:defRPr sz="55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18009" tIns="209004" rIns="418009" bIns="209004" rtlCol="0" anchor="ctr"/>
          <a:lstStyle>
            <a:lvl1pPr algn="r">
              <a:defRPr sz="5501">
                <a:solidFill>
                  <a:schemeClr val="tx1">
                    <a:tint val="75000"/>
                  </a:schemeClr>
                </a:solidFill>
              </a:defRPr>
            </a:lvl1pPr>
          </a:lstStyle>
          <a:p>
            <a:fld id="{352FE620-9928-4A32-A3C2-5F4942B92CFC}" type="slidenum">
              <a:rPr lang="en-US" smtClean="0"/>
              <a:t>‹#›</a:t>
            </a:fld>
            <a:endParaRPr lang="en-US"/>
          </a:p>
        </p:txBody>
      </p:sp>
    </p:spTree>
    <p:extLst>
      <p:ext uri="{BB962C8B-B14F-4D97-AF65-F5344CB8AC3E}">
        <p14:creationId xmlns:p14="http://schemas.microsoft.com/office/powerpoint/2010/main" val="4034057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0140" rtl="0" eaLnBrk="1" latinLnBrk="0" hangingPunct="1">
        <a:spcBef>
          <a:spcPct val="0"/>
        </a:spcBef>
        <a:buNone/>
        <a:defRPr sz="20101" kern="1200">
          <a:solidFill>
            <a:schemeClr val="tx1"/>
          </a:solidFill>
          <a:latin typeface="+mj-lt"/>
          <a:ea typeface="+mj-ea"/>
          <a:cs typeface="+mj-cs"/>
        </a:defRPr>
      </a:lvl1pPr>
    </p:titleStyle>
    <p:bodyStyle>
      <a:lvl1pPr marL="1567553" indent="-1567553" algn="l" defTabSz="4180140"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6364" indent="-1306295" algn="l" defTabSz="418014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5176" indent="-1045035" algn="l" defTabSz="4180140"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15245" indent="-1045035" algn="l" defTabSz="4180140" rtl="0" eaLnBrk="1" latinLnBrk="0" hangingPunct="1">
        <a:spcBef>
          <a:spcPct val="20000"/>
        </a:spcBef>
        <a:buFont typeface="Arial" panose="020B0604020202020204" pitchFamily="34" charset="0"/>
        <a:buChar char="–"/>
        <a:defRPr sz="9101" kern="1200">
          <a:solidFill>
            <a:schemeClr val="tx1"/>
          </a:solidFill>
          <a:latin typeface="+mn-lt"/>
          <a:ea typeface="+mn-ea"/>
          <a:cs typeface="+mn-cs"/>
        </a:defRPr>
      </a:lvl4pPr>
      <a:lvl5pPr marL="9405316" indent="-1045035" algn="l" defTabSz="4180140" rtl="0" eaLnBrk="1" latinLnBrk="0" hangingPunct="1">
        <a:spcBef>
          <a:spcPct val="20000"/>
        </a:spcBef>
        <a:buFont typeface="Arial" panose="020B0604020202020204" pitchFamily="34" charset="0"/>
        <a:buChar char="»"/>
        <a:defRPr sz="9101" kern="1200">
          <a:solidFill>
            <a:schemeClr val="tx1"/>
          </a:solidFill>
          <a:latin typeface="+mn-lt"/>
          <a:ea typeface="+mn-ea"/>
          <a:cs typeface="+mn-cs"/>
        </a:defRPr>
      </a:lvl5pPr>
      <a:lvl6pPr marL="11495385" indent="-1045035" algn="l" defTabSz="4180140" rtl="0" eaLnBrk="1" latinLnBrk="0" hangingPunct="1">
        <a:spcBef>
          <a:spcPct val="20000"/>
        </a:spcBef>
        <a:buFont typeface="Arial" panose="020B0604020202020204" pitchFamily="34" charset="0"/>
        <a:buChar char="•"/>
        <a:defRPr sz="9101" kern="1200">
          <a:solidFill>
            <a:schemeClr val="tx1"/>
          </a:solidFill>
          <a:latin typeface="+mn-lt"/>
          <a:ea typeface="+mn-ea"/>
          <a:cs typeface="+mn-cs"/>
        </a:defRPr>
      </a:lvl6pPr>
      <a:lvl7pPr marL="13585457" indent="-1045035" algn="l" defTabSz="4180140" rtl="0" eaLnBrk="1" latinLnBrk="0" hangingPunct="1">
        <a:spcBef>
          <a:spcPct val="20000"/>
        </a:spcBef>
        <a:buFont typeface="Arial" panose="020B0604020202020204" pitchFamily="34" charset="0"/>
        <a:buChar char="•"/>
        <a:defRPr sz="9101" kern="1200">
          <a:solidFill>
            <a:schemeClr val="tx1"/>
          </a:solidFill>
          <a:latin typeface="+mn-lt"/>
          <a:ea typeface="+mn-ea"/>
          <a:cs typeface="+mn-cs"/>
        </a:defRPr>
      </a:lvl7pPr>
      <a:lvl8pPr marL="15675527" indent="-1045035" algn="l" defTabSz="4180140" rtl="0" eaLnBrk="1" latinLnBrk="0" hangingPunct="1">
        <a:spcBef>
          <a:spcPct val="20000"/>
        </a:spcBef>
        <a:buFont typeface="Arial" panose="020B0604020202020204" pitchFamily="34" charset="0"/>
        <a:buChar char="•"/>
        <a:defRPr sz="9101" kern="1200">
          <a:solidFill>
            <a:schemeClr val="tx1"/>
          </a:solidFill>
          <a:latin typeface="+mn-lt"/>
          <a:ea typeface="+mn-ea"/>
          <a:cs typeface="+mn-cs"/>
        </a:defRPr>
      </a:lvl8pPr>
      <a:lvl9pPr marL="17765597" indent="-1045035" algn="l" defTabSz="4180140" rtl="0" eaLnBrk="1" latinLnBrk="0" hangingPunct="1">
        <a:spcBef>
          <a:spcPct val="20000"/>
        </a:spcBef>
        <a:buFont typeface="Arial" panose="020B0604020202020204" pitchFamily="34" charset="0"/>
        <a:buChar char="•"/>
        <a:defRPr sz="9101" kern="1200">
          <a:solidFill>
            <a:schemeClr val="tx1"/>
          </a:solidFill>
          <a:latin typeface="+mn-lt"/>
          <a:ea typeface="+mn-ea"/>
          <a:cs typeface="+mn-cs"/>
        </a:defRPr>
      </a:lvl9pPr>
    </p:bodyStyle>
    <p:otherStyle>
      <a:defPPr>
        <a:defRPr lang="en-US"/>
      </a:defPPr>
      <a:lvl1pPr marL="0" algn="l" defTabSz="4180140" rtl="0" eaLnBrk="1" latinLnBrk="0" hangingPunct="1">
        <a:defRPr sz="8200" kern="1200">
          <a:solidFill>
            <a:schemeClr val="tx1"/>
          </a:solidFill>
          <a:latin typeface="+mn-lt"/>
          <a:ea typeface="+mn-ea"/>
          <a:cs typeface="+mn-cs"/>
        </a:defRPr>
      </a:lvl1pPr>
      <a:lvl2pPr marL="2090071" algn="l" defTabSz="4180140" rtl="0" eaLnBrk="1" latinLnBrk="0" hangingPunct="1">
        <a:defRPr sz="8200" kern="1200">
          <a:solidFill>
            <a:schemeClr val="tx1"/>
          </a:solidFill>
          <a:latin typeface="+mn-lt"/>
          <a:ea typeface="+mn-ea"/>
          <a:cs typeface="+mn-cs"/>
        </a:defRPr>
      </a:lvl2pPr>
      <a:lvl3pPr marL="4180140" algn="l" defTabSz="4180140" rtl="0" eaLnBrk="1" latinLnBrk="0" hangingPunct="1">
        <a:defRPr sz="8200" kern="1200">
          <a:solidFill>
            <a:schemeClr val="tx1"/>
          </a:solidFill>
          <a:latin typeface="+mn-lt"/>
          <a:ea typeface="+mn-ea"/>
          <a:cs typeface="+mn-cs"/>
        </a:defRPr>
      </a:lvl3pPr>
      <a:lvl4pPr marL="6270211" algn="l" defTabSz="4180140" rtl="0" eaLnBrk="1" latinLnBrk="0" hangingPunct="1">
        <a:defRPr sz="8200" kern="1200">
          <a:solidFill>
            <a:schemeClr val="tx1"/>
          </a:solidFill>
          <a:latin typeface="+mn-lt"/>
          <a:ea typeface="+mn-ea"/>
          <a:cs typeface="+mn-cs"/>
        </a:defRPr>
      </a:lvl4pPr>
      <a:lvl5pPr marL="8360281" algn="l" defTabSz="4180140" rtl="0" eaLnBrk="1" latinLnBrk="0" hangingPunct="1">
        <a:defRPr sz="8200" kern="1200">
          <a:solidFill>
            <a:schemeClr val="tx1"/>
          </a:solidFill>
          <a:latin typeface="+mn-lt"/>
          <a:ea typeface="+mn-ea"/>
          <a:cs typeface="+mn-cs"/>
        </a:defRPr>
      </a:lvl5pPr>
      <a:lvl6pPr marL="10450351" algn="l" defTabSz="4180140" rtl="0" eaLnBrk="1" latinLnBrk="0" hangingPunct="1">
        <a:defRPr sz="8200" kern="1200">
          <a:solidFill>
            <a:schemeClr val="tx1"/>
          </a:solidFill>
          <a:latin typeface="+mn-lt"/>
          <a:ea typeface="+mn-ea"/>
          <a:cs typeface="+mn-cs"/>
        </a:defRPr>
      </a:lvl6pPr>
      <a:lvl7pPr marL="12540421" algn="l" defTabSz="4180140" rtl="0" eaLnBrk="1" latinLnBrk="0" hangingPunct="1">
        <a:defRPr sz="8200" kern="1200">
          <a:solidFill>
            <a:schemeClr val="tx1"/>
          </a:solidFill>
          <a:latin typeface="+mn-lt"/>
          <a:ea typeface="+mn-ea"/>
          <a:cs typeface="+mn-cs"/>
        </a:defRPr>
      </a:lvl7pPr>
      <a:lvl8pPr marL="14630492" algn="l" defTabSz="4180140" rtl="0" eaLnBrk="1" latinLnBrk="0" hangingPunct="1">
        <a:defRPr sz="8200" kern="1200">
          <a:solidFill>
            <a:schemeClr val="tx1"/>
          </a:solidFill>
          <a:latin typeface="+mn-lt"/>
          <a:ea typeface="+mn-ea"/>
          <a:cs typeface="+mn-cs"/>
        </a:defRPr>
      </a:lvl8pPr>
      <a:lvl9pPr marL="16720562" algn="l" defTabSz="418014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2313016" y="27510212"/>
            <a:ext cx="10698480" cy="4493790"/>
          </a:xfrm>
          <a:prstGeom prst="rect">
            <a:avLst/>
          </a:prstGeom>
          <a:ln w="76200">
            <a:solidFill>
              <a:srgbClr val="C00000"/>
            </a:solidFill>
          </a:ln>
        </p:spPr>
        <p:txBody>
          <a:bodyPr vert="horz" lIns="274320" tIns="182880" rIns="274320" bIns="182880"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pPr>
            <a:r>
              <a:rPr lang="en-US" sz="4200" b="1" dirty="0">
                <a:latin typeface="Arial" panose="020B0604020202020204" pitchFamily="34" charset="0"/>
                <a:cs typeface="Arial" panose="020B0604020202020204" pitchFamily="34" charset="0"/>
              </a:rPr>
              <a:t>References</a:t>
            </a:r>
          </a:p>
          <a:p>
            <a:pPr>
              <a:spcBef>
                <a:spcPts val="0"/>
              </a:spcBef>
            </a:pPr>
            <a:endParaRPr lang="en-US" sz="2400" dirty="0">
              <a:latin typeface="Arial" panose="020B0604020202020204" pitchFamily="34" charset="0"/>
              <a:cs typeface="Arial" panose="020B0604020202020204" pitchFamily="34" charset="0"/>
            </a:endParaRPr>
          </a:p>
          <a:p>
            <a:pPr marL="457200" indent="-457200" algn="l">
              <a:spcBef>
                <a:spcPts val="0"/>
              </a:spcBef>
              <a:buAutoNum type="arabicPeriod"/>
            </a:pPr>
            <a:r>
              <a:rPr lang="en-US" sz="2500" dirty="0">
                <a:latin typeface="Arial" panose="020B0604020202020204" pitchFamily="34" charset="0"/>
                <a:cs typeface="Arial" panose="020B0604020202020204" pitchFamily="34" charset="0"/>
              </a:rPr>
              <a:t>Huang YL, Walker AS, Miller EW. A Photostable Silicon Rhodamine Platform for Optical Voltage Sensing. J Am Chem Soc. 2015</a:t>
            </a:r>
          </a:p>
          <a:p>
            <a:pPr marL="457200" indent="-457200" algn="l">
              <a:spcBef>
                <a:spcPts val="0"/>
              </a:spcBef>
              <a:buAutoNum type="arabicPeriod"/>
            </a:pPr>
            <a:r>
              <a:rPr lang="en-US" sz="2500" dirty="0" err="1">
                <a:latin typeface="Arial" panose="020B0604020202020204" pitchFamily="34" charset="0"/>
                <a:cs typeface="Arial" panose="020B0604020202020204" pitchFamily="34" charset="0"/>
              </a:rPr>
              <a:t>Klapoetke</a:t>
            </a:r>
            <a:r>
              <a:rPr lang="en-US" sz="2500" dirty="0">
                <a:latin typeface="Arial" panose="020B0604020202020204" pitchFamily="34" charset="0"/>
                <a:cs typeface="Arial" panose="020B0604020202020204" pitchFamily="34" charset="0"/>
              </a:rPr>
              <a:t> NC, Murata Y, Kim SS, et al. Independent optical excitation of distinct neural populations. Nat Methods. 2014</a:t>
            </a:r>
          </a:p>
          <a:p>
            <a:pPr marL="457200" indent="-457200" algn="l">
              <a:spcBef>
                <a:spcPts val="0"/>
              </a:spcBef>
              <a:buAutoNum type="arabicPeriod"/>
            </a:pPr>
            <a:r>
              <a:rPr lang="en-US" sz="2500" dirty="0" err="1">
                <a:latin typeface="Arial" panose="020B0604020202020204" pitchFamily="34" charset="0"/>
                <a:cs typeface="Arial" panose="020B0604020202020204" pitchFamily="34" charset="0"/>
              </a:rPr>
              <a:t>Kutzing</a:t>
            </a:r>
            <a:r>
              <a:rPr lang="en-US" sz="2500" dirty="0">
                <a:latin typeface="Arial" panose="020B0604020202020204" pitchFamily="34" charset="0"/>
                <a:cs typeface="Arial" panose="020B0604020202020204" pitchFamily="34" charset="0"/>
              </a:rPr>
              <a:t> MK1, Luo V, Firestein BL. Measurement of synchronous activity by microelectrode arrays uncovers differential effects of sublethal and lethal glutamate concentrations on cortical neurons. Ann Biomed Eng. 2011 </a:t>
            </a: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u="sng" dirty="0">
              <a:latin typeface="Arial" panose="020B0604020202020204" pitchFamily="34" charset="0"/>
              <a:cs typeface="Arial" panose="020B0604020202020204" pitchFamily="34" charset="0"/>
            </a:endParaRPr>
          </a:p>
          <a:p>
            <a:pPr algn="l">
              <a:spcBef>
                <a:spcPts val="0"/>
              </a:spcBef>
            </a:pPr>
            <a:endParaRPr lang="en-US" sz="2400" u="sng"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p:txBody>
      </p:sp>
      <p:pic>
        <p:nvPicPr>
          <p:cNvPr id="41" name="Picture 40">
            <a:extLst>
              <a:ext uri="{FF2B5EF4-FFF2-40B4-BE49-F238E27FC236}">
                <a16:creationId xmlns:a16="http://schemas.microsoft.com/office/drawing/2014/main" id="{F129C659-A58F-436D-931B-08120B0E8A32}"/>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b="22737"/>
          <a:stretch/>
        </p:blipFill>
        <p:spPr>
          <a:xfrm>
            <a:off x="7365356" y="29260800"/>
            <a:ext cx="3378844" cy="2610605"/>
          </a:xfrm>
          <a:prstGeom prst="rect">
            <a:avLst/>
          </a:prstGeom>
        </p:spPr>
      </p:pic>
      <p:pic>
        <p:nvPicPr>
          <p:cNvPr id="65" name="Picture 64">
            <a:extLst>
              <a:ext uri="{FF2B5EF4-FFF2-40B4-BE49-F238E27FC236}">
                <a16:creationId xmlns:a16="http://schemas.microsoft.com/office/drawing/2014/main" id="{C940521D-D672-431F-B6F8-AE5B918F82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5780" y="11721367"/>
            <a:ext cx="6165271" cy="5145947"/>
          </a:xfrm>
          <a:prstGeom prst="rect">
            <a:avLst/>
          </a:prstGeom>
        </p:spPr>
      </p:pic>
      <p:sp>
        <p:nvSpPr>
          <p:cNvPr id="5" name="Rectangle 2"/>
          <p:cNvSpPr txBox="1">
            <a:spLocks noChangeArrowheads="1"/>
          </p:cNvSpPr>
          <p:nvPr/>
        </p:nvSpPr>
        <p:spPr>
          <a:xfrm>
            <a:off x="914400" y="4776056"/>
            <a:ext cx="10698480" cy="12322944"/>
          </a:xfrm>
          <a:prstGeom prst="rect">
            <a:avLst/>
          </a:prstGeom>
          <a:ln w="76200">
            <a:solidFill>
              <a:srgbClr val="C00000"/>
            </a:solidFill>
          </a:ln>
        </p:spPr>
        <p:txBody>
          <a:bodyPr vert="horz" lIns="274320" tIns="182880" rIns="274320" bIns="182880"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pPr>
            <a:r>
              <a:rPr lang="en-US" sz="4200" b="1" dirty="0">
                <a:latin typeface="Arial" panose="020B0604020202020204" pitchFamily="34" charset="0"/>
                <a:cs typeface="Arial" panose="020B0604020202020204" pitchFamily="34" charset="0"/>
              </a:rPr>
              <a:t>Motivation</a:t>
            </a:r>
          </a:p>
          <a:p>
            <a:pPr algn="just">
              <a:spcBef>
                <a:spcPts val="0"/>
              </a:spcBef>
            </a:pPr>
            <a:endParaRPr lang="en-US" sz="2200" dirty="0">
              <a:latin typeface="Arial" panose="020B0604020202020204" pitchFamily="34" charset="0"/>
              <a:cs typeface="Arial" panose="020B0604020202020204" pitchFamily="34" charset="0"/>
            </a:endParaRPr>
          </a:p>
          <a:p>
            <a:pPr algn="just">
              <a:spcBef>
                <a:spcPts val="0"/>
              </a:spcBef>
            </a:pPr>
            <a:r>
              <a:rPr lang="en-US" sz="2600" dirty="0">
                <a:latin typeface="Arial" panose="020B0604020202020204" pitchFamily="34" charset="0"/>
                <a:cs typeface="Arial" panose="020B0604020202020204" pitchFamily="34" charset="0"/>
              </a:rPr>
              <a:t>Memory and other information in the brain is encoded in synaptic strength. Changes in synaptic strength sensitively depend on the time sequence of neuronal firing events. The shorter the delay between the firing of presynaptic and postsynaptic neurons, the stronger the effect on plasticity (STDP).</a:t>
            </a:r>
          </a:p>
          <a:p>
            <a:pPr algn="just">
              <a:spcBef>
                <a:spcPts val="0"/>
              </a:spcBef>
            </a:pPr>
            <a:endParaRPr lang="en-US" sz="2600" dirty="0">
              <a:latin typeface="Arial" panose="020B0604020202020204" pitchFamily="34" charset="0"/>
              <a:cs typeface="Arial" panose="020B0604020202020204" pitchFamily="34" charset="0"/>
            </a:endParaRPr>
          </a:p>
          <a:p>
            <a:pPr algn="just">
              <a:spcBef>
                <a:spcPts val="0"/>
              </a:spcBef>
            </a:pPr>
            <a:r>
              <a:rPr lang="en-US" sz="2600" dirty="0">
                <a:latin typeface="Arial" panose="020B0604020202020204" pitchFamily="34" charset="0"/>
                <a:cs typeface="Arial" panose="020B0604020202020204" pitchFamily="34" charset="0"/>
              </a:rPr>
              <a:t>Holographic optogenetics enables targeting of multiple neurons, however, this is currently limited to either simultaneous firing or large delays (~30ms) between firing.</a:t>
            </a:r>
          </a:p>
          <a:p>
            <a:pPr algn="just">
              <a:spcBef>
                <a:spcPts val="0"/>
              </a:spcBef>
            </a:pPr>
            <a:endParaRPr lang="en-US" sz="2600" dirty="0">
              <a:latin typeface="Arial" panose="020B0604020202020204" pitchFamily="34" charset="0"/>
              <a:cs typeface="Arial" panose="020B0604020202020204" pitchFamily="34" charset="0"/>
            </a:endParaRPr>
          </a:p>
          <a:p>
            <a:pPr algn="just">
              <a:spcBef>
                <a:spcPts val="0"/>
              </a:spcBef>
            </a:pPr>
            <a:r>
              <a:rPr lang="en-US" sz="2600" dirty="0">
                <a:latin typeface="Arial" panose="020B0604020202020204" pitchFamily="34" charset="0"/>
                <a:cs typeface="Arial" panose="020B0604020202020204" pitchFamily="34" charset="0"/>
              </a:rPr>
              <a:t>The purpose of this work is to generate new technology in optogenetics to study and perturb the activity of </a:t>
            </a:r>
            <a:r>
              <a:rPr lang="en-US" sz="2600" i="1" dirty="0">
                <a:latin typeface="Arial" panose="020B0604020202020204" pitchFamily="34" charset="0"/>
                <a:cs typeface="Arial" panose="020B0604020202020204" pitchFamily="34" charset="0"/>
              </a:rPr>
              <a:t>in vitro </a:t>
            </a:r>
            <a:r>
              <a:rPr lang="en-US" sz="2600" dirty="0">
                <a:latin typeface="Arial" panose="020B0604020202020204" pitchFamily="34" charset="0"/>
                <a:cs typeface="Arial" panose="020B0604020202020204" pitchFamily="34" charset="0"/>
              </a:rPr>
              <a:t>neuronal circuits on short enough timescales to generate large changes in synaptic strength. We accomplish this by combining the expertise of three groups in fast imaging, fast switching of photo-stimulation patterns and functional connectivity analysis. </a:t>
            </a:r>
          </a:p>
        </p:txBody>
      </p:sp>
      <p:pic>
        <p:nvPicPr>
          <p:cNvPr id="4" name="Picture 3"/>
          <p:cNvPicPr>
            <a:picLocks noChangeAspect="1"/>
          </p:cNvPicPr>
          <p:nvPr/>
        </p:nvPicPr>
        <p:blipFill rotWithShape="1">
          <a:blip r:embed="rId6" cstate="print">
            <a:extLst>
              <a:ext uri="{28A0092B-C50C-407E-A947-70E740481C1C}">
                <a14:useLocalDpi xmlns:a14="http://schemas.microsoft.com/office/drawing/2010/main" val="0"/>
              </a:ext>
            </a:extLst>
          </a:blip>
          <a:srcRect l="9299" t="9702" r="9344" b="8378"/>
          <a:stretch/>
        </p:blipFill>
        <p:spPr>
          <a:xfrm>
            <a:off x="578986" y="410787"/>
            <a:ext cx="3706122" cy="3657600"/>
          </a:xfrm>
          <a:prstGeom prst="rect">
            <a:avLst/>
          </a:prstGeom>
        </p:spPr>
      </p:pic>
      <p:sp>
        <p:nvSpPr>
          <p:cNvPr id="3" name="Rectangle 2"/>
          <p:cNvSpPr txBox="1">
            <a:spLocks noChangeArrowheads="1"/>
          </p:cNvSpPr>
          <p:nvPr/>
        </p:nvSpPr>
        <p:spPr>
          <a:xfrm>
            <a:off x="4800600" y="307203"/>
            <a:ext cx="38176200" cy="4015491"/>
          </a:xfrm>
          <a:prstGeom prst="rect">
            <a:avLst/>
          </a:prstGeom>
          <a:ln w="76200">
            <a:solidFill>
              <a:srgbClr val="C00000"/>
            </a:solidFill>
          </a:ln>
        </p:spPr>
        <p:txBody>
          <a:bodyPr vert="horz" lIns="182880" tIns="0" rIns="182880" bIns="182880" rtlCol="0" anchor="ctr">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spcAft>
                <a:spcPts val="2400"/>
              </a:spcAft>
            </a:pPr>
            <a:r>
              <a:rPr lang="en-US" sz="6400" b="1" dirty="0">
                <a:latin typeface="Garamond Premr Pro"/>
              </a:rPr>
              <a:t>Precision Optogenetics: msec time resolution optical imaging &amp; control of neuronal circuits</a:t>
            </a:r>
          </a:p>
          <a:p>
            <a:pPr>
              <a:spcBef>
                <a:spcPts val="0"/>
              </a:spcBef>
              <a:spcAft>
                <a:spcPts val="2400"/>
              </a:spcAft>
            </a:pPr>
            <a:endParaRPr lang="en-US" sz="200" b="1" dirty="0">
              <a:latin typeface="Garamond Premr Pro"/>
            </a:endParaRPr>
          </a:p>
          <a:p>
            <a:pPr>
              <a:lnSpc>
                <a:spcPct val="60000"/>
              </a:lnSpc>
              <a:spcBef>
                <a:spcPts val="0"/>
              </a:spcBef>
              <a:spcAft>
                <a:spcPts val="2400"/>
              </a:spcAft>
            </a:pPr>
            <a:r>
              <a:rPr lang="en-US" sz="4200" b="1" i="1" dirty="0">
                <a:latin typeface="Garamond Premr Pro"/>
                <a:cs typeface="Times New Roman" pitchFamily="18" charset="0"/>
              </a:rPr>
              <a:t>L </a:t>
            </a:r>
            <a:r>
              <a:rPr lang="en-US" sz="4200" b="1" i="1" dirty="0" err="1">
                <a:latin typeface="Garamond Premr Pro"/>
                <a:cs typeface="Times New Roman" pitchFamily="18" charset="0"/>
              </a:rPr>
              <a:t>d’Hauthuille</a:t>
            </a:r>
            <a:r>
              <a:rPr lang="en-US" sz="4200" b="1" i="1" dirty="0">
                <a:latin typeface="Garamond Premr Pro"/>
                <a:cs typeface="Times New Roman" pitchFamily="18" charset="0"/>
              </a:rPr>
              <a:t>, KM O'Neill, PH Alvarez, S </a:t>
            </a:r>
            <a:r>
              <a:rPr lang="en-US" sz="4200" b="1" i="1" dirty="0" err="1">
                <a:latin typeface="Garamond Premr Pro"/>
                <a:cs typeface="Times New Roman" pitchFamily="18" charset="0"/>
              </a:rPr>
              <a:t>Aghayee</a:t>
            </a:r>
            <a:r>
              <a:rPr lang="en-US" sz="4200" b="1" i="1" dirty="0">
                <a:latin typeface="Garamond Premr Pro"/>
                <a:cs typeface="Times New Roman" pitchFamily="18" charset="0"/>
              </a:rPr>
              <a:t>, SJ Gates III, and W </a:t>
            </a:r>
            <a:r>
              <a:rPr lang="en-US" sz="4200" b="1" i="1" dirty="0" err="1">
                <a:latin typeface="Garamond Premr Pro"/>
                <a:cs typeface="Times New Roman" pitchFamily="18" charset="0"/>
              </a:rPr>
              <a:t>Losert</a:t>
            </a:r>
            <a:r>
              <a:rPr lang="en-US" sz="4400" b="1" i="1" dirty="0">
                <a:latin typeface="Arial" panose="020B0604020202020204" pitchFamily="34" charset="0"/>
                <a:cs typeface="Arial" panose="020B0604020202020204" pitchFamily="34" charset="0"/>
              </a:rPr>
              <a:t>, </a:t>
            </a:r>
            <a:r>
              <a:rPr lang="en-US" sz="4000" i="1" dirty="0">
                <a:latin typeface="Garamond Premr Pro"/>
                <a:cs typeface="Arial" panose="020B0604020202020204" pitchFamily="34" charset="0"/>
              </a:rPr>
              <a:t>Department of Physics and IPST, University of Maryland</a:t>
            </a:r>
          </a:p>
          <a:p>
            <a:pPr>
              <a:lnSpc>
                <a:spcPct val="60000"/>
              </a:lnSpc>
              <a:spcBef>
                <a:spcPts val="0"/>
              </a:spcBef>
              <a:spcAft>
                <a:spcPts val="2400"/>
              </a:spcAft>
            </a:pPr>
            <a:r>
              <a:rPr lang="en-US" sz="4200" b="1" i="1" dirty="0">
                <a:latin typeface="Garamond Premr Pro"/>
                <a:cs typeface="Times New Roman" pitchFamily="18" charset="0"/>
              </a:rPr>
              <a:t>S Mukherjee, A </a:t>
            </a:r>
            <a:r>
              <a:rPr lang="en-US" sz="4200" b="1" i="1" dirty="0" err="1">
                <a:latin typeface="Garamond Premr Pro"/>
                <a:cs typeface="Times New Roman" pitchFamily="18" charset="0"/>
              </a:rPr>
              <a:t>Sheikhattar</a:t>
            </a:r>
            <a:r>
              <a:rPr lang="en-US" sz="4200" b="1" i="1" dirty="0">
                <a:latin typeface="Garamond Premr Pro"/>
                <a:cs typeface="Times New Roman" pitchFamily="18" charset="0"/>
              </a:rPr>
              <a:t>, and B </a:t>
            </a:r>
            <a:r>
              <a:rPr lang="en-US" sz="4200" b="1" i="1" dirty="0" err="1">
                <a:latin typeface="Garamond Premr Pro"/>
                <a:cs typeface="Times New Roman" pitchFamily="18" charset="0"/>
              </a:rPr>
              <a:t>Babadi</a:t>
            </a:r>
            <a:r>
              <a:rPr lang="en-US" sz="4400" b="1" i="1" dirty="0">
                <a:latin typeface="Garamond Premr Pro"/>
                <a:cs typeface="Arial" panose="020B0604020202020204" pitchFamily="34" charset="0"/>
              </a:rPr>
              <a:t>, </a:t>
            </a:r>
            <a:r>
              <a:rPr lang="en-US" sz="4000" i="1" dirty="0">
                <a:latin typeface="Garamond Premr Pro"/>
                <a:cs typeface="Arial" panose="020B0604020202020204" pitchFamily="34" charset="0"/>
              </a:rPr>
              <a:t>Department of Electrical Engineering and Computer Engineering, University of Maryland</a:t>
            </a:r>
          </a:p>
          <a:p>
            <a:pPr>
              <a:lnSpc>
                <a:spcPct val="60000"/>
              </a:lnSpc>
              <a:spcBef>
                <a:spcPts val="0"/>
              </a:spcBef>
              <a:spcAft>
                <a:spcPts val="2400"/>
              </a:spcAft>
            </a:pPr>
            <a:r>
              <a:rPr lang="en-US" sz="4200" b="1" i="1" dirty="0">
                <a:latin typeface="Garamond Premr Pro"/>
                <a:cs typeface="Times New Roman" pitchFamily="18" charset="0"/>
              </a:rPr>
              <a:t>G </a:t>
            </a:r>
            <a:r>
              <a:rPr lang="en-US" sz="4200" b="1" i="1" dirty="0" err="1">
                <a:latin typeface="Garamond Premr Pro"/>
                <a:cs typeface="Times New Roman" pitchFamily="18" charset="0"/>
              </a:rPr>
              <a:t>Thalhammer</a:t>
            </a:r>
            <a:r>
              <a:rPr lang="en-US" sz="4200" b="1" i="1" dirty="0">
                <a:latin typeface="Garamond Premr Pro"/>
                <a:cs typeface="Times New Roman" pitchFamily="18" charset="0"/>
              </a:rPr>
              <a:t> and M </a:t>
            </a:r>
            <a:r>
              <a:rPr lang="en-US" sz="4200" b="1" i="1" dirty="0" err="1">
                <a:latin typeface="Garamond Premr Pro"/>
                <a:cs typeface="Times New Roman" pitchFamily="18" charset="0"/>
              </a:rPr>
              <a:t>Ritsch-Marte</a:t>
            </a:r>
            <a:r>
              <a:rPr lang="en-US" sz="4200" b="1" i="1" dirty="0">
                <a:latin typeface="Garamond Premr Pro"/>
                <a:cs typeface="Times New Roman" pitchFamily="18" charset="0"/>
              </a:rPr>
              <a:t>, </a:t>
            </a:r>
            <a:r>
              <a:rPr lang="en-US" sz="4000" i="1" dirty="0">
                <a:latin typeface="Garamond Premr Pro"/>
                <a:cs typeface="Arial" panose="020B0604020202020204" pitchFamily="34" charset="0"/>
              </a:rPr>
              <a:t>Division of Biomedical Physics, Medical University of Innsbruck, Innsbruck, Austria</a:t>
            </a:r>
            <a:br>
              <a:rPr lang="en-US" sz="4000" b="1" i="1" baseline="30000" dirty="0">
                <a:latin typeface="Garamond Premr Pro"/>
                <a:cs typeface="Times New Roman" pitchFamily="18" charset="0"/>
              </a:rPr>
            </a:br>
            <a:endParaRPr lang="en-US" sz="4000" i="1" dirty="0">
              <a:latin typeface="Arial" panose="020B0604020202020204" pitchFamily="34" charset="0"/>
              <a:cs typeface="Arial" panose="020B0604020202020204" pitchFamily="34" charset="0"/>
            </a:endParaRPr>
          </a:p>
        </p:txBody>
      </p:sp>
      <p:sp>
        <p:nvSpPr>
          <p:cNvPr id="8" name="Rectangle 2"/>
          <p:cNvSpPr txBox="1">
            <a:spLocks noChangeArrowheads="1"/>
          </p:cNvSpPr>
          <p:nvPr/>
        </p:nvSpPr>
        <p:spPr>
          <a:xfrm>
            <a:off x="12104776" y="4776056"/>
            <a:ext cx="30906720" cy="1005840"/>
          </a:xfrm>
          <a:prstGeom prst="rect">
            <a:avLst/>
          </a:prstGeom>
          <a:ln w="76200">
            <a:solidFill>
              <a:srgbClr val="C00000"/>
            </a:solidFill>
          </a:ln>
        </p:spPr>
        <p:txBody>
          <a:bodyPr vert="horz" lIns="182880" tIns="182880" rIns="182880" bIns="182880"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spcAft>
                <a:spcPts val="1200"/>
              </a:spcAft>
            </a:pPr>
            <a:r>
              <a:rPr lang="en-US" sz="4200" b="1" dirty="0">
                <a:latin typeface="Arial" panose="020B0604020202020204" pitchFamily="34" charset="0"/>
                <a:cs typeface="Arial" panose="020B0604020202020204" pitchFamily="34" charset="0"/>
              </a:rPr>
              <a:t>Project Goals</a:t>
            </a:r>
            <a:endParaRPr lang="en-US" sz="1200" b="1" dirty="0">
              <a:latin typeface="Arial" panose="020B0604020202020204" pitchFamily="34" charset="0"/>
              <a:cs typeface="Arial" panose="020B0604020202020204" pitchFamily="34" charset="0"/>
            </a:endParaRPr>
          </a:p>
        </p:txBody>
      </p:sp>
      <p:sp>
        <p:nvSpPr>
          <p:cNvPr id="9" name="Rectangle 2"/>
          <p:cNvSpPr txBox="1">
            <a:spLocks noChangeArrowheads="1"/>
          </p:cNvSpPr>
          <p:nvPr/>
        </p:nvSpPr>
        <p:spPr>
          <a:xfrm>
            <a:off x="12070078" y="27510211"/>
            <a:ext cx="19705322" cy="4493790"/>
          </a:xfrm>
          <a:prstGeom prst="rect">
            <a:avLst/>
          </a:prstGeom>
          <a:ln w="76200">
            <a:solidFill>
              <a:srgbClr val="C00000"/>
            </a:solidFill>
          </a:ln>
        </p:spPr>
        <p:txBody>
          <a:bodyPr vert="horz" lIns="182880" tIns="182880" rIns="182880" bIns="182880" numCol="1"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lgn="l">
              <a:spcBef>
                <a:spcPts val="0"/>
              </a:spcBef>
              <a:spcAft>
                <a:spcPts val="1200"/>
              </a:spcAft>
            </a:pPr>
            <a:endParaRPr lang="en-US" sz="1200" b="1" dirty="0">
              <a:latin typeface="Arial" panose="020B0604020202020204" pitchFamily="34" charset="0"/>
              <a:cs typeface="Arial" panose="020B0604020202020204" pitchFamily="34" charset="0"/>
            </a:endParaRPr>
          </a:p>
        </p:txBody>
      </p:sp>
      <p:sp>
        <p:nvSpPr>
          <p:cNvPr id="177" name="Rectangle 2"/>
          <p:cNvSpPr txBox="1">
            <a:spLocks noChangeArrowheads="1"/>
          </p:cNvSpPr>
          <p:nvPr/>
        </p:nvSpPr>
        <p:spPr>
          <a:xfrm>
            <a:off x="27690949" y="6270971"/>
            <a:ext cx="15324053" cy="20703828"/>
          </a:xfrm>
          <a:prstGeom prst="rect">
            <a:avLst/>
          </a:prstGeom>
          <a:ln w="76200">
            <a:solidFill>
              <a:srgbClr val="C00000"/>
            </a:solidFill>
          </a:ln>
        </p:spPr>
        <p:txBody>
          <a:bodyPr vert="horz" lIns="182880" tIns="182880" rIns="182880" bIns="182880"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pPr>
            <a:r>
              <a:rPr lang="en-US" sz="4200" b="1" dirty="0">
                <a:latin typeface="Arial" panose="020B0604020202020204" pitchFamily="34" charset="0"/>
                <a:cs typeface="Arial" panose="020B0604020202020204" pitchFamily="34" charset="0"/>
              </a:rPr>
              <a:t>Functional Connectivity Analysis using Granger Causality</a:t>
            </a:r>
          </a:p>
          <a:p>
            <a:pPr>
              <a:spcBef>
                <a:spcPts val="0"/>
              </a:spcBef>
            </a:pPr>
            <a:r>
              <a:rPr lang="en-US" sz="4200" i="1" dirty="0">
                <a:latin typeface="Arial" panose="020B0604020202020204" pitchFamily="34" charset="0"/>
                <a:cs typeface="Arial" panose="020B0604020202020204" pitchFamily="34" charset="0"/>
              </a:rPr>
              <a:t>[</a:t>
            </a:r>
            <a:r>
              <a:rPr lang="en-US" sz="4200" i="1" dirty="0" err="1">
                <a:latin typeface="Arial" panose="020B0604020202020204" pitchFamily="34" charset="0"/>
                <a:cs typeface="Arial" panose="020B0604020202020204" pitchFamily="34" charset="0"/>
              </a:rPr>
              <a:t>Losert</a:t>
            </a:r>
            <a:r>
              <a:rPr lang="en-US" sz="4200" i="1" dirty="0">
                <a:latin typeface="Arial" panose="020B0604020202020204" pitchFamily="34" charset="0"/>
                <a:cs typeface="Arial" panose="020B0604020202020204" pitchFamily="34" charset="0"/>
              </a:rPr>
              <a:t> + </a:t>
            </a:r>
            <a:r>
              <a:rPr lang="en-US" sz="4200" i="1" dirty="0" err="1">
                <a:latin typeface="Arial" panose="020B0604020202020204" pitchFamily="34" charset="0"/>
                <a:cs typeface="Arial" panose="020B0604020202020204" pitchFamily="34" charset="0"/>
              </a:rPr>
              <a:t>Babadi</a:t>
            </a:r>
            <a:r>
              <a:rPr lang="en-US" sz="4200" i="1" dirty="0">
                <a:latin typeface="Arial" panose="020B0604020202020204" pitchFamily="34" charset="0"/>
                <a:cs typeface="Arial" panose="020B0604020202020204" pitchFamily="34" charset="0"/>
              </a:rPr>
              <a:t> Groups]</a:t>
            </a: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Embryonic rat hippocampal neurons are cultured on </a:t>
            </a:r>
            <a:r>
              <a:rPr lang="en-US" sz="2600" b="1" dirty="0">
                <a:latin typeface="Arial" panose="020B0604020202020204" pitchFamily="34" charset="0"/>
                <a:cs typeface="Arial" panose="020B0604020202020204" pitchFamily="34" charset="0"/>
              </a:rPr>
              <a:t>m</a:t>
            </a:r>
            <a:r>
              <a:rPr lang="en-US" sz="2600" dirty="0">
                <a:latin typeface="Arial" panose="020B0604020202020204" pitchFamily="34" charset="0"/>
                <a:cs typeface="Arial" panose="020B0604020202020204" pitchFamily="34" charset="0"/>
              </a:rPr>
              <a:t>icro</a:t>
            </a:r>
            <a:r>
              <a:rPr lang="en-US" sz="2600" b="1" dirty="0">
                <a:latin typeface="Arial" panose="020B0604020202020204" pitchFamily="34" charset="0"/>
                <a:cs typeface="Arial" panose="020B0604020202020204" pitchFamily="34" charset="0"/>
              </a:rPr>
              <a:t>e</a:t>
            </a:r>
            <a:r>
              <a:rPr lang="en-US" sz="2600" dirty="0">
                <a:latin typeface="Arial" panose="020B0604020202020204" pitchFamily="34" charset="0"/>
                <a:cs typeface="Arial" panose="020B0604020202020204" pitchFamily="34" charset="0"/>
              </a:rPr>
              <a:t>lectrode </a:t>
            </a:r>
            <a:r>
              <a:rPr lang="en-US" sz="2600" b="1" dirty="0">
                <a:latin typeface="Arial" panose="020B0604020202020204" pitchFamily="34" charset="0"/>
                <a:cs typeface="Arial" panose="020B0604020202020204" pitchFamily="34" charset="0"/>
              </a:rPr>
              <a:t>a</a:t>
            </a:r>
            <a:r>
              <a:rPr lang="en-US" sz="2600" dirty="0">
                <a:latin typeface="Arial" panose="020B0604020202020204" pitchFamily="34" charset="0"/>
                <a:cs typeface="Arial" panose="020B0604020202020204" pitchFamily="34" charset="0"/>
              </a:rPr>
              <a:t>rrays (MEA). Spontaneous activity of the networks was recorded on days </a:t>
            </a:r>
            <a:r>
              <a:rPr lang="en-US" sz="2600" i="1" dirty="0">
                <a:latin typeface="Arial" panose="020B0604020202020204" pitchFamily="34" charset="0"/>
                <a:cs typeface="Arial" panose="020B0604020202020204" pitchFamily="34" charset="0"/>
              </a:rPr>
              <a:t>in vitro </a:t>
            </a:r>
            <a:r>
              <a:rPr lang="en-US" sz="2600" dirty="0">
                <a:latin typeface="Arial" panose="020B0604020202020204" pitchFamily="34" charset="0"/>
                <a:cs typeface="Arial" panose="020B0604020202020204" pitchFamily="34" charset="0"/>
              </a:rPr>
              <a:t>(DIV) 7, div 10, and div 17.</a:t>
            </a: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Spike times obtained by adaptive thresholding of electrode data. Spikes are binned at 300ms to obtain point processes for burst events. Likelihood models are estimated for active electrodes separately on each day </a:t>
            </a:r>
            <a:r>
              <a:rPr lang="en-US" sz="2600" i="1" dirty="0">
                <a:latin typeface="Arial" panose="020B0604020202020204" pitchFamily="34" charset="0"/>
                <a:cs typeface="Arial" panose="020B0604020202020204" pitchFamily="34" charset="0"/>
              </a:rPr>
              <a:t>in vitro</a:t>
            </a:r>
            <a:r>
              <a:rPr lang="en-US" sz="2600" dirty="0">
                <a:latin typeface="Arial" panose="020B0604020202020204" pitchFamily="34" charset="0"/>
                <a:cs typeface="Arial" panose="020B0604020202020204" pitchFamily="34" charset="0"/>
              </a:rPr>
              <a:t>.</a:t>
            </a: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Granger Causal link is established between two electrodes if the bursting likelihood of the first is significantly increased by knowledge of the second’s bursting history.</a:t>
            </a: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Functional networks are visualized by compiling all Granger Causal links (</a:t>
            </a:r>
            <a:r>
              <a:rPr lang="en-US" sz="2600" b="1" dirty="0">
                <a:latin typeface="Arial" panose="020B0604020202020204" pitchFamily="34" charset="0"/>
                <a:cs typeface="Arial" panose="020B0604020202020204" pitchFamily="34" charset="0"/>
              </a:rPr>
              <a:t>Fig. 8</a:t>
            </a:r>
            <a:r>
              <a:rPr lang="en-US" sz="2600" dirty="0">
                <a:latin typeface="Arial" panose="020B0604020202020204" pitchFamily="34" charset="0"/>
                <a:cs typeface="Arial" panose="020B0604020202020204" pitchFamily="34" charset="0"/>
              </a:rPr>
              <a:t>).</a:t>
            </a:r>
          </a:p>
        </p:txBody>
      </p:sp>
      <p:sp>
        <p:nvSpPr>
          <p:cNvPr id="180" name="Rectangle 2"/>
          <p:cNvSpPr txBox="1">
            <a:spLocks noChangeArrowheads="1"/>
          </p:cNvSpPr>
          <p:nvPr/>
        </p:nvSpPr>
        <p:spPr>
          <a:xfrm>
            <a:off x="12070079" y="6270970"/>
            <a:ext cx="15125470" cy="20703829"/>
          </a:xfrm>
          <a:prstGeom prst="rect">
            <a:avLst/>
          </a:prstGeom>
          <a:ln w="76200">
            <a:solidFill>
              <a:srgbClr val="C00000"/>
            </a:solidFill>
          </a:ln>
        </p:spPr>
        <p:txBody>
          <a:bodyPr vert="horz" lIns="182880" tIns="182880" rIns="182880" bIns="182880"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pPr>
            <a:r>
              <a:rPr lang="en-US" sz="4200" b="1" dirty="0">
                <a:latin typeface="Arial" panose="020B0604020202020204" pitchFamily="34" charset="0"/>
                <a:cs typeface="Arial" panose="020B0604020202020204" pitchFamily="34" charset="0"/>
              </a:rPr>
              <a:t>Fast Switching of Photostimulation Patterns using SLM</a:t>
            </a:r>
          </a:p>
          <a:p>
            <a:pPr>
              <a:spcBef>
                <a:spcPts val="0"/>
              </a:spcBef>
            </a:pPr>
            <a:r>
              <a:rPr lang="en-US" sz="4200" i="1" dirty="0">
                <a:latin typeface="Arial" panose="020B0604020202020204" pitchFamily="34" charset="0"/>
                <a:cs typeface="Arial" panose="020B0604020202020204" pitchFamily="34" charset="0"/>
              </a:rPr>
              <a:t>[Losert + Ritsch-Marte Groups]</a:t>
            </a:r>
            <a:endParaRPr lang="en-US" sz="4200" b="1"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Channelrhodopsins are naturally occurring light-gated ion channels, that when expressed in neurons, enable optical stimulation. In 2014, the Boyden group at MIT discovered Chronos</a:t>
            </a:r>
            <a:r>
              <a:rPr lang="en-US" sz="2600" b="1"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ShChR</a:t>
            </a:r>
            <a:r>
              <a:rPr lang="en-US" sz="2600" dirty="0">
                <a:latin typeface="Arial" panose="020B0604020202020204" pitchFamily="34" charset="0"/>
                <a:cs typeface="Arial" panose="020B0604020202020204" pitchFamily="34" charset="0"/>
              </a:rPr>
              <a:t>), an opsin with the fastest kinetics to date: </a:t>
            </a:r>
            <a:r>
              <a:rPr lang="el-GR" sz="2600" dirty="0">
                <a:latin typeface="Arial" panose="020B0604020202020204" pitchFamily="34" charset="0"/>
                <a:cs typeface="Arial" panose="020B0604020202020204" pitchFamily="34" charset="0"/>
              </a:rPr>
              <a:t>ͳ</a:t>
            </a:r>
            <a:r>
              <a:rPr lang="en-US" sz="2600" baseline="-15000" dirty="0">
                <a:latin typeface="Arial" panose="020B0604020202020204" pitchFamily="34" charset="0"/>
                <a:cs typeface="Arial" panose="020B0604020202020204" pitchFamily="34" charset="0"/>
              </a:rPr>
              <a:t>on</a:t>
            </a:r>
            <a:r>
              <a:rPr lang="en-US" sz="2600" dirty="0">
                <a:latin typeface="Arial" panose="020B0604020202020204" pitchFamily="34" charset="0"/>
                <a:cs typeface="Arial" panose="020B0604020202020204" pitchFamily="34" charset="0"/>
              </a:rPr>
              <a:t> = 2.3 ± 0.3 ms,  </a:t>
            </a:r>
            <a:r>
              <a:rPr lang="el-GR" sz="2600" dirty="0">
                <a:latin typeface="Arial" panose="020B0604020202020204" pitchFamily="34" charset="0"/>
                <a:cs typeface="Arial" panose="020B0604020202020204" pitchFamily="34" charset="0"/>
              </a:rPr>
              <a:t>ͳ</a:t>
            </a:r>
            <a:r>
              <a:rPr lang="en-US" sz="2600" baseline="-15000" dirty="0">
                <a:latin typeface="Arial" panose="020B0604020202020204" pitchFamily="34" charset="0"/>
                <a:cs typeface="Arial" panose="020B0604020202020204" pitchFamily="34" charset="0"/>
              </a:rPr>
              <a:t>off</a:t>
            </a:r>
            <a:r>
              <a:rPr lang="en-US" sz="2600" dirty="0">
                <a:latin typeface="Arial" panose="020B0604020202020204" pitchFamily="34" charset="0"/>
                <a:cs typeface="Arial" panose="020B0604020202020204" pitchFamily="34" charset="0"/>
              </a:rPr>
              <a:t> = 3.6 ± 0.2 ms</a:t>
            </a: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Taking advantage of the fast kinetics of Chronos, 2-photon photo-stimulation will be done using the 1040nm Chameleon Discovery laser</a:t>
            </a:r>
          </a:p>
          <a:p>
            <a:pPr algn="l">
              <a:spcBef>
                <a:spcPts val="0"/>
              </a:spcBef>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r>
              <a:rPr lang="en-US" sz="2600" dirty="0">
                <a:latin typeface="Arial" panose="020B0604020202020204" pitchFamily="34" charset="0"/>
                <a:cs typeface="Arial" panose="020B0604020202020204" pitchFamily="34" charset="0"/>
              </a:rPr>
              <a:t>Using a BNS 256x256 SLM that has nominal speeds of 30Hz, through the software-based techniques of </a:t>
            </a:r>
            <a:r>
              <a:rPr lang="en-US" sz="2600" i="1" dirty="0">
                <a:latin typeface="Arial" panose="020B0604020202020204" pitchFamily="34" charset="0"/>
                <a:cs typeface="Arial" panose="020B0604020202020204" pitchFamily="34" charset="0"/>
              </a:rPr>
              <a:t>overdrive</a:t>
            </a:r>
            <a:r>
              <a:rPr lang="en-US" sz="2600" dirty="0">
                <a:latin typeface="Arial" panose="020B0604020202020204" pitchFamily="34" charset="0"/>
                <a:cs typeface="Arial" panose="020B0604020202020204" pitchFamily="34" charset="0"/>
              </a:rPr>
              <a:t> and </a:t>
            </a:r>
            <a:r>
              <a:rPr lang="en-US" sz="2600" i="1" dirty="0">
                <a:latin typeface="Arial" panose="020B0604020202020204" pitchFamily="34" charset="0"/>
                <a:cs typeface="Arial" panose="020B0604020202020204" pitchFamily="34" charset="0"/>
              </a:rPr>
              <a:t>phase change reduction</a:t>
            </a:r>
            <a:r>
              <a:rPr lang="en-US" sz="2600" dirty="0">
                <a:latin typeface="Arial" panose="020B0604020202020204" pitchFamily="34" charset="0"/>
                <a:cs typeface="Arial" panose="020B0604020202020204" pitchFamily="34" charset="0"/>
              </a:rPr>
              <a:t>, transition times between two target intensity patterns of ~1ms have been demonstrated by the </a:t>
            </a:r>
            <a:r>
              <a:rPr lang="en-US" sz="2600" dirty="0" err="1">
                <a:latin typeface="Arial" panose="020B0604020202020204" pitchFamily="34" charset="0"/>
                <a:cs typeface="Arial" panose="020B0604020202020204" pitchFamily="34" charset="0"/>
              </a:rPr>
              <a:t>Ritsch-Marte</a:t>
            </a:r>
            <a:r>
              <a:rPr lang="en-US" sz="2600" dirty="0">
                <a:latin typeface="Arial" panose="020B0604020202020204" pitchFamily="34" charset="0"/>
                <a:cs typeface="Arial" panose="020B0604020202020204" pitchFamily="34" charset="0"/>
              </a:rPr>
              <a:t> Group*</a:t>
            </a: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marL="457200" indent="-457200" algn="l">
              <a:spcBef>
                <a:spcPts val="0"/>
              </a:spcBef>
              <a:buFontTx/>
              <a:buChar char="-"/>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a:spcBef>
                <a:spcPts val="0"/>
              </a:spcBef>
            </a:pPr>
            <a:endParaRPr lang="en-US" sz="4200" b="1" dirty="0">
              <a:latin typeface="Arial" panose="020B0604020202020204" pitchFamily="34" charset="0"/>
              <a:cs typeface="Arial" panose="020B0604020202020204" pitchFamily="34" charset="0"/>
            </a:endParaRPr>
          </a:p>
          <a:p>
            <a:pPr>
              <a:spcBef>
                <a:spcPts val="0"/>
              </a:spcBef>
            </a:pPr>
            <a:endParaRPr lang="en-US" sz="4200" b="1" dirty="0">
              <a:latin typeface="Arial" panose="020B0604020202020204" pitchFamily="34" charset="0"/>
              <a:cs typeface="Arial" panose="020B0604020202020204" pitchFamily="34" charset="0"/>
            </a:endParaRPr>
          </a:p>
          <a:p>
            <a:pPr>
              <a:spcBef>
                <a:spcPts val="0"/>
              </a:spcBef>
            </a:pPr>
            <a:endParaRPr lang="en-US" sz="4200" b="1" dirty="0">
              <a:latin typeface="Arial" panose="020B0604020202020204" pitchFamily="34" charset="0"/>
              <a:cs typeface="Arial" panose="020B0604020202020204" pitchFamily="34" charset="0"/>
            </a:endParaRPr>
          </a:p>
        </p:txBody>
      </p:sp>
      <p:pic>
        <p:nvPicPr>
          <p:cNvPr id="16" name="Picture 2" descr="C:\Users\Kate\Dropbox\POSTDOC\Conferences, talks, posters\2018-10 BMES\PhaseMap_CellBG.tif">
            <a:extLst>
              <a:ext uri="{FF2B5EF4-FFF2-40B4-BE49-F238E27FC236}">
                <a16:creationId xmlns:a16="http://schemas.microsoft.com/office/drawing/2014/main" id="{0F5F79DB-EE95-46C7-B054-F318145DFE9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597" t="7746" r="8906" b="10553"/>
          <a:stretch/>
        </p:blipFill>
        <p:spPr bwMode="auto">
          <a:xfrm>
            <a:off x="6766481" y="22053642"/>
            <a:ext cx="4126526" cy="4143554"/>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Google Shape;121;p19">
            <a:extLst>
              <a:ext uri="{FF2B5EF4-FFF2-40B4-BE49-F238E27FC236}">
                <a16:creationId xmlns:a16="http://schemas.microsoft.com/office/drawing/2014/main" id="{7B6E7E3B-F29E-4709-A93C-8973BD0155F3}"/>
              </a:ext>
            </a:extLst>
          </p:cNvPr>
          <p:cNvPicPr preferRelativeResize="0">
            <a:picLocks noChangeAspect="1"/>
          </p:cNvPicPr>
          <p:nvPr/>
        </p:nvPicPr>
        <p:blipFill>
          <a:blip r:embed="rId8">
            <a:alphaModFix/>
          </a:blip>
          <a:stretch>
            <a:fillRect/>
          </a:stretch>
        </p:blipFill>
        <p:spPr>
          <a:xfrm>
            <a:off x="1670942" y="22130916"/>
            <a:ext cx="4089803" cy="4066280"/>
          </a:xfrm>
          <a:prstGeom prst="rect">
            <a:avLst/>
          </a:prstGeom>
          <a:noFill/>
          <a:ln>
            <a:noFill/>
          </a:ln>
        </p:spPr>
      </p:pic>
      <p:sp>
        <p:nvSpPr>
          <p:cNvPr id="18" name="TextBox 17">
            <a:extLst>
              <a:ext uri="{FF2B5EF4-FFF2-40B4-BE49-F238E27FC236}">
                <a16:creationId xmlns:a16="http://schemas.microsoft.com/office/drawing/2014/main" id="{DF1FE60D-2D43-4C60-88D6-033C58B585C8}"/>
              </a:ext>
            </a:extLst>
          </p:cNvPr>
          <p:cNvSpPr txBox="1"/>
          <p:nvPr/>
        </p:nvSpPr>
        <p:spPr>
          <a:xfrm>
            <a:off x="1273516" y="26262904"/>
            <a:ext cx="10058400" cy="1569660"/>
          </a:xfrm>
          <a:prstGeom prst="rect">
            <a:avLst/>
          </a:prstGeom>
          <a:noFill/>
        </p:spPr>
        <p:txBody>
          <a:bodyPr wrap="square" rtlCol="0">
            <a:spAutoFit/>
          </a:bodyPr>
          <a:lstStyle/>
          <a:p>
            <a:pPr algn="just"/>
            <a:r>
              <a:rPr lang="en-US" sz="2400" b="1" dirty="0">
                <a:latin typeface="Arial" panose="020B0604020202020204" pitchFamily="34" charset="0"/>
                <a:cs typeface="Arial" panose="020B0604020202020204" pitchFamily="34" charset="0"/>
              </a:rPr>
              <a:t>Fig. 2: </a:t>
            </a:r>
            <a:r>
              <a:rPr lang="en-US" sz="2400" dirty="0">
                <a:latin typeface="Arial" panose="020B0604020202020204" pitchFamily="34" charset="0"/>
                <a:cs typeface="Arial" panose="020B0604020202020204" pitchFamily="34" charset="0"/>
              </a:rPr>
              <a:t>Propagation of electrical activity in NK-HEK cells. </a:t>
            </a:r>
            <a:r>
              <a:rPr lang="en-US" sz="2400" b="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Electrical activity of individual cells shows that there are delays between spikes. </a:t>
            </a:r>
            <a:r>
              <a:rPr lang="en-US" sz="2400" b="1" dirty="0">
                <a:latin typeface="Arial" panose="020B0604020202020204" pitchFamily="34" charset="0"/>
                <a:cs typeface="Arial" panose="020B0604020202020204" pitchFamily="34" charset="0"/>
              </a:rPr>
              <a:t>b)</a:t>
            </a:r>
            <a:r>
              <a:rPr lang="en-US" sz="2400" dirty="0">
                <a:latin typeface="Arial" panose="020B0604020202020204" pitchFamily="34" charset="0"/>
                <a:cs typeface="Arial" panose="020B0604020202020204" pitchFamily="34" charset="0"/>
              </a:rPr>
              <a:t> Phase map showing delays between groups of cells (</a:t>
            </a:r>
            <a:r>
              <a:rPr lang="en-US" sz="2400" dirty="0" err="1">
                <a:latin typeface="Arial" panose="020B0604020202020204" pitchFamily="34" charset="0"/>
                <a:cs typeface="Arial" panose="020B0604020202020204" pitchFamily="34" charset="0"/>
              </a:rPr>
              <a:t>blue</a:t>
            </a:r>
            <a:r>
              <a:rPr lang="en-US" sz="2400" dirty="0" err="1">
                <a:latin typeface="Arial" panose="020B0604020202020204" pitchFamily="34" charset="0"/>
                <a:cs typeface="Arial" panose="020B0604020202020204" pitchFamily="34" charset="0"/>
                <a:sym typeface="Wingdings" panose="05000000000000000000" pitchFamily="2" charset="2"/>
              </a:rPr>
              <a:t>orange</a:t>
            </a:r>
            <a:r>
              <a:rPr lang="en-US" sz="2400" dirty="0">
                <a:latin typeface="Arial" panose="020B0604020202020204" pitchFamily="34" charset="0"/>
                <a:cs typeface="Arial" panose="020B0604020202020204" pitchFamily="34" charset="0"/>
                <a:sym typeface="Wingdings" panose="05000000000000000000" pitchFamily="2" charset="2"/>
              </a:rPr>
              <a:t> corresponds to 035 msec). Imaged at 231 fps.</a:t>
            </a:r>
            <a:endParaRPr lang="en-US" sz="24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BD6227D-02E2-432D-9D40-D4A000D9AD99}"/>
              </a:ext>
            </a:extLst>
          </p:cNvPr>
          <p:cNvSpPr txBox="1"/>
          <p:nvPr/>
        </p:nvSpPr>
        <p:spPr>
          <a:xfrm>
            <a:off x="5883616" y="22053642"/>
            <a:ext cx="838201"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b)</a:t>
            </a:r>
          </a:p>
        </p:txBody>
      </p:sp>
      <p:sp>
        <p:nvSpPr>
          <p:cNvPr id="20" name="TextBox 19">
            <a:extLst>
              <a:ext uri="{FF2B5EF4-FFF2-40B4-BE49-F238E27FC236}">
                <a16:creationId xmlns:a16="http://schemas.microsoft.com/office/drawing/2014/main" id="{D8FC8F10-F588-404C-83C7-F56F675E1AAB}"/>
              </a:ext>
            </a:extLst>
          </p:cNvPr>
          <p:cNvSpPr txBox="1"/>
          <p:nvPr/>
        </p:nvSpPr>
        <p:spPr>
          <a:xfrm>
            <a:off x="702722" y="22038402"/>
            <a:ext cx="1341194"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a:t>
            </a:r>
          </a:p>
        </p:txBody>
      </p:sp>
      <p:sp>
        <p:nvSpPr>
          <p:cNvPr id="24" name="TextShape 3">
            <a:extLst>
              <a:ext uri="{FF2B5EF4-FFF2-40B4-BE49-F238E27FC236}">
                <a16:creationId xmlns:a16="http://schemas.microsoft.com/office/drawing/2014/main" id="{CED274F0-6FB8-4371-9473-B8F65E12761C}"/>
              </a:ext>
            </a:extLst>
          </p:cNvPr>
          <p:cNvSpPr txBox="1"/>
          <p:nvPr/>
        </p:nvSpPr>
        <p:spPr>
          <a:xfrm rot="16191000">
            <a:off x="18547927" y="22867096"/>
            <a:ext cx="2210093" cy="708122"/>
          </a:xfrm>
          <a:prstGeom prst="rect">
            <a:avLst/>
          </a:prstGeom>
          <a:noFill/>
          <a:ln>
            <a:noFill/>
          </a:ln>
        </p:spPr>
        <p:txBody>
          <a:bodyPr lIns="90000" tIns="45000" rIns="90000" bIns="45000"/>
          <a:lstStyle/>
          <a:p>
            <a:r>
              <a:rPr lang="en-US" sz="2100" b="0" strike="noStrike" spc="-1" dirty="0">
                <a:latin typeface="Arial"/>
              </a:rPr>
              <a:t>Intensity</a:t>
            </a:r>
          </a:p>
        </p:txBody>
      </p:sp>
      <p:sp>
        <p:nvSpPr>
          <p:cNvPr id="29" name="TextShape 5">
            <a:extLst>
              <a:ext uri="{FF2B5EF4-FFF2-40B4-BE49-F238E27FC236}">
                <a16:creationId xmlns:a16="http://schemas.microsoft.com/office/drawing/2014/main" id="{976499B5-0F95-4502-8ABC-B5D30FAED27F}"/>
              </a:ext>
            </a:extLst>
          </p:cNvPr>
          <p:cNvSpPr txBox="1"/>
          <p:nvPr/>
        </p:nvSpPr>
        <p:spPr>
          <a:xfrm>
            <a:off x="14219468" y="18868682"/>
            <a:ext cx="3011353" cy="818376"/>
          </a:xfrm>
          <a:prstGeom prst="rect">
            <a:avLst/>
          </a:prstGeom>
          <a:noFill/>
          <a:ln>
            <a:noFill/>
          </a:ln>
        </p:spPr>
        <p:txBody>
          <a:bodyPr lIns="90000" tIns="45000" rIns="90000" bIns="45000"/>
          <a:lstStyle/>
          <a:p>
            <a:r>
              <a:rPr lang="en-US" sz="2100" b="0" strike="noStrike" spc="-1" dirty="0">
                <a:latin typeface="Arial"/>
              </a:rPr>
              <a:t>X-axis (Pixels)</a:t>
            </a:r>
          </a:p>
        </p:txBody>
      </p:sp>
      <p:sp>
        <p:nvSpPr>
          <p:cNvPr id="33" name="TextShape 6">
            <a:extLst>
              <a:ext uri="{FF2B5EF4-FFF2-40B4-BE49-F238E27FC236}">
                <a16:creationId xmlns:a16="http://schemas.microsoft.com/office/drawing/2014/main" id="{8007DC63-5B7D-43AC-BDFF-943F79374D1A}"/>
              </a:ext>
            </a:extLst>
          </p:cNvPr>
          <p:cNvSpPr txBox="1"/>
          <p:nvPr/>
        </p:nvSpPr>
        <p:spPr>
          <a:xfrm>
            <a:off x="20204074" y="18889505"/>
            <a:ext cx="1709833" cy="609795"/>
          </a:xfrm>
          <a:prstGeom prst="rect">
            <a:avLst/>
          </a:prstGeom>
          <a:noFill/>
          <a:ln>
            <a:noFill/>
          </a:ln>
        </p:spPr>
        <p:txBody>
          <a:bodyPr lIns="90000" tIns="45000" rIns="90000" bIns="45000"/>
          <a:lstStyle/>
          <a:p>
            <a:r>
              <a:rPr lang="en-US" sz="2100" b="0" strike="noStrike" spc="-1" dirty="0">
                <a:latin typeface="Arial"/>
              </a:rPr>
              <a:t>Pattern 1</a:t>
            </a:r>
          </a:p>
        </p:txBody>
      </p:sp>
      <p:sp>
        <p:nvSpPr>
          <p:cNvPr id="34" name="TextShape 7">
            <a:extLst>
              <a:ext uri="{FF2B5EF4-FFF2-40B4-BE49-F238E27FC236}">
                <a16:creationId xmlns:a16="http://schemas.microsoft.com/office/drawing/2014/main" id="{87E31B6A-4008-4A2F-B25B-615CCF8D3AD8}"/>
              </a:ext>
            </a:extLst>
          </p:cNvPr>
          <p:cNvSpPr txBox="1"/>
          <p:nvPr/>
        </p:nvSpPr>
        <p:spPr>
          <a:xfrm>
            <a:off x="24614295" y="18818638"/>
            <a:ext cx="2226734" cy="609795"/>
          </a:xfrm>
          <a:prstGeom prst="rect">
            <a:avLst/>
          </a:prstGeom>
          <a:noFill/>
          <a:ln>
            <a:noFill/>
          </a:ln>
        </p:spPr>
        <p:txBody>
          <a:bodyPr lIns="90000" tIns="45000" rIns="90000" bIns="45000"/>
          <a:lstStyle/>
          <a:p>
            <a:r>
              <a:rPr lang="en-US" sz="2100" b="0" strike="noStrike" spc="-1" dirty="0">
                <a:latin typeface="Arial"/>
              </a:rPr>
              <a:t>Pattern 2</a:t>
            </a:r>
          </a:p>
        </p:txBody>
      </p:sp>
      <p:pic>
        <p:nvPicPr>
          <p:cNvPr id="2" name="Picture 1" descr="GCNetwork_exampl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88772" y="16992600"/>
            <a:ext cx="4800600" cy="4800600"/>
          </a:xfrm>
          <a:prstGeom prst="rect">
            <a:avLst/>
          </a:prstGeom>
        </p:spPr>
      </p:pic>
      <p:pic>
        <p:nvPicPr>
          <p:cNvPr id="7" name="Picture 6" descr="Screen Shot 2018-10-26 at 12.59.02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857717" y="10640402"/>
            <a:ext cx="8054308" cy="2660308"/>
          </a:xfrm>
          <a:prstGeom prst="rect">
            <a:avLst/>
          </a:prstGeom>
        </p:spPr>
      </p:pic>
      <p:pic>
        <p:nvPicPr>
          <p:cNvPr id="10" name="Picture 9" descr="Screen Shot 2018-10-26 at 1.04.30 A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456917" y="10591800"/>
            <a:ext cx="6019801" cy="2708910"/>
          </a:xfrm>
          <a:prstGeom prst="rect">
            <a:avLst/>
          </a:prstGeom>
        </p:spPr>
      </p:pic>
      <p:sp>
        <p:nvSpPr>
          <p:cNvPr id="12" name="TextBox 11"/>
          <p:cNvSpPr txBox="1"/>
          <p:nvPr/>
        </p:nvSpPr>
        <p:spPr>
          <a:xfrm>
            <a:off x="34476717" y="10709910"/>
            <a:ext cx="560496"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b)</a:t>
            </a:r>
          </a:p>
        </p:txBody>
      </p:sp>
      <p:sp>
        <p:nvSpPr>
          <p:cNvPr id="13" name="TextBox 12"/>
          <p:cNvSpPr txBox="1"/>
          <p:nvPr/>
        </p:nvSpPr>
        <p:spPr>
          <a:xfrm>
            <a:off x="27771117" y="10705445"/>
            <a:ext cx="658704"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a:t>
            </a:r>
          </a:p>
        </p:txBody>
      </p:sp>
      <p:pic>
        <p:nvPicPr>
          <p:cNvPr id="22" name="Picture 21" descr="GCNetwork_example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88172" y="16992600"/>
            <a:ext cx="4800600" cy="4800600"/>
          </a:xfrm>
          <a:prstGeom prst="rect">
            <a:avLst/>
          </a:prstGeom>
        </p:spPr>
      </p:pic>
      <p:pic>
        <p:nvPicPr>
          <p:cNvPr id="26" name="Picture 25" descr="GCNetwork_example3.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89372" y="16992600"/>
            <a:ext cx="4800600" cy="4800600"/>
          </a:xfrm>
          <a:prstGeom prst="rect">
            <a:avLst/>
          </a:prstGeom>
        </p:spPr>
      </p:pic>
      <p:sp>
        <p:nvSpPr>
          <p:cNvPr id="28" name="TextBox 27"/>
          <p:cNvSpPr txBox="1"/>
          <p:nvPr/>
        </p:nvSpPr>
        <p:spPr>
          <a:xfrm>
            <a:off x="28369172" y="21785759"/>
            <a:ext cx="13688904"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8:</a:t>
            </a:r>
            <a:r>
              <a:rPr lang="en-US" sz="2400" dirty="0">
                <a:latin typeface="Arial" panose="020B0604020202020204" pitchFamily="34" charset="0"/>
                <a:cs typeface="Arial" panose="020B0604020202020204" pitchFamily="34" charset="0"/>
              </a:rPr>
              <a:t>   Granger Causal Networks on three different days </a:t>
            </a:r>
            <a:r>
              <a:rPr lang="en-US" sz="2400" i="1" dirty="0">
                <a:latin typeface="Arial" panose="020B0604020202020204" pitchFamily="34" charset="0"/>
                <a:cs typeface="Arial" panose="020B0604020202020204" pitchFamily="34" charset="0"/>
              </a:rPr>
              <a:t>in vitro</a:t>
            </a:r>
            <a:r>
              <a:rPr lang="en-US" sz="2400" dirty="0">
                <a:latin typeface="Arial" panose="020B0604020202020204" pitchFamily="34" charset="0"/>
                <a:cs typeface="Arial" panose="020B0604020202020204" pitchFamily="34" charset="0"/>
              </a:rPr>
              <a:t>. Red (blue) links indicate excitatory (inhibitory) connections. Line width indicates strength of link.  </a:t>
            </a:r>
            <a:r>
              <a:rPr lang="en-US" sz="2400" b="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Links at DIV 7. </a:t>
            </a:r>
            <a:r>
              <a:rPr lang="en-US" sz="2400" b="1" dirty="0">
                <a:latin typeface="Arial" panose="020B0604020202020204" pitchFamily="34" charset="0"/>
                <a:cs typeface="Arial" panose="020B0604020202020204" pitchFamily="34" charset="0"/>
              </a:rPr>
              <a:t>(b)</a:t>
            </a:r>
            <a:r>
              <a:rPr lang="en-US" sz="2400" dirty="0">
                <a:latin typeface="Arial" panose="020B0604020202020204" pitchFamily="34" charset="0"/>
                <a:cs typeface="Arial" panose="020B0604020202020204" pitchFamily="34" charset="0"/>
              </a:rPr>
              <a:t> Links at DIV 10. </a:t>
            </a:r>
            <a:r>
              <a:rPr lang="en-US" sz="2400" b="1" dirty="0">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 Links at DIV 17.</a:t>
            </a:r>
          </a:p>
        </p:txBody>
      </p:sp>
      <p:sp>
        <p:nvSpPr>
          <p:cNvPr id="35" name="TextBox 34"/>
          <p:cNvSpPr txBox="1"/>
          <p:nvPr/>
        </p:nvSpPr>
        <p:spPr>
          <a:xfrm>
            <a:off x="12190895" y="19096161"/>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a:t>
            </a:r>
          </a:p>
        </p:txBody>
      </p:sp>
      <p:sp>
        <p:nvSpPr>
          <p:cNvPr id="39" name="TextBox 38"/>
          <p:cNvSpPr txBox="1"/>
          <p:nvPr/>
        </p:nvSpPr>
        <p:spPr>
          <a:xfrm>
            <a:off x="32560172" y="17373600"/>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a:t>
            </a:r>
          </a:p>
        </p:txBody>
      </p:sp>
      <p:sp>
        <p:nvSpPr>
          <p:cNvPr id="40" name="TextBox 39"/>
          <p:cNvSpPr txBox="1"/>
          <p:nvPr/>
        </p:nvSpPr>
        <p:spPr>
          <a:xfrm>
            <a:off x="37360772" y="17369135"/>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a:t>
            </a:r>
          </a:p>
        </p:txBody>
      </p:sp>
      <p:sp>
        <p:nvSpPr>
          <p:cNvPr id="36" name="TextBox 35"/>
          <p:cNvSpPr txBox="1"/>
          <p:nvPr/>
        </p:nvSpPr>
        <p:spPr>
          <a:xfrm>
            <a:off x="12851975" y="27756558"/>
            <a:ext cx="17756139" cy="4001095"/>
          </a:xfrm>
          <a:prstGeom prst="rect">
            <a:avLst/>
          </a:prstGeom>
          <a:noFill/>
        </p:spPr>
        <p:txBody>
          <a:bodyPr wrap="square" rtlCol="0">
            <a:spAutoFit/>
          </a:bodyPr>
          <a:lstStyle/>
          <a:p>
            <a:pPr algn="ctr">
              <a:spcBef>
                <a:spcPts val="0"/>
              </a:spcBef>
              <a:spcAft>
                <a:spcPts val="1200"/>
              </a:spcAft>
            </a:pPr>
            <a:r>
              <a:rPr lang="en-US" sz="4200" b="1" dirty="0">
                <a:latin typeface="Arial" panose="020B0604020202020204" pitchFamily="34" charset="0"/>
                <a:cs typeface="Arial" panose="020B0604020202020204" pitchFamily="34" charset="0"/>
              </a:rPr>
              <a:t>Next Steps</a:t>
            </a:r>
          </a:p>
          <a:p>
            <a:pPr marL="685800" indent="-685800">
              <a:spcAft>
                <a:spcPts val="1200"/>
              </a:spcAft>
              <a:buFontTx/>
              <a:buChar char="-"/>
            </a:pPr>
            <a:endParaRPr lang="en-US" sz="400" dirty="0">
              <a:latin typeface="Arial" panose="020B0604020202020204" pitchFamily="34" charset="0"/>
              <a:cs typeface="Arial" panose="020B0604020202020204" pitchFamily="34" charset="0"/>
            </a:endParaRPr>
          </a:p>
          <a:p>
            <a:pPr marL="685800" indent="-685800">
              <a:spcAft>
                <a:spcPts val="1200"/>
              </a:spcAft>
              <a:buFontTx/>
              <a:buChar char="-"/>
            </a:pPr>
            <a:r>
              <a:rPr lang="en-US" sz="4000" dirty="0">
                <a:latin typeface="Arial" panose="020B0604020202020204" pitchFamily="34" charset="0"/>
                <a:cs typeface="Arial" panose="020B0604020202020204" pitchFamily="34" charset="0"/>
              </a:rPr>
              <a:t>Integration of fast imaging and fast-switching of photo-stimulation patterns</a:t>
            </a:r>
          </a:p>
          <a:p>
            <a:pPr marL="685800" indent="-685800">
              <a:spcAft>
                <a:spcPts val="1200"/>
              </a:spcAft>
              <a:buFontTx/>
              <a:buChar char="-"/>
            </a:pPr>
            <a:r>
              <a:rPr lang="en-US" sz="4000" dirty="0">
                <a:latin typeface="Arial" panose="020B0604020202020204" pitchFamily="34" charset="0"/>
                <a:cs typeface="Arial" panose="020B0604020202020204" pitchFamily="34" charset="0"/>
              </a:rPr>
              <a:t>Study spike time dependent plasticity (STDP) using Granger Causality </a:t>
            </a:r>
          </a:p>
          <a:p>
            <a:pPr marL="685800" indent="-685800">
              <a:spcAft>
                <a:spcPts val="1200"/>
              </a:spcAft>
              <a:buFontTx/>
              <a:buChar char="-"/>
            </a:pPr>
            <a:r>
              <a:rPr lang="en-US" sz="4000" dirty="0">
                <a:latin typeface="Arial" panose="020B0604020202020204" pitchFamily="34" charset="0"/>
                <a:cs typeface="Arial" panose="020B0604020202020204" pitchFamily="34" charset="0"/>
              </a:rPr>
              <a:t>Submit Brain Initiative Grant on precision optogenetics</a:t>
            </a:r>
          </a:p>
          <a:p>
            <a:pPr marL="685800" indent="-685800">
              <a:spcAft>
                <a:spcPts val="1200"/>
              </a:spcAft>
              <a:buFontTx/>
              <a:buChar char="-"/>
            </a:pPr>
            <a:endParaRPr lang="en-US" sz="4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DE1DE17-3650-4BAE-9451-0D911B96B0C4}"/>
              </a:ext>
            </a:extLst>
          </p:cNvPr>
          <p:cNvSpPr txBox="1"/>
          <p:nvPr/>
        </p:nvSpPr>
        <p:spPr>
          <a:xfrm>
            <a:off x="1424993" y="30000136"/>
            <a:ext cx="5694414"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3:</a:t>
            </a:r>
            <a:r>
              <a:rPr lang="en-US" sz="2400" dirty="0">
                <a:latin typeface="Arial" panose="020B0604020202020204" pitchFamily="34" charset="0"/>
                <a:cs typeface="Arial" panose="020B0604020202020204" pitchFamily="34" charset="0"/>
              </a:rPr>
              <a:t> Primary cortical neurons respond to DC stimulation after maturing for 10 days </a:t>
            </a:r>
            <a:r>
              <a:rPr lang="en-US" sz="2400" i="1" dirty="0">
                <a:latin typeface="Arial" panose="020B0604020202020204" pitchFamily="34" charset="0"/>
                <a:cs typeface="Arial" panose="020B0604020202020204" pitchFamily="34" charset="0"/>
              </a:rPr>
              <a:t>in vitro</a:t>
            </a:r>
            <a:r>
              <a:rPr lang="en-US" sz="2400" dirty="0">
                <a:latin typeface="Arial" panose="020B0604020202020204" pitchFamily="34" charset="0"/>
                <a:cs typeface="Arial" panose="020B0604020202020204" pitchFamily="34" charset="0"/>
              </a:rPr>
              <a:t>.</a:t>
            </a:r>
          </a:p>
        </p:txBody>
      </p:sp>
      <p:pic>
        <p:nvPicPr>
          <p:cNvPr id="37" name="Picture 36">
            <a:extLst>
              <a:ext uri="{FF2B5EF4-FFF2-40B4-BE49-F238E27FC236}">
                <a16:creationId xmlns:a16="http://schemas.microsoft.com/office/drawing/2014/main" id="{0A5D7A93-4345-4AD0-A580-B13408F3939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35355" y="10241285"/>
            <a:ext cx="3533303" cy="4128384"/>
          </a:xfrm>
          <a:prstGeom prst="rect">
            <a:avLst/>
          </a:prstGeom>
        </p:spPr>
      </p:pic>
      <p:pic>
        <p:nvPicPr>
          <p:cNvPr id="42" name="Picture 41">
            <a:extLst>
              <a:ext uri="{FF2B5EF4-FFF2-40B4-BE49-F238E27FC236}">
                <a16:creationId xmlns:a16="http://schemas.microsoft.com/office/drawing/2014/main" id="{EE5838A9-C3FC-4259-BA46-B1A3A28ED75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18110" y="10393709"/>
            <a:ext cx="6834863" cy="3860103"/>
          </a:xfrm>
          <a:prstGeom prst="rect">
            <a:avLst/>
          </a:prstGeom>
        </p:spPr>
      </p:pic>
      <p:cxnSp>
        <p:nvCxnSpPr>
          <p:cNvPr id="51" name="Straight Arrow Connector 50">
            <a:extLst>
              <a:ext uri="{FF2B5EF4-FFF2-40B4-BE49-F238E27FC236}">
                <a16:creationId xmlns:a16="http://schemas.microsoft.com/office/drawing/2014/main" id="{609736D9-7DAA-420B-82F7-255BC3B25E96}"/>
              </a:ext>
            </a:extLst>
          </p:cNvPr>
          <p:cNvCxnSpPr>
            <a:cxnSpLocks/>
          </p:cNvCxnSpPr>
          <p:nvPr/>
        </p:nvCxnSpPr>
        <p:spPr>
          <a:xfrm flipV="1">
            <a:off x="15468600" y="10419675"/>
            <a:ext cx="0" cy="2839125"/>
          </a:xfrm>
          <a:prstGeom prst="straightConnector1">
            <a:avLst/>
          </a:prstGeom>
          <a:ln w="50800" cmpd="sng">
            <a:solidFill>
              <a:srgbClr val="FF0000">
                <a:alpha val="62000"/>
              </a:srgb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3680CC6-BEE9-49AC-98A9-13E2F2734902}"/>
              </a:ext>
            </a:extLst>
          </p:cNvPr>
          <p:cNvSpPr txBox="1"/>
          <p:nvPr/>
        </p:nvSpPr>
        <p:spPr>
          <a:xfrm>
            <a:off x="12802403" y="14529264"/>
            <a:ext cx="6967097"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4:</a:t>
            </a:r>
            <a:r>
              <a:rPr lang="en-US" sz="2400" dirty="0">
                <a:latin typeface="Arial" panose="020B0604020202020204" pitchFamily="34" charset="0"/>
                <a:cs typeface="Arial" panose="020B0604020202020204" pitchFamily="34" charset="0"/>
              </a:rPr>
              <a:t> Spectral sensitivity of the studied opsins (</a:t>
            </a:r>
            <a:r>
              <a:rPr lang="en-US" sz="2400" i="1" dirty="0">
                <a:latin typeface="Arial" panose="020B0604020202020204" pitchFamily="34" charset="0"/>
                <a:cs typeface="Arial" panose="020B0604020202020204" pitchFamily="34" charset="0"/>
              </a:rPr>
              <a:t>Dashed red line is ½ </a:t>
            </a:r>
            <a:r>
              <a:rPr lang="el-GR" sz="2400" i="1" dirty="0"/>
              <a:t>λ</a:t>
            </a:r>
            <a:r>
              <a:rPr lang="en-US" sz="2400" i="1" baseline="-15000" dirty="0">
                <a:latin typeface="Arial" panose="020B0604020202020204" pitchFamily="34" charset="0"/>
                <a:cs typeface="Arial" panose="020B0604020202020204" pitchFamily="34" charset="0"/>
              </a:rPr>
              <a:t>IR </a:t>
            </a:r>
            <a:r>
              <a:rPr lang="en-US" sz="2400"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20ED6023-698D-479D-AE31-FCEE18985389}"/>
              </a:ext>
            </a:extLst>
          </p:cNvPr>
          <p:cNvSpPr txBox="1"/>
          <p:nvPr/>
        </p:nvSpPr>
        <p:spPr>
          <a:xfrm>
            <a:off x="21441414" y="14489411"/>
            <a:ext cx="5839650"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5:</a:t>
            </a:r>
            <a:r>
              <a:rPr lang="en-US" sz="2400" dirty="0">
                <a:latin typeface="Arial" panose="020B0604020202020204" pitchFamily="34" charset="0"/>
                <a:cs typeface="Arial" panose="020B0604020202020204" pitchFamily="34" charset="0"/>
              </a:rPr>
              <a:t> Time to reach 90% peak, when illuminated near their peak wavelength.</a:t>
            </a:r>
            <a:endParaRPr lang="en-US" sz="2400" b="1"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C4062FFC-B1E3-4129-8631-38D9D4631E6D}"/>
              </a:ext>
            </a:extLst>
          </p:cNvPr>
          <p:cNvSpPr txBox="1"/>
          <p:nvPr/>
        </p:nvSpPr>
        <p:spPr>
          <a:xfrm>
            <a:off x="7029849" y="13075945"/>
            <a:ext cx="4512667" cy="230832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1:</a:t>
            </a:r>
            <a:r>
              <a:rPr lang="en-US" sz="2400" dirty="0">
                <a:latin typeface="Arial" panose="020B0604020202020204" pitchFamily="34" charset="0"/>
                <a:cs typeface="Arial" panose="020B0604020202020204" pitchFamily="34" charset="0"/>
              </a:rPr>
              <a:t> Spiking-Time Dependent  Plasticity: Change in connection strength increases/decreases substantially with smaller </a:t>
            </a:r>
            <a:r>
              <a:rPr lang="el-GR" sz="2400" dirty="0">
                <a:latin typeface="Arial" panose="020B0604020202020204" pitchFamily="34" charset="0"/>
                <a:cs typeface="Arial" panose="020B0604020202020204" pitchFamily="34" charset="0"/>
              </a:rPr>
              <a:t>Δ</a:t>
            </a:r>
            <a:r>
              <a:rPr lang="en-US" sz="2400" dirty="0">
                <a:latin typeface="Arial" panose="020B0604020202020204" pitchFamily="34" charset="0"/>
                <a:cs typeface="Arial" panose="020B0604020202020204" pitchFamily="34" charset="0"/>
              </a:rPr>
              <a:t>t between pre-synaptic and post-synaptic firing. [Bi &amp; Poo 2001]</a:t>
            </a:r>
            <a:endParaRPr lang="en-US" sz="2400" b="1" dirty="0">
              <a:latin typeface="Arial" panose="020B0604020202020204" pitchFamily="34" charset="0"/>
              <a:cs typeface="Arial" panose="020B0604020202020204" pitchFamily="34" charset="0"/>
            </a:endParaRPr>
          </a:p>
        </p:txBody>
      </p:sp>
      <p:pic>
        <p:nvPicPr>
          <p:cNvPr id="44" name="Picture 43">
            <a:extLst>
              <a:ext uri="{FF2B5EF4-FFF2-40B4-BE49-F238E27FC236}">
                <a16:creationId xmlns:a16="http://schemas.microsoft.com/office/drawing/2014/main" id="{412EB2AC-B205-49C5-A8B0-C081247EE48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976615" y="19288533"/>
            <a:ext cx="3942535" cy="1939473"/>
          </a:xfrm>
          <a:prstGeom prst="rect">
            <a:avLst/>
          </a:prstGeom>
        </p:spPr>
      </p:pic>
      <p:pic>
        <p:nvPicPr>
          <p:cNvPr id="46" name="Picture 45">
            <a:extLst>
              <a:ext uri="{FF2B5EF4-FFF2-40B4-BE49-F238E27FC236}">
                <a16:creationId xmlns:a16="http://schemas.microsoft.com/office/drawing/2014/main" id="{B62F937D-3E2D-4344-95B9-B0309FDC8FC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318790" y="19333037"/>
            <a:ext cx="3852068" cy="1894969"/>
          </a:xfrm>
          <a:prstGeom prst="rect">
            <a:avLst/>
          </a:prstGeom>
        </p:spPr>
      </p:pic>
      <p:pic>
        <p:nvPicPr>
          <p:cNvPr id="48" name="Picture 47">
            <a:extLst>
              <a:ext uri="{FF2B5EF4-FFF2-40B4-BE49-F238E27FC236}">
                <a16:creationId xmlns:a16="http://schemas.microsoft.com/office/drawing/2014/main" id="{C5F8FBFC-00F2-4265-B4AF-BDA36C73355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616948" y="19135601"/>
            <a:ext cx="5451662" cy="2681866"/>
          </a:xfrm>
          <a:prstGeom prst="rect">
            <a:avLst/>
          </a:prstGeom>
        </p:spPr>
      </p:pic>
      <p:sp>
        <p:nvSpPr>
          <p:cNvPr id="57" name="TextBox 56">
            <a:extLst>
              <a:ext uri="{FF2B5EF4-FFF2-40B4-BE49-F238E27FC236}">
                <a16:creationId xmlns:a16="http://schemas.microsoft.com/office/drawing/2014/main" id="{AC2E6B2C-9212-4A83-A431-34AD4E823359}"/>
              </a:ext>
            </a:extLst>
          </p:cNvPr>
          <p:cNvSpPr txBox="1"/>
          <p:nvPr/>
        </p:nvSpPr>
        <p:spPr>
          <a:xfrm>
            <a:off x="20263821" y="26252747"/>
            <a:ext cx="5839650"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6: </a:t>
            </a:r>
            <a:r>
              <a:rPr lang="en-US" sz="2400" dirty="0">
                <a:latin typeface="Arial" panose="020B0604020202020204" pitchFamily="34" charset="0"/>
                <a:cs typeface="Arial" panose="020B0604020202020204" pitchFamily="34" charset="0"/>
              </a:rPr>
              <a:t>Preliminary experimental results. </a:t>
            </a:r>
            <a:endParaRPr lang="en-US" sz="2400" b="1"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2333C31C-3288-4F3B-96D0-B1149C357DD5}"/>
              </a:ext>
            </a:extLst>
          </p:cNvPr>
          <p:cNvSpPr txBox="1"/>
          <p:nvPr/>
        </p:nvSpPr>
        <p:spPr>
          <a:xfrm>
            <a:off x="27884876" y="17373600"/>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a:t>
            </a:r>
          </a:p>
        </p:txBody>
      </p:sp>
      <p:sp>
        <p:nvSpPr>
          <p:cNvPr id="59" name="TextBox 58">
            <a:extLst>
              <a:ext uri="{FF2B5EF4-FFF2-40B4-BE49-F238E27FC236}">
                <a16:creationId xmlns:a16="http://schemas.microsoft.com/office/drawing/2014/main" id="{DDDDC729-217B-47C8-83B5-1A234A574EBA}"/>
              </a:ext>
            </a:extLst>
          </p:cNvPr>
          <p:cNvSpPr txBox="1"/>
          <p:nvPr/>
        </p:nvSpPr>
        <p:spPr>
          <a:xfrm>
            <a:off x="18655915" y="19037635"/>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a:t>
            </a:r>
          </a:p>
        </p:txBody>
      </p:sp>
      <p:sp>
        <p:nvSpPr>
          <p:cNvPr id="61" name="TextBox 60">
            <a:extLst>
              <a:ext uri="{FF2B5EF4-FFF2-40B4-BE49-F238E27FC236}">
                <a16:creationId xmlns:a16="http://schemas.microsoft.com/office/drawing/2014/main" id="{FD3FF03B-DB65-475E-B373-9C5DAC1DE2B0}"/>
              </a:ext>
            </a:extLst>
          </p:cNvPr>
          <p:cNvSpPr txBox="1"/>
          <p:nvPr/>
        </p:nvSpPr>
        <p:spPr>
          <a:xfrm>
            <a:off x="22915763" y="19027048"/>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a:t>
            </a:r>
          </a:p>
        </p:txBody>
      </p:sp>
      <p:sp>
        <p:nvSpPr>
          <p:cNvPr id="62" name="TextBox 61">
            <a:extLst>
              <a:ext uri="{FF2B5EF4-FFF2-40B4-BE49-F238E27FC236}">
                <a16:creationId xmlns:a16="http://schemas.microsoft.com/office/drawing/2014/main" id="{B0195C27-BF13-4D1E-B0DB-0647D3FC7630}"/>
              </a:ext>
            </a:extLst>
          </p:cNvPr>
          <p:cNvSpPr txBox="1"/>
          <p:nvPr/>
        </p:nvSpPr>
        <p:spPr>
          <a:xfrm>
            <a:off x="18672808" y="21520220"/>
            <a:ext cx="6610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a:t>
            </a:r>
          </a:p>
        </p:txBody>
      </p:sp>
      <p:sp>
        <p:nvSpPr>
          <p:cNvPr id="50" name="TextBox 49">
            <a:extLst>
              <a:ext uri="{FF2B5EF4-FFF2-40B4-BE49-F238E27FC236}">
                <a16:creationId xmlns:a16="http://schemas.microsoft.com/office/drawing/2014/main" id="{764CB2EC-9185-422E-9050-98491056EEC2}"/>
              </a:ext>
            </a:extLst>
          </p:cNvPr>
          <p:cNvSpPr txBox="1"/>
          <p:nvPr/>
        </p:nvSpPr>
        <p:spPr>
          <a:xfrm>
            <a:off x="12328778" y="22719302"/>
            <a:ext cx="6647837" cy="2092881"/>
          </a:xfrm>
          <a:prstGeom prst="rect">
            <a:avLst/>
          </a:prstGeom>
          <a:noFill/>
        </p:spPr>
        <p:txBody>
          <a:bodyPr wrap="square" rtlCol="0">
            <a:spAutoFit/>
          </a:bodyPr>
          <a:lstStyle/>
          <a:p>
            <a:pPr marL="457200" indent="-457200">
              <a:buFontTx/>
              <a:buChar char="-"/>
            </a:pPr>
            <a:r>
              <a:rPr lang="en-US" sz="2600" dirty="0">
                <a:latin typeface="Arial" panose="020B0604020202020204" pitchFamily="34" charset="0"/>
                <a:cs typeface="Arial" panose="020B0604020202020204" pitchFamily="34" charset="0"/>
              </a:rPr>
              <a:t>In preliminary experiments in July, we used the BNS SLM system in our lab and switched intensity patterns in 2ms, targeting two separate neurons in a fixed sample. (</a:t>
            </a:r>
            <a:r>
              <a:rPr lang="en-US" sz="2600" b="1" dirty="0">
                <a:latin typeface="Arial" panose="020B0604020202020204" pitchFamily="34" charset="0"/>
                <a:cs typeface="Arial" panose="020B0604020202020204" pitchFamily="34" charset="0"/>
              </a:rPr>
              <a:t>Fig. 6 a, b, c, d)</a:t>
            </a:r>
            <a:endParaRPr lang="en-US" sz="2600" dirty="0">
              <a:latin typeface="Arial" panose="020B0604020202020204" pitchFamily="34" charset="0"/>
              <a:cs typeface="Arial" panose="020B0604020202020204" pitchFamily="34" charset="0"/>
            </a:endParaRPr>
          </a:p>
        </p:txBody>
      </p:sp>
      <p:pic>
        <p:nvPicPr>
          <p:cNvPr id="55" name="Picture 54">
            <a:extLst>
              <a:ext uri="{FF2B5EF4-FFF2-40B4-BE49-F238E27FC236}">
                <a16:creationId xmlns:a16="http://schemas.microsoft.com/office/drawing/2014/main" id="{F63F3AE4-6A64-4EAC-BAC5-C886C1A9B6A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938086" y="21369084"/>
            <a:ext cx="6592377" cy="4465803"/>
          </a:xfrm>
          <a:prstGeom prst="rect">
            <a:avLst/>
          </a:prstGeom>
        </p:spPr>
      </p:pic>
      <p:sp>
        <p:nvSpPr>
          <p:cNvPr id="71" name="TextShape 5">
            <a:extLst>
              <a:ext uri="{FF2B5EF4-FFF2-40B4-BE49-F238E27FC236}">
                <a16:creationId xmlns:a16="http://schemas.microsoft.com/office/drawing/2014/main" id="{F92C70B0-1801-4567-BC2D-B6C380D827B7}"/>
              </a:ext>
            </a:extLst>
          </p:cNvPr>
          <p:cNvSpPr txBox="1"/>
          <p:nvPr/>
        </p:nvSpPr>
        <p:spPr>
          <a:xfrm>
            <a:off x="22311800" y="25789938"/>
            <a:ext cx="1961287" cy="461665"/>
          </a:xfrm>
          <a:prstGeom prst="rect">
            <a:avLst/>
          </a:prstGeom>
          <a:noFill/>
          <a:ln>
            <a:noFill/>
          </a:ln>
        </p:spPr>
        <p:txBody>
          <a:bodyPr lIns="90000" tIns="45000" rIns="90000" bIns="45000"/>
          <a:lstStyle/>
          <a:p>
            <a:r>
              <a:rPr lang="en-US" sz="2100" b="0" strike="noStrike" spc="-1" dirty="0">
                <a:latin typeface="Arial"/>
              </a:rPr>
              <a:t>Time (ms)</a:t>
            </a:r>
          </a:p>
        </p:txBody>
      </p:sp>
      <p:sp>
        <p:nvSpPr>
          <p:cNvPr id="73" name="TextShape 3">
            <a:extLst>
              <a:ext uri="{FF2B5EF4-FFF2-40B4-BE49-F238E27FC236}">
                <a16:creationId xmlns:a16="http://schemas.microsoft.com/office/drawing/2014/main" id="{D5030991-B8E4-4826-BA36-B74EDACC4E53}"/>
              </a:ext>
            </a:extLst>
          </p:cNvPr>
          <p:cNvSpPr txBox="1"/>
          <p:nvPr/>
        </p:nvSpPr>
        <p:spPr>
          <a:xfrm rot="16191000">
            <a:off x="11489071" y="20029779"/>
            <a:ext cx="2210093" cy="708122"/>
          </a:xfrm>
          <a:prstGeom prst="rect">
            <a:avLst/>
          </a:prstGeom>
          <a:noFill/>
          <a:ln>
            <a:noFill/>
          </a:ln>
        </p:spPr>
        <p:txBody>
          <a:bodyPr lIns="90000" tIns="45000" rIns="90000" bIns="45000"/>
          <a:lstStyle/>
          <a:p>
            <a:r>
              <a:rPr lang="en-US" sz="2100" b="0" strike="noStrike" spc="-1" dirty="0">
                <a:latin typeface="Arial"/>
              </a:rPr>
              <a:t>Y-axis (Pixels)</a:t>
            </a:r>
          </a:p>
        </p:txBody>
      </p:sp>
      <p:sp>
        <p:nvSpPr>
          <p:cNvPr id="63" name="TextBox 62"/>
          <p:cNvSpPr txBox="1"/>
          <p:nvPr/>
        </p:nvSpPr>
        <p:spPr>
          <a:xfrm>
            <a:off x="28609317" y="13453110"/>
            <a:ext cx="13563600"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Fig.   7:</a:t>
            </a:r>
            <a:r>
              <a:rPr lang="en-US" sz="2400" dirty="0">
                <a:latin typeface="Arial" panose="020B0604020202020204" pitchFamily="34" charset="0"/>
                <a:cs typeface="Arial" panose="020B0604020202020204" pitchFamily="34" charset="0"/>
              </a:rPr>
              <a:t>   Data recorded from neuronal network cultured on MEA. </a:t>
            </a:r>
            <a:r>
              <a:rPr lang="en-US" sz="2400" b="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MEA showing cell bodies of critical neurons</a:t>
            </a:r>
            <a:r>
              <a:rPr lang="en-US" sz="2400" b="1" baseline="300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(b) </a:t>
            </a:r>
            <a:r>
              <a:rPr lang="en-US" sz="2400" dirty="0">
                <a:latin typeface="Arial" panose="020B0604020202020204" pitchFamily="34" charset="0"/>
                <a:cs typeface="Arial" panose="020B0604020202020204" pitchFamily="34" charset="0"/>
              </a:rPr>
              <a:t>Burst events occurring simultaneously on multiple electrodes during recording.</a:t>
            </a:r>
          </a:p>
        </p:txBody>
      </p:sp>
      <p:sp>
        <p:nvSpPr>
          <p:cNvPr id="67" name="Rectangle 2">
            <a:extLst>
              <a:ext uri="{FF2B5EF4-FFF2-40B4-BE49-F238E27FC236}">
                <a16:creationId xmlns:a16="http://schemas.microsoft.com/office/drawing/2014/main" id="{33FD432E-35D9-47AA-B776-DD3DCCB01345}"/>
              </a:ext>
            </a:extLst>
          </p:cNvPr>
          <p:cNvSpPr txBox="1">
            <a:spLocks noChangeArrowheads="1"/>
          </p:cNvSpPr>
          <p:nvPr/>
        </p:nvSpPr>
        <p:spPr>
          <a:xfrm>
            <a:off x="921454" y="17553571"/>
            <a:ext cx="10698480" cy="14464084"/>
          </a:xfrm>
          <a:prstGeom prst="rect">
            <a:avLst/>
          </a:prstGeom>
          <a:ln w="76200">
            <a:solidFill>
              <a:srgbClr val="C00000"/>
            </a:solidFill>
          </a:ln>
        </p:spPr>
        <p:txBody>
          <a:bodyPr vert="horz" lIns="274320" tIns="182880" rIns="274320" bIns="182880" rtlCol="0" anchor="t">
            <a:noAutofit/>
          </a:bodyPr>
          <a:lstStyle>
            <a:lvl1pPr algn="ctr" defTabSz="4180088" rtl="0" eaLnBrk="1" latinLnBrk="0" hangingPunct="1">
              <a:spcBef>
                <a:spcPct val="0"/>
              </a:spcBef>
              <a:buNone/>
              <a:defRPr sz="20100" kern="1200">
                <a:solidFill>
                  <a:schemeClr val="tx1"/>
                </a:solidFill>
                <a:latin typeface="+mj-lt"/>
                <a:ea typeface="+mj-ea"/>
                <a:cs typeface="+mj-cs"/>
              </a:defRPr>
            </a:lvl1pPr>
          </a:lstStyle>
          <a:p>
            <a:pPr>
              <a:spcBef>
                <a:spcPts val="0"/>
              </a:spcBef>
            </a:pPr>
            <a:r>
              <a:rPr lang="en-US" sz="4200" b="1" dirty="0">
                <a:latin typeface="Arial" panose="020B0604020202020204" pitchFamily="34" charset="0"/>
                <a:cs typeface="Arial" panose="020B0604020202020204" pitchFamily="34" charset="0"/>
              </a:rPr>
              <a:t>Fast Imaging of HEK Cells</a:t>
            </a:r>
          </a:p>
          <a:p>
            <a:pPr>
              <a:spcBef>
                <a:spcPts val="0"/>
              </a:spcBef>
            </a:pPr>
            <a:r>
              <a:rPr lang="en-US" sz="4200" i="1" dirty="0">
                <a:latin typeface="Arial" panose="020B0604020202020204" pitchFamily="34" charset="0"/>
                <a:cs typeface="Arial" panose="020B0604020202020204" pitchFamily="34" charset="0"/>
              </a:rPr>
              <a:t>[</a:t>
            </a:r>
            <a:r>
              <a:rPr lang="en-US" sz="4200" i="1" dirty="0" err="1">
                <a:latin typeface="Arial" panose="020B0604020202020204" pitchFamily="34" charset="0"/>
                <a:cs typeface="Arial" panose="020B0604020202020204" pitchFamily="34" charset="0"/>
              </a:rPr>
              <a:t>Losert</a:t>
            </a:r>
            <a:r>
              <a:rPr lang="en-US" sz="4200" i="1" dirty="0">
                <a:latin typeface="Arial" panose="020B0604020202020204" pitchFamily="34" charset="0"/>
                <a:cs typeface="Arial" panose="020B0604020202020204" pitchFamily="34" charset="0"/>
              </a:rPr>
              <a:t> Group]</a:t>
            </a:r>
          </a:p>
          <a:p>
            <a:pPr>
              <a:spcBef>
                <a:spcPts val="0"/>
              </a:spcBef>
            </a:pPr>
            <a:endParaRPr lang="en-US" sz="2400" dirty="0">
              <a:latin typeface="Arial" panose="020B0604020202020204" pitchFamily="34" charset="0"/>
              <a:cs typeface="Arial" panose="020B0604020202020204" pitchFamily="34" charset="0"/>
            </a:endParaRPr>
          </a:p>
          <a:p>
            <a:pPr marL="342900" indent="-342900" algn="l">
              <a:spcBef>
                <a:spcPts val="0"/>
              </a:spcBef>
              <a:buFontTx/>
              <a:buChar char="-"/>
            </a:pPr>
            <a:r>
              <a:rPr lang="en-US" sz="2600" dirty="0">
                <a:latin typeface="Arial" panose="020B0604020202020204" pitchFamily="34" charset="0"/>
                <a:cs typeface="Arial" panose="020B0604020202020204" pitchFamily="34" charset="0"/>
              </a:rPr>
              <a:t>The voltage-sensitive dye BeRST</a:t>
            </a:r>
            <a:r>
              <a:rPr lang="en-US" sz="2600" b="1" baseline="30000" dirty="0">
                <a:latin typeface="Arial" panose="020B0604020202020204" pitchFamily="34" charset="0"/>
                <a:cs typeface="Arial" panose="020B0604020202020204" pitchFamily="34" charset="0"/>
              </a:rPr>
              <a:t>1</a:t>
            </a:r>
            <a:r>
              <a:rPr lang="en-US" sz="2600" i="1"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developed by the Miller group at Berkeley</a:t>
            </a:r>
            <a:r>
              <a:rPr lang="en-US" sz="2600" b="1" baseline="30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is used to detect transmembrane potential. Its response time is &lt;1ms.</a:t>
            </a:r>
          </a:p>
          <a:p>
            <a:pPr marL="342900" indent="-342900" algn="l">
              <a:spcBef>
                <a:spcPts val="0"/>
              </a:spcBef>
              <a:buFontTx/>
              <a:buChar char="-"/>
            </a:pPr>
            <a:endParaRPr lang="en-US" sz="2600" dirty="0">
              <a:latin typeface="Arial" panose="020B0604020202020204" pitchFamily="34" charset="0"/>
              <a:cs typeface="Arial" panose="020B0604020202020204" pitchFamily="34" charset="0"/>
            </a:endParaRPr>
          </a:p>
          <a:p>
            <a:pPr marL="342900" indent="-342900" algn="l">
              <a:spcBef>
                <a:spcPts val="0"/>
              </a:spcBef>
              <a:buFontTx/>
              <a:buChar char="-"/>
            </a:pPr>
            <a:r>
              <a:rPr lang="en-US" sz="2600" dirty="0">
                <a:latin typeface="Arial" panose="020B0604020202020204" pitchFamily="34" charset="0"/>
                <a:cs typeface="Arial" panose="020B0604020202020204" pitchFamily="34" charset="0"/>
              </a:rPr>
              <a:t>Imaging </a:t>
            </a:r>
            <a:r>
              <a:rPr lang="en-US" sz="2600" dirty="0" err="1">
                <a:latin typeface="Arial" panose="020B0604020202020204" pitchFamily="34" charset="0"/>
                <a:cs typeface="Arial" panose="020B0604020202020204" pitchFamily="34" charset="0"/>
              </a:rPr>
              <a:t>BeRST</a:t>
            </a:r>
            <a:r>
              <a:rPr lang="en-US" sz="2600" dirty="0">
                <a:latin typeface="Arial" panose="020B0604020202020204" pitchFamily="34" charset="0"/>
                <a:cs typeface="Arial" panose="020B0604020202020204" pitchFamily="34" charset="0"/>
              </a:rPr>
              <a:t>-stained HEK cells at 231 fps, we can detect not only individual electrical activity but propagation through the group.</a:t>
            </a:r>
          </a:p>
          <a:p>
            <a:pPr algn="l">
              <a:spcBef>
                <a:spcPts val="0"/>
              </a:spcBef>
            </a:pPr>
            <a:endParaRPr lang="en-US" sz="2600" dirty="0">
              <a:latin typeface="Arial" panose="020B0604020202020204" pitchFamily="34" charset="0"/>
              <a:cs typeface="Arial" panose="020B0604020202020204" pitchFamily="34" charset="0"/>
            </a:endParaRPr>
          </a:p>
          <a:p>
            <a:pPr algn="l">
              <a:spcBef>
                <a:spcPts val="0"/>
              </a:spcBef>
            </a:pPr>
            <a:endParaRPr lang="en-US" sz="26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marL="342900" indent="-342900" algn="l">
              <a:spcBef>
                <a:spcPts val="0"/>
              </a:spcBef>
              <a:buFontTx/>
              <a:buChar char="-"/>
            </a:pPr>
            <a:r>
              <a:rPr lang="en-US" sz="2600" dirty="0">
                <a:latin typeface="Arial" panose="020B0604020202020204" pitchFamily="34" charset="0"/>
                <a:cs typeface="Arial" panose="020B0604020202020204" pitchFamily="34" charset="0"/>
              </a:rPr>
              <a:t>Neural networks are formed by culturing embryonic rat neurons and allowing them to mature </a:t>
            </a:r>
            <a:r>
              <a:rPr lang="en-US" sz="2600" i="1" dirty="0">
                <a:latin typeface="Arial" panose="020B0604020202020204" pitchFamily="34" charset="0"/>
                <a:cs typeface="Arial" panose="020B0604020202020204" pitchFamily="34" charset="0"/>
              </a:rPr>
              <a:t>in vitro.</a:t>
            </a:r>
            <a:r>
              <a:rPr lang="en-US" sz="2600" dirty="0">
                <a:latin typeface="Arial" panose="020B0604020202020204" pitchFamily="34" charset="0"/>
                <a:cs typeface="Arial" panose="020B0604020202020204" pitchFamily="34" charset="0"/>
              </a:rPr>
              <a:t> The techniques shown above will soon be used on these cultures.</a:t>
            </a:r>
            <a:endParaRPr lang="en-US" sz="2600" i="1"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u="sng" dirty="0">
              <a:latin typeface="Arial" panose="020B0604020202020204" pitchFamily="34" charset="0"/>
              <a:cs typeface="Arial" panose="020B0604020202020204" pitchFamily="34" charset="0"/>
            </a:endParaRPr>
          </a:p>
          <a:p>
            <a:pPr algn="l">
              <a:spcBef>
                <a:spcPts val="0"/>
              </a:spcBef>
            </a:pPr>
            <a:endParaRPr lang="en-US" sz="2400" u="sng"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a:p>
            <a:pPr algn="l">
              <a:spcBef>
                <a:spcPts val="0"/>
              </a:spcBef>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95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7143</TotalTime>
  <Words>1000</Words>
  <Application>Microsoft Office PowerPoint</Application>
  <PresentationFormat>Custom</PresentationFormat>
  <Paragraphs>189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Garamond Premr Pro</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ONeill</dc:creator>
  <cp:lastModifiedBy>Luc Jean Lawrence Meniolle D'Hauthuille</cp:lastModifiedBy>
  <cp:revision>259</cp:revision>
  <dcterms:created xsi:type="dcterms:W3CDTF">2018-10-05T21:08:00Z</dcterms:created>
  <dcterms:modified xsi:type="dcterms:W3CDTF">2018-11-06T23:03:58Z</dcterms:modified>
</cp:coreProperties>
</file>