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41" r:id="rId35"/>
    <p:sldMasterId id="2147484154" r:id="rId36"/>
    <p:sldMasterId id="2147484167" r:id="rId37"/>
    <p:sldMasterId id="2147484180" r:id="rId38"/>
    <p:sldMasterId id="2147484193" r:id="rId39"/>
  </p:sldMasterIdLst>
  <p:notesMasterIdLst>
    <p:notesMasterId r:id="rId79"/>
  </p:notesMasterIdLst>
  <p:sldIdLst>
    <p:sldId id="256" r:id="rId40"/>
    <p:sldId id="257" r:id="rId41"/>
    <p:sldId id="258" r:id="rId42"/>
    <p:sldId id="259" r:id="rId43"/>
    <p:sldId id="260" r:id="rId44"/>
    <p:sldId id="261" r:id="rId45"/>
    <p:sldId id="262" r:id="rId46"/>
    <p:sldId id="263" r:id="rId47"/>
    <p:sldId id="264" r:id="rId48"/>
    <p:sldId id="265" r:id="rId49"/>
    <p:sldId id="266" r:id="rId50"/>
    <p:sldId id="298" r:id="rId51"/>
    <p:sldId id="268" r:id="rId52"/>
    <p:sldId id="269" r:id="rId53"/>
    <p:sldId id="270" r:id="rId54"/>
    <p:sldId id="271" r:id="rId55"/>
    <p:sldId id="272" r:id="rId56"/>
    <p:sldId id="273" r:id="rId57"/>
    <p:sldId id="295" r:id="rId58"/>
    <p:sldId id="274" r:id="rId59"/>
    <p:sldId id="275" r:id="rId60"/>
    <p:sldId id="296" r:id="rId61"/>
    <p:sldId id="276"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89" r:id="rId75"/>
    <p:sldId id="293" r:id="rId76"/>
    <p:sldId id="294" r:id="rId77"/>
    <p:sldId id="297" r:id="rId78"/>
  </p:sldIdLst>
  <p:sldSz cx="9144000" cy="6858000" type="screen4x3"/>
  <p:notesSz cx="6858000" cy="9144000"/>
  <p:embeddedFontLst>
    <p:embeddedFont>
      <p:font typeface="Verdana" panose="020B0604030504040204" pitchFamily="34" charset="0"/>
      <p:regular r:id="rId80"/>
      <p:bold r:id="rId81"/>
      <p:italic r:id="rId82"/>
      <p:boldItalic r:id="rId83"/>
    </p:embeddedFont>
    <p:embeddedFont>
      <p:font typeface="Segoe UI" panose="020B0502040204020203" pitchFamily="34" charset="0"/>
      <p:regular r:id="rId84"/>
      <p:bold r:id="rId85"/>
      <p:italic r:id="rId86"/>
      <p:boldItalic r:id="rId87"/>
    </p:embeddedFont>
    <p:embeddedFont>
      <p:font typeface="Arial Narrow" panose="020B0606020202030204" pitchFamily="34" charset="0"/>
      <p:regular r:id="rId88"/>
      <p:bold r:id="rId89"/>
      <p:italic r:id="rId90"/>
      <p:boldItalic r:id="rId91"/>
    </p:embeddedFont>
    <p:embeddedFont>
      <p:font typeface="Calibri" panose="020F0502020204030204" pitchFamily="34" charset="0"/>
      <p:regular r:id="rId92"/>
      <p:bold r:id="rId93"/>
      <p:italic r:id="rId94"/>
      <p:boldItalic r:id="rId95"/>
    </p:embeddedFont>
  </p:embeddedFontLst>
  <p:custDataLst>
    <p:tags r:id="rId9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6370" autoAdjust="0"/>
  </p:normalViewPr>
  <p:slideViewPr>
    <p:cSldViewPr snapToGrid="0">
      <p:cViewPr varScale="1">
        <p:scale>
          <a:sx n="91" d="100"/>
          <a:sy n="91" d="100"/>
        </p:scale>
        <p:origin x="1890" y="90"/>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3.xml"/><Relationship Id="rId47" Type="http://schemas.openxmlformats.org/officeDocument/2006/relationships/slide" Target="slides/slide8.xml"/><Relationship Id="rId63" Type="http://schemas.openxmlformats.org/officeDocument/2006/relationships/slide" Target="slides/slide24.xml"/><Relationship Id="rId68" Type="http://schemas.openxmlformats.org/officeDocument/2006/relationships/slide" Target="slides/slide29.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4.xml"/><Relationship Id="rId58" Type="http://schemas.openxmlformats.org/officeDocument/2006/relationships/slide" Target="slides/slide19.xml"/><Relationship Id="rId74" Type="http://schemas.openxmlformats.org/officeDocument/2006/relationships/slide" Target="slides/slide35.xml"/><Relationship Id="rId79"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4.xml"/><Relationship Id="rId48" Type="http://schemas.openxmlformats.org/officeDocument/2006/relationships/slide" Target="slides/slide9.xml"/><Relationship Id="rId64" Type="http://schemas.openxmlformats.org/officeDocument/2006/relationships/slide" Target="slides/slide25.xml"/><Relationship Id="rId69" Type="http://schemas.openxmlformats.org/officeDocument/2006/relationships/slide" Target="slides/slide30.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 Id="rId57" Type="http://schemas.openxmlformats.org/officeDocument/2006/relationships/slide" Target="slides/slide18.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11.xml"/><Relationship Id="rId55" Type="http://schemas.openxmlformats.org/officeDocument/2006/relationships/slide" Target="slides/slide16.xml"/><Relationship Id="rId76" Type="http://schemas.openxmlformats.org/officeDocument/2006/relationships/slide" Target="slides/slide37.xml"/><Relationship Id="rId97"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32.xml"/><Relationship Id="rId92"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xml"/><Relationship Id="rId45" Type="http://schemas.openxmlformats.org/officeDocument/2006/relationships/slide" Target="slides/slide6.xml"/><Relationship Id="rId66" Type="http://schemas.openxmlformats.org/officeDocument/2006/relationships/slide" Target="slides/slide27.xml"/><Relationship Id="rId87" Type="http://schemas.openxmlformats.org/officeDocument/2006/relationships/font" Target="fonts/font8.fntdata"/><Relationship Id="rId61" Type="http://schemas.openxmlformats.org/officeDocument/2006/relationships/slide" Target="slides/slide22.xml"/><Relationship Id="rId82" Type="http://schemas.openxmlformats.org/officeDocument/2006/relationships/font" Target="fonts/font3.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7.xml"/><Relationship Id="rId77" Type="http://schemas.openxmlformats.org/officeDocument/2006/relationships/slide" Target="slides/slide38.xml"/><Relationship Id="rId100"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93" Type="http://schemas.openxmlformats.org/officeDocument/2006/relationships/font" Target="fonts/font14.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42DC3-3469-4C5B-BCB8-D77FA362AFD9}" type="datetimeFigureOut">
              <a:rPr lang="en-US" smtClean="0"/>
              <a:t>1/28/2020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3EDB-F2C8-4F04-9E77-757EA3F15294}" type="slidenum">
              <a:rPr lang="en-US" smtClean="0"/>
              <a:t>‹#›</a:t>
            </a:fld>
            <a:endParaRPr lang="en-US" dirty="0"/>
          </a:p>
        </p:txBody>
      </p:sp>
    </p:spTree>
    <p:extLst>
      <p:ext uri="{BB962C8B-B14F-4D97-AF65-F5344CB8AC3E}">
        <p14:creationId xmlns:p14="http://schemas.microsoft.com/office/powerpoint/2010/main" val="33128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aka.ms/E8c95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110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the features and benefits of Internet Protocol version 6 (IPv6).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Configure an IPv6 host.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Implement coexistence between Internet Protocol version 4 (IPv4) and IPv6 networks.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Transition from an IPv4 network to an IPv6 network.</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20741B_03.pptx.</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C5C3EDB-F2C8-4F04-9E77-757EA3F15294}"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755592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key information for students to understand about unique local addresses is that they are equivalent to IPv4 private addresses, because they are not routable on the Internet. It is also critical for students to understand that randomly generating the organization ID will allow easier mergers between organizations.</a:t>
            </a:r>
          </a:p>
        </p:txBody>
      </p:sp>
      <p:sp>
        <p:nvSpPr>
          <p:cNvPr id="4" name="Slide Number Placeholder 3"/>
          <p:cNvSpPr>
            <a:spLocks noGrp="1"/>
          </p:cNvSpPr>
          <p:nvPr>
            <p:ph type="sldNum" sz="quarter" idx="10"/>
          </p:nvPr>
        </p:nvSpPr>
        <p:spPr/>
        <p:txBody>
          <a:bodyPr/>
          <a:lstStyle/>
          <a:p>
            <a:fld id="{FC5C3EDB-F2C8-4F04-9E77-757EA3F15294}"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44127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C5C3EDB-F2C8-4F04-9E77-757EA3F15294}"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81965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12</a:t>
            </a:fld>
            <a:endParaRPr lang="en-US" dirty="0"/>
          </a:p>
        </p:txBody>
      </p:sp>
      <p:sp>
        <p:nvSpPr>
          <p:cNvPr id="8"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 sure that students understand that a router can assign network prefixes to a client automatically, but a Dynamic Host Configuration Protocol (DHCP) server is required to assign other configuration options dynamically—such as a </a:t>
            </a:r>
            <a:r>
              <a:rPr lang="en-US" sz="1000" dirty="0">
                <a:effectLst/>
                <a:latin typeface="Arial" panose="020B0604020202020204" pitchFamily="34" charset="0"/>
                <a:ea typeface="Calibri" panose="020F0502020204030204" pitchFamily="34" charset="0"/>
                <a:cs typeface="Times New Roman" panose="02020603050405020304" pitchFamily="18" charset="0"/>
              </a:rPr>
              <a:t>Domain Name System (</a:t>
            </a:r>
            <a:r>
              <a:rPr lang="en-US" sz="1000" dirty="0">
                <a:effectLst/>
                <a:latin typeface="Arial" panose="020B0604020202020204" pitchFamily="34" charset="0"/>
                <a:ea typeface="Calibri" panose="020F0502020204030204" pitchFamily="34" charset="0"/>
                <a:cs typeface="Segoe UI" panose="020B0502040204020203" pitchFamily="34" charset="0"/>
              </a:rPr>
              <a:t>DNS) server. This slide illustrates a simple example where the network prefixes are obtained from the router, but additional configuration information is obtained from DHCP.</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Note</a:t>
            </a:r>
            <a:r>
              <a:rPr lang="en-US" sz="1000" dirty="0">
                <a:effectLst/>
                <a:latin typeface="Arial" panose="020B0604020202020204" pitchFamily="34" charset="0"/>
                <a:ea typeface="Calibri" panose="020F0502020204030204" pitchFamily="34" charset="0"/>
                <a:cs typeface="Segoe UI" panose="020B0502040204020203" pitchFamily="34" charset="0"/>
              </a:rPr>
              <a:t>: This is a build slide.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first six steps assemble the image on the slide.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seventh and final part shows the states the IPv6 address passes through during the autoconfiguration</a:t>
            </a:r>
            <a:r>
              <a:rPr lang="en-CA" sz="1000" dirty="0">
                <a:effectLst/>
                <a:latin typeface="Arial" panose="020B0604020202020204" pitchFamily="34" charset="0"/>
                <a:ea typeface="Calibri" panose="020F0502020204030204" pitchFamily="34" charset="0"/>
                <a:cs typeface="Segoe UI" panose="020B0502040204020203" pitchFamily="34" charset="0"/>
              </a:rPr>
              <a:t> process.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11" name="Rectangle 10"/>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71662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servers in your organization are configured for IPv6 and receive IPv6 addresses from a DHCPv6 server. You need to add an IPv6 address to the interface on one of your servers. What should you do?</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If you use the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New-NetIPAddress</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cmdlet to add an IPv6 address to an interface on which DHCP is already enabled, DHCP is automatically disabled. As a result, you will need to either: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Set-NetIPInterface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cmdlet to disable DHCP configuration on the interface, and then use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Set-NetIPAddress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New-NetIPAddress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configure the IPv6 addresses on the interface.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New-NetIPAddress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disable DHCP configuration on the interface, and then use </a:t>
            </a:r>
            <a:b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New-NetIPAddress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configure the additional IPv6 address on the interface.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400847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two additional slides.</a:t>
            </a:r>
          </a:p>
        </p:txBody>
      </p:sp>
      <p:sp>
        <p:nvSpPr>
          <p:cNvPr id="4" name="Slide Number Placeholder 3"/>
          <p:cNvSpPr>
            <a:spLocks noGrp="1"/>
          </p:cNvSpPr>
          <p:nvPr>
            <p:ph type="sldNum" sz="quarter" idx="10"/>
          </p:nvPr>
        </p:nvSpPr>
        <p:spPr/>
        <p:txBody>
          <a:bodyPr/>
          <a:lstStyle/>
          <a:p>
            <a:fld id="{FC5C3EDB-F2C8-4F04-9E77-757EA3F15294}"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2599153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C5C3EDB-F2C8-4F04-9E77-757EA3F15294}"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914003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C5C3EDB-F2C8-4F04-9E77-757EA3F15294}"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541291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C5C3EDB-F2C8-4F04-9E77-757EA3F15294}"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84510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Sign in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View IPv6 configuration by using IPconfig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if necessary, open a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command prompt.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command prompt,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ipconfig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457200" marR="0">
              <a:lnSpc>
                <a:spcPct val="115000"/>
              </a:lnSpc>
              <a:spcBef>
                <a:spcPts val="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Notice that this returns a link-local IPv6 address.</a:t>
            </a:r>
          </a:p>
          <a:p>
            <a:pPr marL="342900" marR="0" lvl="0" indent="-342900">
              <a:lnSpc>
                <a:spcPct val="115000"/>
              </a:lnSpc>
              <a:spcBef>
                <a:spcPts val="0"/>
              </a:spcBef>
              <a:spcAft>
                <a:spcPts val="995"/>
              </a:spcAft>
              <a:buFont typeface="+mj-lt"/>
              <a:buAutoNum type="arabicPeriod" startAt="3"/>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Get-NetIPAddress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Configure IPv6 on LON-DC1</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Local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Local Server 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next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London_Network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172.16.0.10, IPv6 Enabled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Connections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London_Network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Protocol Version 6 (TCP/IPv6),</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Protocol Version 6 (TCP/IPv6) Properties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 the following IPv6 address.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IPv6 address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FD00:AAAA:BBBB:CCCC::A</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Subnet prefix length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64</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Preferred DNS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London_Network 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Connections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If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opens,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066745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IPv6 on LON-SVR1</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Server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London_Network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IPv6 Enabled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Connections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London_Network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London_Network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6 (TCP/IPv6)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Protocol Version 6 (TCP/IPv6) Properties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following IPv6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IPv6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FD00:AAAA:BBBB:CCCC::15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Subnet prefix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length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Preferred DNS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FD00:AAAA:BBBB:CCCC::A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London_Network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Network Connections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that IPv6 communication is functional</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Windows PowerShell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ipconfig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a:t>
            </a: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that both the link-local IPv6 address and the IPv6 address that you have configured are displayed.</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ping -6 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ping -4 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all virtual machines in their current state for the next demonstration in this module.</a:t>
            </a:r>
            <a:endParaRPr lang="en-US" dirty="0"/>
          </a:p>
        </p:txBody>
      </p:sp>
      <p:sp>
        <p:nvSpPr>
          <p:cNvPr id="4" name="Slide Number Placeholder 3"/>
          <p:cNvSpPr>
            <a:spLocks noGrp="1"/>
          </p:cNvSpPr>
          <p:nvPr>
            <p:ph type="sldNum" sz="quarter" idx="10"/>
          </p:nvPr>
        </p:nvSpPr>
        <p:spPr/>
        <p:txBody>
          <a:bodyPr/>
          <a:lstStyle/>
          <a:p>
            <a:fld id="{FC5C3EDB-F2C8-4F04-9E77-757EA3F15294}" type="slidenum">
              <a:rPr lang="en-US" smtClean="0"/>
              <a:t>19</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79166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module contents.</a:t>
            </a:r>
          </a:p>
        </p:txBody>
      </p:sp>
      <p:sp>
        <p:nvSpPr>
          <p:cNvPr id="4" name="Slide Number Placeholder 3"/>
          <p:cNvSpPr>
            <a:spLocks noGrp="1"/>
          </p:cNvSpPr>
          <p:nvPr>
            <p:ph type="sldNum" sz="quarter" idx="10"/>
          </p:nvPr>
        </p:nvSpPr>
        <p:spPr/>
        <p:txBody>
          <a:bodyPr/>
          <a:lstStyle/>
          <a:p>
            <a:fld id="{FC5C3EDB-F2C8-4F04-9E77-757EA3F15294}"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930846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to students that DHCP and DNS in Windows Server 2016 support IPv6, and discuss DHCP and DNS configuration options. Refer to Lesson 1, “Overview of IPv6 addressing,” on how computers configure their IPv6 address depending whether an IPv6 DHCP server is present in the network.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211339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Demonstrate configuring IPv6 scope in DHCP and creating AAAA records in DNS. Discuss with the students some real-world scenarios that address configuring DHCP and DNS.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demonstration, revert all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must complete the previous demonstration in this module before you begin this demonstration. You need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to complete this demonstration. These machines should already be running after the preceding demonstration. Sign in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by using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Configure a scope and scope options in DHCP</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the taskbar,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icon,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in the upper-right corner,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DHCP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console, in the navigation pane,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LON-DC1.adatum.com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IPv6</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and then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IPv6</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Scope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Scope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Scope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Headquarters IPv6</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Scope Prefix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Prefix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fd00:0000:0000:0000::</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Exclusions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type the following,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IPv6 Address: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0000:0000:0000:0000</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End IPv6 Address: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0000:0000:0000:00ff</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Scope Lease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Completing the New Scope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FC5C3EDB-F2C8-4F04-9E77-757EA3F15294}"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286115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Configure DNS with an IPv6 host (AAAA) resource record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DNS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Forward Lookup Zones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 the records listed for the zone, and notice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dynamically registered its IPv6 address with the DNS server.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 (A or AAAA)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WebApp.</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FD00:AAAA:BBBB:CCCC::A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clear the success message.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name resolution for an IPv6 host (AAAA) resource record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Test-NetConnection WebApp.adatum.com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a:t>
            </a:r>
          </a:p>
          <a:p>
            <a:pPr marL="457200" lvl="0">
              <a:lnSpc>
                <a:spcPts val="13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result should display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Ping Succeeded: True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FC5C3EDB-F2C8-4F04-9E77-757EA3F15294}" type="slidenum">
              <a:rPr lang="en-US" smtClean="0"/>
              <a:t>22</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69852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Slide Number Placeholder 3"/>
          <p:cNvSpPr>
            <a:spLocks noGrp="1"/>
          </p:cNvSpPr>
          <p:nvPr>
            <p:ph type="sldNum" sz="quarter" idx="10"/>
          </p:nvPr>
        </p:nvSpPr>
        <p:spPr/>
        <p:txBody>
          <a:bodyPr/>
          <a:lstStyle/>
          <a:p>
            <a:fld id="{FC5C3EDB-F2C8-4F04-9E77-757EA3F15294}"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4221506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It is important that students understand how to classify nodes. When planning an IPv6 network, they must know the state of the network’s nodes or hosts. Explain to students that by describing the nodes with the proper terminology, they can define the capabilities of the nodes on the network. This also is important for tunneling because certain kinds of tunnels require specific node types.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45436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most important point that students need to learn in this topic is that IPv4 and IPv6 can coexist. Students should also be aware that additional DNS records are required for IPv6.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480510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considerations for planning their IT environment that will be native IPv6.</a:t>
            </a:r>
          </a:p>
        </p:txBody>
      </p:sp>
      <p:sp>
        <p:nvSpPr>
          <p:cNvPr id="4" name="Slide Number Placeholder 3"/>
          <p:cNvSpPr>
            <a:spLocks noGrp="1"/>
          </p:cNvSpPr>
          <p:nvPr>
            <p:ph type="sldNum" sz="quarter" idx="10"/>
          </p:nvPr>
        </p:nvSpPr>
        <p:spPr/>
        <p:txBody>
          <a:bodyPr/>
          <a:lstStyle/>
          <a:p>
            <a:fld id="{FC5C3EDB-F2C8-4F04-9E77-757EA3F15294}"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77563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concept of tunneling one protocol inside another might not be familiar to some students. Provide other examples of tunneling to clarify, such as: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Remote Procedure Call (RPC) over HTTP for Outlook Anywhere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Virtual private network (VPN) connections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01342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Slide Number Placeholder 3"/>
          <p:cNvSpPr>
            <a:spLocks noGrp="1"/>
          </p:cNvSpPr>
          <p:nvPr>
            <p:ph type="sldNum" sz="quarter" idx="10"/>
          </p:nvPr>
        </p:nvSpPr>
        <p:spPr/>
        <p:txBody>
          <a:bodyPr/>
          <a:lstStyle/>
          <a:p>
            <a:fld id="{FC5C3EDB-F2C8-4F04-9E77-757EA3F15294}"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296413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Note</a:t>
            </a:r>
            <a:r>
              <a:rPr lang="en-US" sz="1000" dirty="0">
                <a:effectLst/>
                <a:latin typeface="Arial" panose="020B0604020202020204" pitchFamily="34" charset="0"/>
                <a:ea typeface="Calibri" panose="020F0502020204030204" pitchFamily="34" charset="0"/>
                <a:cs typeface="Segoe UI" panose="020B0502040204020203" pitchFamily="34" charset="0"/>
              </a:rPr>
              <a:t>: This topic has one additional slide.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Ensure that students understand that ISATAP is suitable only within a private network and cannot be </a:t>
            </a:r>
            <a:br>
              <a:rPr lang="en-US" sz="1000" dirty="0">
                <a:effectLst/>
                <a:latin typeface="Arial" panose="020B0604020202020204" pitchFamily="34" charset="0"/>
                <a:ea typeface="Calibri" panose="020F0502020204030204" pitchFamily="34" charset="0"/>
                <a:cs typeface="Segoe UI" panose="020B0502040204020203" pitchFamily="34" charset="0"/>
              </a:rPr>
            </a:br>
            <a:r>
              <a:rPr lang="en-US" sz="1000" dirty="0">
                <a:effectLst/>
                <a:latin typeface="Arial" panose="020B0604020202020204" pitchFamily="34" charset="0"/>
                <a:ea typeface="Calibri" panose="020F0502020204030204" pitchFamily="34" charset="0"/>
                <a:cs typeface="Segoe UI" panose="020B0502040204020203" pitchFamily="34" charset="0"/>
              </a:rPr>
              <a:t>used over the Internet, because, in the lab, the students will configure an ISATAP router to enable communication between an IPv4-only subnet and an IPv6-only subnet. You must ensure that students understand the purpose of the ISATAP router and the purpose of the ISATAP host record.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243497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Segoe UI" panose="020B0502040204020203" pitchFamily="34" charset="0"/>
              </a:rPr>
              <a:t>Provide an overview of the topics that will be discussed in this lesson. Explain that in this lesson you will be comparing IPv4 and IPv6 so that students understand the differences between the two.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162303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different ways to configure ISATAP.</a:t>
            </a:r>
          </a:p>
        </p:txBody>
      </p:sp>
      <p:sp>
        <p:nvSpPr>
          <p:cNvPr id="4" name="Slide Number Placeholder 3"/>
          <p:cNvSpPr>
            <a:spLocks noGrp="1"/>
          </p:cNvSpPr>
          <p:nvPr>
            <p:ph type="sldNum" sz="quarter" idx="10"/>
          </p:nvPr>
        </p:nvSpPr>
        <p:spPr/>
        <p:txBody>
          <a:bodyPr/>
          <a:lstStyle/>
          <a:p>
            <a:fld id="{FC5C3EDB-F2C8-4F04-9E77-757EA3F15294}"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649266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to the students that the purpose of 6to4 is for IPv6 connectivity over the IPv4 Internet rather than for an internal network. Also, remind students that 6to4 is not suitable for network address translation (NAT). In most cases, 6to4 will be enabled on existing network infrastructure components rather than using Windows Server 2016 as a router.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Describe NAT briefly. Inform the students that Module 5, “</a:t>
            </a:r>
            <a:r>
              <a:rPr lang="en-US" sz="1000" dirty="0">
                <a:effectLst/>
                <a:latin typeface="Arial" panose="020B0604020202020204" pitchFamily="34" charset="0"/>
                <a:ea typeface="Calibri" panose="020F0502020204030204" pitchFamily="34" charset="0"/>
                <a:cs typeface="Times New Roman" panose="02020603050405020304" pitchFamily="18" charset="0"/>
              </a:rPr>
              <a:t>Implementing Remote Access,”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includes detailed information about NAT</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FC5C3EDB-F2C8-4F04-9E77-757EA3F15294}"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906688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Because Teredo and 6to4 perform a similar function, it is essential that students understand the difference between the two. The benefits of Teredo are its ability to traverse NAT and the availability of public Teredo servers.</a:t>
            </a:r>
          </a:p>
        </p:txBody>
      </p:sp>
      <p:sp>
        <p:nvSpPr>
          <p:cNvPr id="4" name="Slide Number Placeholder 3"/>
          <p:cNvSpPr>
            <a:spLocks noGrp="1"/>
          </p:cNvSpPr>
          <p:nvPr>
            <p:ph type="sldNum" sz="quarter" idx="10"/>
          </p:nvPr>
        </p:nvSpPr>
        <p:spPr/>
        <p:txBody>
          <a:bodyPr/>
          <a:lstStyle/>
          <a:p>
            <a:fld id="{FC5C3EDB-F2C8-4F04-9E77-757EA3F15294}"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980052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PortProxy has some limitations that should be brought up with the class: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a:effectLst/>
                <a:latin typeface="Arial" panose="020B0604020202020204" pitchFamily="34" charset="0"/>
                <a:ea typeface="Times New Roman" panose="02020603050405020304" pitchFamily="18" charset="0"/>
                <a:cs typeface="Times New Roman" panose="02020603050405020304" pitchFamily="18" charset="0"/>
              </a:rPr>
              <a:t>PortProxy can proxy only TCP data.</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CA" sz="1000" dirty="0">
                <a:effectLst/>
                <a:latin typeface="Arial" panose="020B0604020202020204" pitchFamily="34" charset="0"/>
                <a:ea typeface="Times New Roman" panose="02020603050405020304" pitchFamily="18" charset="0"/>
                <a:cs typeface="Times New Roman" panose="02020603050405020304" pitchFamily="18" charset="0"/>
              </a:rPr>
              <a:t>PortProxy can support only application-layer protocols that do not embed address or port information inside the application-layer data. The PortProxy cannot change address information at the application level.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Segoe UI" panose="020B0502040204020203" pitchFamily="34" charset="0"/>
              </a:rPr>
              <a:t>For more information about </a:t>
            </a:r>
            <a:r>
              <a:rPr lang="en-US" sz="1000" dirty="0">
                <a:effectLst/>
                <a:latin typeface="Arial" panose="020B0604020202020204" pitchFamily="34" charset="0"/>
                <a:ea typeface="Calibri" panose="020F0502020204030204" pitchFamily="34" charset="0"/>
                <a:cs typeface="Times New Roman" panose="02020603050405020304" pitchFamily="18" charset="0"/>
              </a:rPr>
              <a:t>IPv6 Transition Technologies,</a:t>
            </a:r>
            <a:r>
              <a:rPr lang="en-US" sz="1000" dirty="0">
                <a:effectLst/>
                <a:latin typeface="Arial" panose="020B0604020202020204" pitchFamily="34" charset="0"/>
                <a:ea typeface="Calibri" panose="020F0502020204030204" pitchFamily="34" charset="0"/>
                <a:cs typeface="Segoe UI" panose="020B0502040204020203" pitchFamily="34" charset="0"/>
              </a:rPr>
              <a:t> refer to: “IPv6 Transition Technologies” at</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http://aka.ms/E8c95o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206986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to students that most organizations add IPv6 to a functional IPv4 environment and remove IPv4 only when they no longer need it. Organizations will most likely continue to use IPv4 internally for an extended time.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193296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the students begin the lab, read the lab scenario and display the next slide. Before each exercise, read the scenario associated with the exercise to the class. The scenarios will give context to the lab and exercises, and will help to facilitate the discussion at the end of the lab. Remind the students to complete the discussion questions after the last lab exercise.</a:t>
            </a:r>
          </a:p>
          <a:p>
            <a:pPr>
              <a:lnSpc>
                <a:spcPct val="107000"/>
              </a:lnSpc>
              <a:spcAft>
                <a:spcPts val="800"/>
              </a:spcAft>
            </a:pPr>
            <a:r>
              <a:rPr lang="en-CA"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Reviewing the default IPv6 configuration</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To understand how IPv6 works and how the planned modifications will affect network traffic, you first must identify and document the default IPv6 configuration at A. Datum Corporation.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Implementing DHCPv6</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company A. Datum Corporation is planning to implement IPv6 throughout its internal network. To manage the IPv6 addresses assigned to clients, you will configure DHCP to assign the IPv6 addresses.</a:t>
            </a:r>
          </a:p>
          <a:p>
            <a:pPr>
              <a:lnSpc>
                <a:spcPct val="107000"/>
              </a:lnSpc>
              <a:spcAft>
                <a:spcPts val="800"/>
              </a:spcAft>
            </a:pPr>
            <a:r>
              <a:rPr lang="en-CA"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Configuring network integration by using ISATAP</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Segoe UI" panose="020B0502040204020203" pitchFamily="34" charset="0"/>
              </a:rPr>
              <a:t>The first option for testing IPv4 to IPv6 connectivity is to implement an ISATAP router. You will configure an ISATAP router and verify that users can connect to other subnets by using IPv6 with the router in place.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4: Configuring native IPv6 connectivity</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The second option for configuring IPv6 connectivity is enabling native IPv6 functionality. You will configure the router to support native IPv6 connectivity between the Sydney office and the London office, and verify that users can connect to other subnets by using native IPv6.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5: Configuring 6to4 Connectivity</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The final option for configuring IPv6 integration with IPv4 is configuring 6to4 connectivity so that clients from the IPv4-only Internet can connect to computers on the internal network at A. Datum.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35736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C5C3EDB-F2C8-4F04-9E77-757EA3F15294}" type="slidenum">
              <a:rPr lang="en-US" smtClean="0"/>
              <a:t>36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876505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Did you configure IPv6 statically or dynamically in this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configured IPv6 dynamically in this lab. You added both IPv6 networks to the router, and the router advertisements configured the LON‑DC1 and LON-CL1 with the correct network address.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Why did you not need to configure EU‑RTR with the IPv4 address of the ISATAP router?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default configuration for the Windows client operating systems is set to resolve ISATAP by using DNS to locate the IPv4 address of the ISATAP router. EU‑RTR used the default configuration.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312906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What is the main difference between 6to4 and Teredo?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Both protocols allow IPv6 connectivity over the IPv4 Internet. However, only Teredo can provide connectivity through NAT.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How can you provide a DNS server to an IPv6 host dynamically?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provide a DNS server to an IPv6 host dynamically, you must use DHCPv6. You can use router advertisements to provide the network portion of an IPv6 address, but router advertisements cannot distribute DNS server IP addresses.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Your organization is planning to implement IPv6 internally. After some research, you have identified unique local IPv6 addresses as the correct type of IPv6 addresses to use for private networking. To use unique local IPv6 addresses, you must select a 40-bit identifier that is part of the network. A colleague suggests that you use all zeros for the 40 bits. Why is this not a good idea?</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T</a:t>
            </a:r>
            <a:r>
              <a:rPr lang="en-US" sz="1000" dirty="0">
                <a:effectLst/>
                <a:latin typeface="Arial" panose="020B0604020202020204" pitchFamily="34" charset="0"/>
                <a:ea typeface="Calibri" panose="020F0502020204030204" pitchFamily="34" charset="0"/>
                <a:cs typeface="Segoe UI" panose="020B0502040204020203" pitchFamily="34" charset="0"/>
              </a:rPr>
              <a:t>he 40-bit organization identifier in a unique local IPv6 address should be generated randomly. This ensures the greatest likelihood that no two organizations are using the same organization identifier. If two organizations use the same organization identifier, the networks cannot be joined together after a merger.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5C3EDB-F2C8-4F04-9E77-757EA3F15294}" type="slidenum">
              <a:rPr lang="en-US" smtClean="0"/>
              <a:t>38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1731969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many IPv6 addresses should an IPv6 node be configured with?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There is no specific number of IPv6 addresses that an IPv6 node should have. It depends on the organization’s configuration. Each IPv6 node has a link-local IPv6 address. In addition, it might also </a:t>
            </a:r>
            <a:br>
              <a:rPr lang="en-US" sz="1000" dirty="0">
                <a:latin typeface="Arial" panose="020B0604020202020204" pitchFamily="34" charset="0"/>
                <a:ea typeface="Calibri" panose="020F0502020204030204" pitchFamily="34" charset="0"/>
                <a:cs typeface="Segoe UI" panose="020B0502040204020203" pitchFamily="34" charset="0"/>
              </a:rPr>
            </a:br>
            <a:r>
              <a:rPr lang="en-US" sz="1000" dirty="0">
                <a:latin typeface="Arial" panose="020B0604020202020204" pitchFamily="34" charset="0"/>
                <a:ea typeface="Calibri" panose="020F0502020204030204" pitchFamily="34" charset="0"/>
                <a:cs typeface="Segoe UI" panose="020B0502040204020203" pitchFamily="34" charset="0"/>
              </a:rPr>
              <a:t>have a</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unique local IPv6 address for internal connectivity, and a global unicast IPv6 address for IPv6 Internet connectivity.</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Best Practices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Use the following best practices when implementing IPv6:</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Do not disable IPv6 on Windows Vista, Windows Server 2008, and newer Windows client and Windows Server operating systems.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Enable coexistence of IPv4 and IPv6 in your organization rather than using transition technologies.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unique local IPv6 addresses on your internal network.</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Use Teredo to implement IPv6 connectivity over the IPv4 Internet.</a:t>
            </a:r>
            <a:endParaRPr lang="en-US" dirty="0"/>
          </a:p>
        </p:txBody>
      </p:sp>
      <p:sp>
        <p:nvSpPr>
          <p:cNvPr id="4" name="Slide Number Placeholder 3"/>
          <p:cNvSpPr>
            <a:spLocks noGrp="1"/>
          </p:cNvSpPr>
          <p:nvPr>
            <p:ph type="sldNum" sz="quarter" idx="10"/>
          </p:nvPr>
        </p:nvSpPr>
        <p:spPr/>
        <p:txBody>
          <a:bodyPr/>
          <a:lstStyle/>
          <a:p>
            <a:fld id="{FC5C3EDB-F2C8-4F04-9E77-757EA3F15294}" type="slidenum">
              <a:rPr lang="en-US" smtClean="0"/>
              <a:t>39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399564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C5C3EDB-F2C8-4F04-9E77-757EA3F15294}"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29226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this topic to expand on the differences between IPv4 and IPv6. Note that this topic is not meant to be a comprehensive list of differences. Vary your coverage of this content based on the interest of your students and your comfort with in-depth networking topics.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Here is a recommended list of important changes in IPv6 that improve the IP protocol (some of these are covered in more detail later in the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 more NAT (Network Address Translation)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Autoconfiguration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No more private address collisions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Better multicast routing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Simpler header format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Simplified, more efficient routing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True quality of service (QoS), also called flow labeling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Built-in authentication and privacy support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Flexible options and extensions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Easier administration (DHCP not required)</a:t>
            </a:r>
          </a:p>
        </p:txBody>
      </p:sp>
      <p:sp>
        <p:nvSpPr>
          <p:cNvPr id="4" name="Slide Number Placeholder 3"/>
          <p:cNvSpPr>
            <a:spLocks noGrp="1"/>
          </p:cNvSpPr>
          <p:nvPr>
            <p:ph type="sldNum" sz="quarter" idx="10"/>
          </p:nvPr>
        </p:nvSpPr>
        <p:spPr/>
        <p:txBody>
          <a:bodyPr/>
          <a:lstStyle/>
          <a:p>
            <a:fld id="{FC5C3EDB-F2C8-4F04-9E77-757EA3F15294}"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9455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Guide students through the process of converting the binary IPv6 on the slide to hexadecimal. It is not important that students have a strong grasp of the manual details. This topic is included to provide students with an overview.</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Show a demonstration of binary to decimal to hexadecimal with the Calculator application in Windows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the calculator application on your computer to convert the following IPv6 address from binary to hexadecimal. Then, simplify the hexadecimal address by using zero compression.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Binary IPv6 address: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0010 0000 0000 0001  0000 1101 0001 0001  0010 0010 0011 0100  0000 0000 0000 0000</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0000 0011 1011 1011  0000 0000 1010 1100  1011 1100 0011 1011  1010 1101 0110 1011</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IPv6 address in hexadecimal format: 2001:0D11:2234:0000:03BB:00AC:CD39:AD6B</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IPv6 address simplified by using zero compression: 2001:D11:2234::3BB:AC:CD39:AD6B</a:t>
            </a:r>
          </a:p>
        </p:txBody>
      </p:sp>
      <p:sp>
        <p:nvSpPr>
          <p:cNvPr id="4" name="Slide Number Placeholder 3"/>
          <p:cNvSpPr>
            <a:spLocks noGrp="1"/>
          </p:cNvSpPr>
          <p:nvPr>
            <p:ph type="sldNum" sz="quarter" idx="10"/>
          </p:nvPr>
        </p:nvSpPr>
        <p:spPr/>
        <p:txBody>
          <a:bodyPr/>
          <a:lstStyle/>
          <a:p>
            <a:fld id="{FC5C3EDB-F2C8-4F04-9E77-757EA3F15294}"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249849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previous lesson, you described to students what an IPv6 address looks like. In this topic, you need to describe how they can identify the network portion of an IPv6 address. Unlike IPv4, an IPv6 unicast address that is assigned to a host always uses a prefix of /64. Spend some time to describe the IPv6 equivalents to IPv4 special address.</a:t>
            </a:r>
          </a:p>
        </p:txBody>
      </p:sp>
      <p:sp>
        <p:nvSpPr>
          <p:cNvPr id="4" name="Slide Number Placeholder 3"/>
          <p:cNvSpPr>
            <a:spLocks noGrp="1"/>
          </p:cNvSpPr>
          <p:nvPr>
            <p:ph type="sldNum" sz="quarter" idx="10"/>
          </p:nvPr>
        </p:nvSpPr>
        <p:spPr/>
        <p:txBody>
          <a:bodyPr/>
          <a:lstStyle/>
          <a:p>
            <a:fld id="{FC5C3EDB-F2C8-4F04-9E77-757EA3F15294}"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3324946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There are three additional slides in this topic.</a:t>
            </a:r>
          </a:p>
        </p:txBody>
      </p:sp>
      <p:sp>
        <p:nvSpPr>
          <p:cNvPr id="4" name="Slide Number Placeholder 3"/>
          <p:cNvSpPr>
            <a:spLocks noGrp="1"/>
          </p:cNvSpPr>
          <p:nvPr>
            <p:ph type="sldNum" sz="quarter" idx="10"/>
          </p:nvPr>
        </p:nvSpPr>
        <p:spPr/>
        <p:txBody>
          <a:bodyPr/>
          <a:lstStyle/>
          <a:p>
            <a:fld id="{FC5C3EDB-F2C8-4F04-9E77-757EA3F15294}"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64757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key message for students from this slide is that global unicast addresses are the equivalent of public IP addresses on the IPv4 Internet. Describe how an organization is provided with 16 bits for subnetting.</a:t>
            </a:r>
          </a:p>
        </p:txBody>
      </p:sp>
      <p:sp>
        <p:nvSpPr>
          <p:cNvPr id="4" name="Slide Number Placeholder 3"/>
          <p:cNvSpPr>
            <a:spLocks noGrp="1"/>
          </p:cNvSpPr>
          <p:nvPr>
            <p:ph type="sldNum" sz="quarter" idx="10"/>
          </p:nvPr>
        </p:nvSpPr>
        <p:spPr/>
        <p:txBody>
          <a:bodyPr/>
          <a:lstStyle/>
          <a:p>
            <a:fld id="{FC5C3EDB-F2C8-4F04-9E77-757EA3F15294}"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3: Implementing IPv6</a:t>
            </a:r>
          </a:p>
        </p:txBody>
      </p:sp>
    </p:spTree>
    <p:extLst>
      <p:ext uri="{BB962C8B-B14F-4D97-AF65-F5344CB8AC3E}">
        <p14:creationId xmlns:p14="http://schemas.microsoft.com/office/powerpoint/2010/main" val="104984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914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87876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61794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37485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72546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04991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31147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49739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85657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26773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69481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8458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7290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707905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9354592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7488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038721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19432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0052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750690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347686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1264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9755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751725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96485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1836824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45089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27394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39975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27208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4849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0323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36114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8788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700768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548769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029406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020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085581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23674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293410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19577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1621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74760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230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6942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739972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834562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129747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290224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898016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022528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831949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754974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50705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6720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5608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29683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406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791352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750010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555818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1538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15855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440659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7551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38131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92717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244346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5695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843530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3233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523451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825422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858421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72455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08793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0581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5171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392677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0757089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433999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989224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74623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6279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189309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964812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201291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298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87807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345683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38953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906957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371415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260155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081414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718843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92699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871712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7982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6279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62106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599281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50923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7767898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42063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46897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32985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409033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6617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96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2166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910121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569239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1585867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797787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66144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25861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9507593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783769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259620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79187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092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74132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82082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59200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481951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630900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723985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79378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285128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244172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6421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8256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26268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159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21186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182367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00549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854942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55987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426040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980235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147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45700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67230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509148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071239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96342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898722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762303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53273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235002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855777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664543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370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3559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254562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0289165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291538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7513997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8302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512241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0553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78288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588687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18731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695774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78495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490872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70945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4285619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2297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4903214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741041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32812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893875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549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85605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6015096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966221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02210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38722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76950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5983530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56813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4721333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9767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2775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085690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388692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77482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837164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513825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26947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31072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52721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2832874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29493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859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64051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04788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57218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64905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029172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122700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1976910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27199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76937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22750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96338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68535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410803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7171337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944976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52807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806027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59649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600300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427352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128577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25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6296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313001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88145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4601331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01072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795520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8325946"/>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080430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045491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69076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213005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28037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28916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469382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30757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8660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769345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017860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478691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817813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589920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692759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284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920060"/>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206991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459322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607689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7918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92207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5326379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078185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3423308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56265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305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006445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078593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68484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691567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94950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434282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082574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747531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8258240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95772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26984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93934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71936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566590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021156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92206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290382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851356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984800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087247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5506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443612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114706"/>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907865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854016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202010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482060"/>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064807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37229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888244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461639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795225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92241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92651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4449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324218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93604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49650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309052"/>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55541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595887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672997"/>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848387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72193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90781048"/>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8223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640043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935948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3037502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16687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0579925"/>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000217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52732"/>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1521718"/>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707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23370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6796385"/>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605734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318544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1275759"/>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58167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8878024"/>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406663"/>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7297349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388925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21702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3338545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027126"/>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28665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792573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94053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419315"/>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251256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88669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87644736"/>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376574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991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37052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040750"/>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8713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4333386"/>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955003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67725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9360782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693133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99466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65243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8195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57102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76532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89134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482498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020918"/>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2136367"/>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344810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91146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843605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187109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478308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1596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72522744"/>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972512"/>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47085720"/>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87559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309229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906095"/>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508525"/>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4309102"/>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53772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305078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86665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59090"/>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5141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1973438"/>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19755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29527574"/>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885634"/>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681344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3339351"/>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56901"/>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6568769"/>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2337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8156516"/>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319846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194525"/>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4413937"/>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652174"/>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2963602"/>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72752160"/>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2940998"/>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1823775"/>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392914"/>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9853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596340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782582"/>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717149"/>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3018379"/>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8885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447948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42426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474390"/>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45767229"/>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14030"/>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9667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898075"/>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49171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399545"/>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0139103"/>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53422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1000304"/>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300201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2100759"/>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3626053"/>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752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44567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1250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036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1851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8122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438617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193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9693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44782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7413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7750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5624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2828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991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66958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039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25572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417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61291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27231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30019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68564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330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48613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985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593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91819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9033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39384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22529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8212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43377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6249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1668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79520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75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63817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89674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78153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7236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61306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271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56985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336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36800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9473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71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876535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76431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1593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07993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212260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2488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6830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3442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717143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37399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338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3431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27824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02959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3280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57156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486201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61052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142600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480340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818555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21284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46044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176794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220941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27230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99804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380825"/>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3123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5930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41027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917084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5871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3326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9579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78378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9645567"/>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983775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4835702"/>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2178997"/>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842578"/>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109117"/>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6680007"/>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8431214"/>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6125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94707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0991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56247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0153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5348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4.xml"/><Relationship Id="rId1" Type="http://schemas.openxmlformats.org/officeDocument/2006/relationships/tags" Target="../tags/tag1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6.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134.xml"/><Relationship Id="rId1" Type="http://schemas.openxmlformats.org/officeDocument/2006/relationships/tags" Target="../tags/tag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2.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4.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6.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image" Target="../media/image2.emf"/><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8.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0.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4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3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5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5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58.xml"/><Relationship Id="rId1" Type="http://schemas.openxmlformats.org/officeDocument/2006/relationships/tags" Target="../tags/tag25.x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0.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8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4.xml"/><Relationship Id="rId1" Type="http://schemas.openxmlformats.org/officeDocument/2006/relationships/tags" Target="../tags/tag28.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8.xml"/><Relationship Id="rId1" Type="http://schemas.openxmlformats.org/officeDocument/2006/relationships/tags" Target="../tags/tag30.xml"/><Relationship Id="rId5" Type="http://schemas.openxmlformats.org/officeDocument/2006/relationships/image" Target="../media/image10.emf"/><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30.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42.xml"/><Relationship Id="rId1" Type="http://schemas.openxmlformats.org/officeDocument/2006/relationships/tags" Target="../tags/tag32.x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54.xml"/><Relationship Id="rId1" Type="http://schemas.openxmlformats.org/officeDocument/2006/relationships/tags" Target="../tags/tag33.xml"/><Relationship Id="rId5" Type="http://schemas.openxmlformats.org/officeDocument/2006/relationships/image" Target="../media/image10.emf"/><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6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78.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9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08.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20.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3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0.xml"/><Relationship Id="rId1" Type="http://schemas.openxmlformats.org/officeDocument/2006/relationships/tags" Target="../tags/tag9.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2.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3</a:t>
            </a:r>
          </a:p>
        </p:txBody>
      </p:sp>
      <p:sp>
        <p:nvSpPr>
          <p:cNvPr id="3" name="Subtitle 2"/>
          <p:cNvSpPr>
            <a:spLocks noGrp="1"/>
          </p:cNvSpPr>
          <p:nvPr>
            <p:ph type="subTitle" sz="quarter" idx="1"/>
          </p:nvPr>
        </p:nvSpPr>
        <p:spPr/>
        <p:txBody>
          <a:bodyPr/>
          <a:lstStyle/>
          <a:p>
            <a:r>
              <a:rPr lang="en-US" dirty="0"/>
              <a:t>Implementing IPv6
</a:t>
            </a:r>
          </a:p>
        </p:txBody>
      </p:sp>
    </p:spTree>
    <p:custDataLst>
      <p:tags r:id="rId1"/>
    </p:custDataLst>
    <p:extLst>
      <p:ext uri="{BB962C8B-B14F-4D97-AF65-F5344CB8AC3E}">
        <p14:creationId xmlns:p14="http://schemas.microsoft.com/office/powerpoint/2010/main" val="111994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5e0a7fb-f3d6-4254-9301-2b204c002e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IPv6 addresses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Unique local addresses:</a:t>
            </a:r>
          </a:p>
          <a:p>
            <a:pPr marL="173736" lvl="1"/>
            <a:r>
              <a:rPr lang="en-US" sz="2200" kern="0" dirty="0">
                <a:solidFill>
                  <a:srgbClr val="000000"/>
                </a:solidFill>
              </a:rPr>
              <a:t>Are equivalent to IPv4 private addresses</a:t>
            </a:r>
          </a:p>
          <a:p>
            <a:pPr marL="173736" lvl="1"/>
            <a:r>
              <a:rPr lang="en-US" sz="2200" kern="0" dirty="0">
                <a:solidFill>
                  <a:srgbClr val="000000"/>
                </a:solidFill>
              </a:rPr>
              <a:t>Require the organization ID to be randomly generated</a:t>
            </a:r>
          </a:p>
          <a:p>
            <a:pPr marL="173736" lvl="1"/>
            <a:r>
              <a:rPr lang="en-US" sz="2200" kern="0" dirty="0">
                <a:solidFill>
                  <a:srgbClr val="000000"/>
                </a:solidFill>
              </a:rPr>
              <a:t>Allocate 16 bits for internal subnetting</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Illustration of how the bits are allocated for unique local IPv6 addresses:&#10;• The first 8 bits are 11111110. These bits identify the IPv6 address as a unique local address.&#10;• The next 40 bits are the organization ID, which uniquely identifies an organization.&#10;• The next 16 bits are the subnet bits, which are used to create networks inside the organization.&#10;• The final 64 bits are the interface ID that identifies clients on the network.&#10;"/>
          <p:cNvGrpSpPr/>
          <p:nvPr/>
        </p:nvGrpSpPr>
        <p:grpSpPr>
          <a:xfrm>
            <a:off x="-236951" y="3228227"/>
            <a:ext cx="8944292" cy="3153643"/>
            <a:chOff x="-236951" y="3228227"/>
            <a:chExt cx="8944292" cy="3153643"/>
          </a:xfrm>
        </p:grpSpPr>
        <p:sp>
          <p:nvSpPr>
            <p:cNvPr id="7" name="Rectangle 6"/>
            <p:cNvSpPr/>
            <p:nvPr/>
          </p:nvSpPr>
          <p:spPr>
            <a:xfrm>
              <a:off x="6197091" y="4302523"/>
              <a:ext cx="2361513" cy="1066808"/>
            </a:xfrm>
            <a:prstGeom prst="rect">
              <a:avLst/>
            </a:prstGeom>
            <a:solidFill>
              <a:srgbClr val="FFF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8" name="Content Placeholder 2"/>
            <p:cNvSpPr txBox="1">
              <a:spLocks/>
            </p:cNvSpPr>
            <p:nvPr/>
          </p:nvSpPr>
          <p:spPr>
            <a:xfrm>
              <a:off x="-236951" y="3228227"/>
              <a:ext cx="8944292" cy="3059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fontAlgn="base">
                <a:lnSpc>
                  <a:spcPct val="100000"/>
                </a:lnSpc>
                <a:spcBef>
                  <a:spcPct val="0"/>
                </a:spcBef>
                <a:spcAft>
                  <a:spcPct val="0"/>
                </a:spcAft>
              </a:pPr>
              <a:endParaRPr lang="en-US" sz="1800" b="1" dirty="0">
                <a:solidFill>
                  <a:srgbClr val="000000"/>
                </a:solidFill>
                <a:latin typeface="Verdana" pitchFamily="34" charset="0"/>
                <a:cs typeface="Arial" charset="0"/>
              </a:endParaRPr>
            </a:p>
          </p:txBody>
        </p:sp>
        <p:sp>
          <p:nvSpPr>
            <p:cNvPr id="9" name="TextBox 8"/>
            <p:cNvSpPr txBox="1"/>
            <p:nvPr/>
          </p:nvSpPr>
          <p:spPr>
            <a:xfrm>
              <a:off x="569895" y="3471526"/>
              <a:ext cx="96774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8</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0" name="TextBox 9"/>
            <p:cNvSpPr txBox="1"/>
            <p:nvPr/>
          </p:nvSpPr>
          <p:spPr>
            <a:xfrm>
              <a:off x="2696602" y="3502751"/>
              <a:ext cx="96774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40</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1" name="TextBox 10"/>
            <p:cNvSpPr txBox="1"/>
            <p:nvPr/>
          </p:nvSpPr>
          <p:spPr>
            <a:xfrm>
              <a:off x="4901753" y="3471526"/>
              <a:ext cx="96774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16</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2" name="TextBox 11"/>
            <p:cNvSpPr txBox="1"/>
            <p:nvPr/>
          </p:nvSpPr>
          <p:spPr>
            <a:xfrm>
              <a:off x="6835262" y="3488465"/>
              <a:ext cx="96774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64</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3" name="TextBox 12"/>
            <p:cNvSpPr txBox="1"/>
            <p:nvPr/>
          </p:nvSpPr>
          <p:spPr>
            <a:xfrm>
              <a:off x="196046" y="4636624"/>
              <a:ext cx="1760514" cy="400110"/>
            </a:xfrm>
            <a:prstGeom prst="rect">
              <a:avLst/>
            </a:prstGeom>
            <a:noFill/>
          </p:spPr>
          <p:txBody>
            <a:bodyPr wrap="square" rtlCol="0">
              <a:spAutoFit/>
            </a:bodyPr>
            <a:lstStyle/>
            <a:p>
              <a:pPr lvl="0" algn="ctr" fontAlgn="base">
                <a:spcBef>
                  <a:spcPct val="0"/>
                </a:spcBef>
                <a:spcAft>
                  <a:spcPct val="0"/>
                </a:spcAft>
              </a:pPr>
              <a:r>
                <a:rPr lang="en-US" sz="2000" b="1" dirty="0" smtClean="0">
                  <a:solidFill>
                    <a:srgbClr val="FF0000"/>
                  </a:solidFill>
                  <a:latin typeface="Segoe UI" panose="020B0502040204020203" pitchFamily="34" charset="0"/>
                  <a:cs typeface="Segoe UI" panose="020B0502040204020203" pitchFamily="34" charset="0"/>
                </a:rPr>
                <a:t>11111101</a:t>
              </a:r>
              <a:endParaRPr lang="en-US" sz="2400" b="1" dirty="0">
                <a:solidFill>
                  <a:srgbClr val="FF0000"/>
                </a:solidFill>
                <a:latin typeface="Segoe UI" panose="020B0502040204020203" pitchFamily="34" charset="0"/>
                <a:cs typeface="Segoe UI" panose="020B0502040204020203" pitchFamily="34" charset="0"/>
              </a:endParaRPr>
            </a:p>
          </p:txBody>
        </p:sp>
        <p:sp>
          <p:nvSpPr>
            <p:cNvPr id="14" name="TextBox 13"/>
            <p:cNvSpPr txBox="1"/>
            <p:nvPr/>
          </p:nvSpPr>
          <p:spPr>
            <a:xfrm>
              <a:off x="1973144" y="4636624"/>
              <a:ext cx="2545374"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Organization ID</a:t>
              </a:r>
            </a:p>
          </p:txBody>
        </p:sp>
        <p:sp>
          <p:nvSpPr>
            <p:cNvPr id="15" name="TextBox 14"/>
            <p:cNvSpPr txBox="1"/>
            <p:nvPr/>
          </p:nvSpPr>
          <p:spPr>
            <a:xfrm>
              <a:off x="4585546" y="4636624"/>
              <a:ext cx="1617385"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Subnet ID</a:t>
              </a:r>
            </a:p>
          </p:txBody>
        </p:sp>
        <p:sp>
          <p:nvSpPr>
            <p:cNvPr id="16" name="TextBox 15"/>
            <p:cNvSpPr txBox="1"/>
            <p:nvPr/>
          </p:nvSpPr>
          <p:spPr>
            <a:xfrm>
              <a:off x="6504449" y="4636624"/>
              <a:ext cx="1746796"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Interface ID</a:t>
              </a:r>
            </a:p>
          </p:txBody>
        </p:sp>
        <p:sp>
          <p:nvSpPr>
            <p:cNvPr id="17" name="TextBox 16"/>
            <p:cNvSpPr txBox="1"/>
            <p:nvPr/>
          </p:nvSpPr>
          <p:spPr>
            <a:xfrm>
              <a:off x="362978" y="5920205"/>
              <a:ext cx="1395412" cy="461665"/>
            </a:xfrm>
            <a:prstGeom prst="rect">
              <a:avLst/>
            </a:prstGeom>
            <a:noFill/>
            <a:ln>
              <a:noFill/>
            </a:ln>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FD00::/8</a:t>
              </a:r>
            </a:p>
          </p:txBody>
        </p:sp>
        <p:grpSp>
          <p:nvGrpSpPr>
            <p:cNvPr id="18" name="Group 17"/>
            <p:cNvGrpSpPr/>
            <p:nvPr/>
          </p:nvGrpSpPr>
          <p:grpSpPr>
            <a:xfrm>
              <a:off x="353452" y="4302531"/>
              <a:ext cx="8205152" cy="1084831"/>
              <a:chOff x="431971" y="4808103"/>
              <a:chExt cx="8205152" cy="1084831"/>
            </a:xfrm>
          </p:grpSpPr>
          <p:sp>
            <p:nvSpPr>
              <p:cNvPr id="36" name="Rectangle 35"/>
              <p:cNvSpPr/>
              <p:nvPr/>
            </p:nvSpPr>
            <p:spPr>
              <a:xfrm>
                <a:off x="431971" y="4808103"/>
                <a:ext cx="8205152" cy="106680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cxnSp>
            <p:nvCxnSpPr>
              <p:cNvPr id="37" name="Straight Connector 36"/>
              <p:cNvCxnSpPr/>
              <p:nvPr/>
            </p:nvCxnSpPr>
            <p:spPr>
              <a:xfrm>
                <a:off x="1889760" y="4808103"/>
                <a:ext cx="0" cy="1071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32960" y="4808103"/>
                <a:ext cx="0" cy="10668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78880" y="4808103"/>
                <a:ext cx="0" cy="108483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a:off x="362978" y="3543506"/>
              <a:ext cx="0" cy="7590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15554" y="3524452"/>
              <a:ext cx="0" cy="7590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54015" y="3533975"/>
              <a:ext cx="0" cy="7590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97091" y="3543498"/>
              <a:ext cx="0" cy="7590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530740" y="3553021"/>
              <a:ext cx="0" cy="7590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87730" y="3923010"/>
              <a:ext cx="3643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340230" y="3923289"/>
              <a:ext cx="4329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58040" y="3911107"/>
              <a:ext cx="87284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616705" y="3923896"/>
              <a:ext cx="89215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78731" y="3918250"/>
              <a:ext cx="45481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89821" y="3927780"/>
              <a:ext cx="45481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236810" y="3911107"/>
              <a:ext cx="72793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643399" y="3919135"/>
              <a:ext cx="8470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87730" y="5369332"/>
              <a:ext cx="0" cy="3720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811241" y="5369331"/>
              <a:ext cx="0" cy="3720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2978" y="5719968"/>
              <a:ext cx="14701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49717" y="5697071"/>
              <a:ext cx="0" cy="25625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5251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4b4b0262-79e6-48dc-9232-e161a5e67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IPv6 addresses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600" kern="0" dirty="0">
                <a:solidFill>
                  <a:srgbClr val="000000"/>
                </a:solidFill>
              </a:rPr>
              <a:t>Link-local addresses:</a:t>
            </a:r>
          </a:p>
          <a:p>
            <a:pPr marL="173736" lvl="1"/>
            <a:r>
              <a:rPr lang="en-US" sz="2200" kern="0" dirty="0">
                <a:solidFill>
                  <a:srgbClr val="000000"/>
                </a:solidFill>
              </a:rPr>
              <a:t>Are automatically generated on all IPv6 hosts</a:t>
            </a:r>
          </a:p>
          <a:p>
            <a:pPr marL="173736" lvl="1"/>
            <a:r>
              <a:rPr lang="en-US" sz="2200" kern="0" dirty="0">
                <a:solidFill>
                  <a:srgbClr val="000000"/>
                </a:solidFill>
              </a:rPr>
              <a:t>Are similar to IPv4 APIPA addresses</a:t>
            </a:r>
          </a:p>
          <a:p>
            <a:pPr marL="173736" lvl="1"/>
            <a:r>
              <a:rPr lang="en-US" sz="2200" kern="0" dirty="0">
                <a:solidFill>
                  <a:srgbClr val="000000"/>
                </a:solidFill>
              </a:rPr>
              <a:t>Are sometimes used in place of broadcast messages</a:t>
            </a:r>
          </a:p>
          <a:p>
            <a:pPr marL="173736" lvl="1"/>
            <a:r>
              <a:rPr lang="en-US" sz="2200" kern="0" dirty="0">
                <a:solidFill>
                  <a:srgbClr val="000000"/>
                </a:solidFill>
              </a:rPr>
              <a:t>Include a zone ID that identifies the interface</a:t>
            </a:r>
          </a:p>
          <a:p>
            <a:pPr marL="173736" lvl="1"/>
            <a:r>
              <a:rPr lang="en-US" sz="2200" kern="0" dirty="0">
                <a:solidFill>
                  <a:srgbClr val="000000"/>
                </a:solidFill>
              </a:rPr>
              <a:t>Examples:</a:t>
            </a:r>
          </a:p>
          <a:p>
            <a:pPr marL="365760" lvl="2"/>
            <a:r>
              <a:rPr lang="en-US" sz="1800" kern="0" dirty="0">
                <a:solidFill>
                  <a:srgbClr val="000000"/>
                </a:solidFill>
              </a:rPr>
              <a:t>fe80::2b0:d0ff:fee9:4143%3</a:t>
            </a:r>
          </a:p>
          <a:p>
            <a:pPr marL="365760" lvl="2"/>
            <a:r>
              <a:rPr lang="en-US" sz="1800" kern="0" dirty="0">
                <a:solidFill>
                  <a:srgbClr val="000000"/>
                </a:solidFill>
              </a:rPr>
              <a:t>fe80::94bd:21cf:4080:e612%2</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013" y="615043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e illustration of how the bits are allocated for link-local IPv6 addresses:&#10;• The first 10 bits are 1111111010. These bits identify the IPv6 address as a link-local address.&#10;• The final 64 bits are the interface ID that identifies clients on the network.&#10;"/>
          <p:cNvGrpSpPr/>
          <p:nvPr/>
        </p:nvGrpSpPr>
        <p:grpSpPr>
          <a:xfrm>
            <a:off x="493372" y="4425713"/>
            <a:ext cx="8119156" cy="2339089"/>
            <a:chOff x="493372" y="4425713"/>
            <a:chExt cx="8119156" cy="2339089"/>
          </a:xfrm>
        </p:grpSpPr>
        <p:sp>
          <p:nvSpPr>
            <p:cNvPr id="8" name="Rectangle 7"/>
            <p:cNvSpPr/>
            <p:nvPr/>
          </p:nvSpPr>
          <p:spPr>
            <a:xfrm>
              <a:off x="5734050" y="5216043"/>
              <a:ext cx="2533650" cy="699778"/>
            </a:xfrm>
            <a:prstGeom prst="rect">
              <a:avLst/>
            </a:prstGeom>
            <a:solidFill>
              <a:srgbClr val="FFF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9" name="Content Placeholder 2"/>
            <p:cNvSpPr txBox="1">
              <a:spLocks/>
            </p:cNvSpPr>
            <p:nvPr/>
          </p:nvSpPr>
          <p:spPr>
            <a:xfrm>
              <a:off x="493372" y="4425713"/>
              <a:ext cx="8119156" cy="17074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fontAlgn="base">
                <a:lnSpc>
                  <a:spcPct val="100000"/>
                </a:lnSpc>
                <a:spcBef>
                  <a:spcPct val="0"/>
                </a:spcBef>
                <a:spcAft>
                  <a:spcPct val="0"/>
                </a:spcAft>
              </a:pPr>
              <a:endParaRPr lang="en-US" sz="1800" b="1" dirty="0">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1771055" y="4425714"/>
              <a:ext cx="71628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10</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1" name="TextBox 10"/>
            <p:cNvSpPr txBox="1"/>
            <p:nvPr/>
          </p:nvSpPr>
          <p:spPr>
            <a:xfrm>
              <a:off x="4284135" y="4431865"/>
              <a:ext cx="71628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54</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2" name="TextBox 11"/>
            <p:cNvSpPr txBox="1"/>
            <p:nvPr/>
          </p:nvSpPr>
          <p:spPr>
            <a:xfrm>
              <a:off x="6688234" y="4425713"/>
              <a:ext cx="716280" cy="830997"/>
            </a:xfrm>
            <a:prstGeom prst="rect">
              <a:avLst/>
            </a:prstGeom>
            <a:noFill/>
          </p:spPr>
          <p:txBody>
            <a:bodyPr wrap="square" rtlCol="0">
              <a:spAutoFit/>
            </a:bodyPr>
            <a:lstStyle/>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64</a:t>
              </a:r>
            </a:p>
            <a:p>
              <a:pPr lvl="0" algn="ctr" fontAlgn="base">
                <a:spcBef>
                  <a:spcPct val="0"/>
                </a:spcBef>
                <a:spcAft>
                  <a:spcPct val="0"/>
                </a:spcAft>
              </a:pPr>
              <a:r>
                <a:rPr lang="en-US" sz="2400" b="1" dirty="0">
                  <a:solidFill>
                    <a:srgbClr val="000000"/>
                  </a:solidFill>
                  <a:latin typeface="Segoe UI" panose="020B0502040204020203" pitchFamily="34" charset="0"/>
                  <a:cs typeface="Segoe UI" panose="020B0502040204020203" pitchFamily="34" charset="0"/>
                </a:rPr>
                <a:t>bits</a:t>
              </a:r>
            </a:p>
          </p:txBody>
        </p:sp>
        <p:sp>
          <p:nvSpPr>
            <p:cNvPr id="13" name="TextBox 12"/>
            <p:cNvSpPr txBox="1"/>
            <p:nvPr/>
          </p:nvSpPr>
          <p:spPr>
            <a:xfrm>
              <a:off x="898048" y="5324656"/>
              <a:ext cx="2584398" cy="523220"/>
            </a:xfrm>
            <a:prstGeom prst="rect">
              <a:avLst/>
            </a:prstGeom>
            <a:noFill/>
          </p:spPr>
          <p:txBody>
            <a:bodyPr wrap="square" rtlCol="0">
              <a:spAutoFit/>
            </a:bodyPr>
            <a:lstStyle/>
            <a:p>
              <a:pPr lvl="0" fontAlgn="base">
                <a:spcBef>
                  <a:spcPct val="0"/>
                </a:spcBef>
                <a:spcAft>
                  <a:spcPct val="0"/>
                </a:spcAft>
              </a:pPr>
              <a:r>
                <a:rPr lang="en-US" sz="2800" b="1" dirty="0">
                  <a:solidFill>
                    <a:srgbClr val="000000"/>
                  </a:solidFill>
                  <a:latin typeface="Segoe UI" panose="020B0502040204020203" pitchFamily="34" charset="0"/>
                  <a:cs typeface="Segoe UI" panose="020B0502040204020203" pitchFamily="34" charset="0"/>
                </a:rPr>
                <a:t>1111 1110 10</a:t>
              </a:r>
            </a:p>
          </p:txBody>
        </p:sp>
        <p:sp>
          <p:nvSpPr>
            <p:cNvPr id="14" name="TextBox 13"/>
            <p:cNvSpPr txBox="1"/>
            <p:nvPr/>
          </p:nvSpPr>
          <p:spPr>
            <a:xfrm>
              <a:off x="3544194" y="5296662"/>
              <a:ext cx="2209800" cy="523220"/>
            </a:xfrm>
            <a:prstGeom prst="rect">
              <a:avLst/>
            </a:prstGeom>
            <a:noFill/>
          </p:spPr>
          <p:txBody>
            <a:bodyPr wrap="square" rtlCol="0">
              <a:spAutoFit/>
            </a:bodyPr>
            <a:lstStyle/>
            <a:p>
              <a:pPr lvl="0" fontAlgn="base">
                <a:spcBef>
                  <a:spcPct val="0"/>
                </a:spcBef>
                <a:spcAft>
                  <a:spcPct val="0"/>
                </a:spcAft>
              </a:pPr>
              <a:r>
                <a:rPr lang="en-US" sz="2800" b="1" dirty="0">
                  <a:solidFill>
                    <a:srgbClr val="000000"/>
                  </a:solidFill>
                  <a:latin typeface="Segoe UI" panose="020B0502040204020203" pitchFamily="34" charset="0"/>
                  <a:cs typeface="Segoe UI" panose="020B0502040204020203" pitchFamily="34" charset="0"/>
                </a:rPr>
                <a:t>000 . . . 000</a:t>
              </a:r>
            </a:p>
          </p:txBody>
        </p:sp>
        <p:sp>
          <p:nvSpPr>
            <p:cNvPr id="15" name="TextBox 14"/>
            <p:cNvSpPr txBox="1"/>
            <p:nvPr/>
          </p:nvSpPr>
          <p:spPr>
            <a:xfrm>
              <a:off x="5942772" y="5256710"/>
              <a:ext cx="2383864" cy="523220"/>
            </a:xfrm>
            <a:prstGeom prst="rect">
              <a:avLst/>
            </a:prstGeom>
            <a:noFill/>
          </p:spPr>
          <p:txBody>
            <a:bodyPr wrap="square" rtlCol="0">
              <a:spAutoFit/>
            </a:bodyPr>
            <a:lstStyle/>
            <a:p>
              <a:pPr lvl="0" fontAlgn="base">
                <a:spcBef>
                  <a:spcPct val="0"/>
                </a:spcBef>
                <a:spcAft>
                  <a:spcPct val="0"/>
                </a:spcAft>
              </a:pPr>
              <a:r>
                <a:rPr lang="en-US" sz="2800" b="1" dirty="0">
                  <a:solidFill>
                    <a:srgbClr val="000000"/>
                  </a:solidFill>
                  <a:latin typeface="Segoe UI" panose="020B0502040204020203" pitchFamily="34" charset="0"/>
                  <a:cs typeface="Segoe UI" panose="020B0502040204020203" pitchFamily="34" charset="0"/>
                </a:rPr>
                <a:t>Interface ID</a:t>
              </a:r>
            </a:p>
          </p:txBody>
        </p:sp>
        <p:sp>
          <p:nvSpPr>
            <p:cNvPr id="16" name="TextBox 15"/>
            <p:cNvSpPr txBox="1"/>
            <p:nvPr/>
          </p:nvSpPr>
          <p:spPr>
            <a:xfrm>
              <a:off x="1436150" y="6241582"/>
              <a:ext cx="1572700" cy="523220"/>
            </a:xfrm>
            <a:prstGeom prst="rect">
              <a:avLst/>
            </a:prstGeom>
            <a:noFill/>
          </p:spPr>
          <p:txBody>
            <a:bodyPr wrap="square" rtlCol="0">
              <a:spAutoFit/>
            </a:bodyPr>
            <a:lstStyle/>
            <a:p>
              <a:pPr lvl="0" fontAlgn="base">
                <a:spcBef>
                  <a:spcPct val="0"/>
                </a:spcBef>
                <a:spcAft>
                  <a:spcPct val="0"/>
                </a:spcAft>
              </a:pPr>
              <a:r>
                <a:rPr lang="en-US" sz="2800" b="1" dirty="0">
                  <a:solidFill>
                    <a:srgbClr val="000000"/>
                  </a:solidFill>
                  <a:latin typeface="Segoe UI" panose="020B0502040204020203" pitchFamily="34" charset="0"/>
                  <a:cs typeface="Segoe UI" panose="020B0502040204020203" pitchFamily="34" charset="0"/>
                </a:rPr>
                <a:t>FE80::/8</a:t>
              </a:r>
            </a:p>
          </p:txBody>
        </p:sp>
        <p:cxnSp>
          <p:nvCxnSpPr>
            <p:cNvPr id="17" name="Straight Connector 16"/>
            <p:cNvCxnSpPr/>
            <p:nvPr/>
          </p:nvCxnSpPr>
          <p:spPr>
            <a:xfrm>
              <a:off x="860425" y="4648200"/>
              <a:ext cx="0" cy="5302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73450" y="4648200"/>
              <a:ext cx="0" cy="5302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34050" y="4648200"/>
              <a:ext cx="0" cy="5302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12235" y="4648200"/>
              <a:ext cx="0" cy="5302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439025" y="4983956"/>
              <a:ext cx="7500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734050" y="4983956"/>
              <a:ext cx="9215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993481" y="4994274"/>
              <a:ext cx="697706" cy="15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496569" y="4994274"/>
              <a:ext cx="71348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52688" y="4994274"/>
              <a:ext cx="99160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83545" y="4994274"/>
              <a:ext cx="82857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48519" y="5917407"/>
              <a:ext cx="0" cy="2273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67100" y="5924555"/>
              <a:ext cx="0" cy="2273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22500" y="6124574"/>
              <a:ext cx="0" cy="157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38200" y="5216043"/>
              <a:ext cx="7429500" cy="699778"/>
            </a:xfrm>
            <a:prstGeom prst="rect">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cxnSp>
          <p:nvCxnSpPr>
            <p:cNvPr id="31" name="Straight Connector 30"/>
            <p:cNvCxnSpPr/>
            <p:nvPr/>
          </p:nvCxnSpPr>
          <p:spPr>
            <a:xfrm>
              <a:off x="3473450" y="5216043"/>
              <a:ext cx="0" cy="699778"/>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35637" y="5216043"/>
              <a:ext cx="0" cy="699778"/>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28675" y="6138863"/>
              <a:ext cx="2656680" cy="58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803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rPr lang="en-GB" dirty="0"/>
              <a:t>Autoconfiguration options for IPv6</a:t>
            </a:r>
            <a:endParaRPr lang="en-GB" sz="2800" dirty="0">
              <a:latin typeface="Segoe UI" pitchFamily="34" charset="0"/>
              <a:ea typeface="Segoe UI" pitchFamily="34" charset="0"/>
              <a:cs typeface="Segoe UI" pitchFamily="34" charset="0"/>
            </a:endParaRPr>
          </a:p>
        </p:txBody>
      </p:sp>
      <p:grpSp>
        <p:nvGrpSpPr>
          <p:cNvPr id="4" name="frame 7 alt-text here, 2nd layer" descr="This is the 7th of 7 frames.&#10;It shows the 4 states that an IPv6 address passes through during the autoconfiguration process. They are laid out along a single time line.&#10;The states are, in order, tentative, preferred, deprecated, and invalid.&#10;The tentative and preferred states together make up the preferred lifetime.&#10;The tentative, preferred, and deprecated states make up the valid lifetime.&#10;There are no moving graphics on this frame..&#10;"/>
          <p:cNvGrpSpPr>
            <a:grpSpLocks/>
          </p:cNvGrpSpPr>
          <p:nvPr/>
        </p:nvGrpSpPr>
        <p:grpSpPr bwMode="auto">
          <a:xfrm>
            <a:off x="41275" y="765175"/>
            <a:ext cx="9050338" cy="5718175"/>
            <a:chOff x="29" y="485"/>
            <a:chExt cx="5701" cy="3602"/>
          </a:xfrm>
        </p:grpSpPr>
        <p:grpSp>
          <p:nvGrpSpPr>
            <p:cNvPr id="5" name="Group 53"/>
            <p:cNvGrpSpPr>
              <a:grpSpLocks/>
            </p:cNvGrpSpPr>
            <p:nvPr/>
          </p:nvGrpSpPr>
          <p:grpSpPr bwMode="auto">
            <a:xfrm>
              <a:off x="29" y="485"/>
              <a:ext cx="5701" cy="3602"/>
              <a:chOff x="29" y="485"/>
              <a:chExt cx="5701" cy="3602"/>
            </a:xfrm>
          </p:grpSpPr>
          <p:sp>
            <p:nvSpPr>
              <p:cNvPr id="7" name="large rectangle" descr="&quot;&quot;"/>
              <p:cNvSpPr>
                <a:spLocks noChangeArrowheads="1"/>
              </p:cNvSpPr>
              <p:nvPr/>
            </p:nvSpPr>
            <p:spPr bwMode="auto">
              <a:xfrm>
                <a:off x="29" y="485"/>
                <a:ext cx="5701" cy="3602"/>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grpSp>
            <p:nvGrpSpPr>
              <p:cNvPr id="10" name="Group 57"/>
              <p:cNvGrpSpPr>
                <a:grpSpLocks/>
              </p:cNvGrpSpPr>
              <p:nvPr/>
            </p:nvGrpSpPr>
            <p:grpSpPr bwMode="auto">
              <a:xfrm>
                <a:off x="312" y="1495"/>
                <a:ext cx="5245" cy="1353"/>
                <a:chOff x="276" y="1531"/>
                <a:chExt cx="5245" cy="1353"/>
              </a:xfrm>
            </p:grpSpPr>
            <p:sp>
              <p:nvSpPr>
                <p:cNvPr id="11" name="vertical red line 58" descr="&quot;&quot;"/>
                <p:cNvSpPr>
                  <a:spLocks noChangeShapeType="1"/>
                </p:cNvSpPr>
                <p:nvPr/>
              </p:nvSpPr>
              <p:spPr bwMode="auto">
                <a:xfrm>
                  <a:off x="324" y="2411"/>
                  <a:ext cx="0" cy="43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grpSp>
              <p:nvGrpSpPr>
                <p:cNvPr id="12" name="Group 59"/>
                <p:cNvGrpSpPr>
                  <a:grpSpLocks/>
                </p:cNvGrpSpPr>
                <p:nvPr/>
              </p:nvGrpSpPr>
              <p:grpSpPr bwMode="auto">
                <a:xfrm>
                  <a:off x="319" y="1847"/>
                  <a:ext cx="4897" cy="550"/>
                  <a:chOff x="409" y="3026"/>
                  <a:chExt cx="4897" cy="550"/>
                </a:xfrm>
              </p:grpSpPr>
              <p:sp>
                <p:nvSpPr>
                  <p:cNvPr id="26" name="Rectangle 60" descr="&quot;&quot;"/>
                  <p:cNvSpPr>
                    <a:spLocks noChangeArrowheads="1"/>
                  </p:cNvSpPr>
                  <p:nvPr/>
                </p:nvSpPr>
                <p:spPr bwMode="auto">
                  <a:xfrm>
                    <a:off x="1895" y="3099"/>
                    <a:ext cx="902" cy="398"/>
                  </a:xfrm>
                  <a:prstGeom prst="rect">
                    <a:avLst/>
                  </a:prstGeom>
                  <a:noFill/>
                  <a:ln>
                    <a:noFill/>
                  </a:ln>
                  <a:effectLst/>
                  <a:extLst>
                    <a:ext uri="{909E8E84-426E-40DD-AFC4-6F175D3DCCD1}">
                      <a14:hiddenFill xmlns:a14="http://schemas.microsoft.com/office/drawing/2010/main">
                        <a:solidFill>
                          <a:srgbClr val="E4CD9A"/>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Preferred</a:t>
                    </a:r>
                  </a:p>
                </p:txBody>
              </p:sp>
              <p:sp>
                <p:nvSpPr>
                  <p:cNvPr id="27" name="Rectangle 61" descr="&quot;&quot;"/>
                  <p:cNvSpPr>
                    <a:spLocks noChangeArrowheads="1"/>
                  </p:cNvSpPr>
                  <p:nvPr/>
                </p:nvSpPr>
                <p:spPr bwMode="auto">
                  <a:xfrm>
                    <a:off x="3312" y="3029"/>
                    <a:ext cx="998" cy="547"/>
                  </a:xfrm>
                  <a:prstGeom prst="rect">
                    <a:avLst/>
                  </a:prstGeom>
                  <a:noFill/>
                  <a:ln>
                    <a:noFill/>
                  </a:ln>
                  <a:effectLst/>
                  <a:extLst>
                    <a:ext uri="{909E8E84-426E-40DD-AFC4-6F175D3DCCD1}">
                      <a14:hiddenFill xmlns:a14="http://schemas.microsoft.com/office/drawing/2010/main">
                        <a:solidFill>
                          <a:srgbClr val="E4CD9A"/>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Deprecated</a:t>
                    </a:r>
                  </a:p>
                </p:txBody>
              </p:sp>
              <p:sp>
                <p:nvSpPr>
                  <p:cNvPr id="28" name="Rectangle 62" descr="&quot;&quot;"/>
                  <p:cNvSpPr>
                    <a:spLocks noChangeArrowheads="1"/>
                  </p:cNvSpPr>
                  <p:nvPr/>
                </p:nvSpPr>
                <p:spPr bwMode="auto">
                  <a:xfrm>
                    <a:off x="4308" y="3026"/>
                    <a:ext cx="998" cy="547"/>
                  </a:xfrm>
                  <a:prstGeom prst="rect">
                    <a:avLst/>
                  </a:prstGeom>
                  <a:noFill/>
                  <a:ln>
                    <a:noFill/>
                  </a:ln>
                  <a:effectLst/>
                  <a:extLst>
                    <a:ext uri="{909E8E84-426E-40DD-AFC4-6F175D3DCCD1}">
                      <a14:hiddenFill xmlns:a14="http://schemas.microsoft.com/office/drawing/2010/main">
                        <a:solidFill>
                          <a:srgbClr val="E4CD9A"/>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Invalid</a:t>
                    </a:r>
                  </a:p>
                </p:txBody>
              </p:sp>
              <p:sp>
                <p:nvSpPr>
                  <p:cNvPr id="29" name="Rectangle 63" descr="&quot;&quot;"/>
                  <p:cNvSpPr>
                    <a:spLocks noChangeArrowheads="1"/>
                  </p:cNvSpPr>
                  <p:nvPr/>
                </p:nvSpPr>
                <p:spPr bwMode="auto">
                  <a:xfrm>
                    <a:off x="409" y="3105"/>
                    <a:ext cx="998" cy="386"/>
                  </a:xfrm>
                  <a:prstGeom prst="rect">
                    <a:avLst/>
                  </a:prstGeom>
                  <a:noFill/>
                  <a:ln>
                    <a:noFill/>
                  </a:ln>
                  <a:effectLst/>
                  <a:extLst>
                    <a:ext uri="{909E8E84-426E-40DD-AFC4-6F175D3DCCD1}">
                      <a14:hiddenFill xmlns:a14="http://schemas.microsoft.com/office/drawing/2010/main">
                        <a:solidFill>
                          <a:srgbClr val="E4CD9A"/>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296" anchor="ctr" anchorCtr="1"/>
                  <a:lstStyle/>
                  <a:p>
                    <a:pPr>
                      <a:lnSpc>
                        <a:spcPct val="90000"/>
                      </a:lnSpc>
                      <a:buClr>
                        <a:srgbClr val="DC0081"/>
                      </a:buClr>
                      <a:buFont typeface="Wingdings" pitchFamily="2" charset="2"/>
                      <a:buNone/>
                    </a:pPr>
                    <a:r>
                      <a:rPr lang="en-US" dirty="0">
                        <a:latin typeface="Segoe UI" pitchFamily="34" charset="0"/>
                        <a:ea typeface="Segoe UI" pitchFamily="34" charset="0"/>
                        <a:cs typeface="Segoe UI" pitchFamily="34" charset="0"/>
                      </a:rPr>
                      <a:t>Tentative</a:t>
                    </a:r>
                  </a:p>
                </p:txBody>
              </p:sp>
            </p:grpSp>
            <p:sp>
              <p:nvSpPr>
                <p:cNvPr id="13" name="vertical red line 64" descr="&quot;&quot;"/>
                <p:cNvSpPr>
                  <a:spLocks noChangeShapeType="1"/>
                </p:cNvSpPr>
                <p:nvPr/>
              </p:nvSpPr>
              <p:spPr bwMode="auto">
                <a:xfrm>
                  <a:off x="1278" y="1593"/>
                  <a:ext cx="0" cy="71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14" name="red arrow 65" descr="&quot;&quot;"/>
                <p:cNvSpPr>
                  <a:spLocks noChangeShapeType="1"/>
                </p:cNvSpPr>
                <p:nvPr/>
              </p:nvSpPr>
              <p:spPr bwMode="auto">
                <a:xfrm>
                  <a:off x="1296" y="1644"/>
                  <a:ext cx="2970"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15" name="Rectangle 66" descr="&quot;&quot;"/>
                <p:cNvSpPr>
                  <a:spLocks noChangeArrowheads="1"/>
                </p:cNvSpPr>
                <p:nvPr/>
              </p:nvSpPr>
              <p:spPr bwMode="auto">
                <a:xfrm>
                  <a:off x="2483" y="1531"/>
                  <a:ext cx="360" cy="213"/>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36000" rIns="36000">
                  <a:spAutoFit/>
                </a:bodyPr>
                <a:lstStyle/>
                <a:p>
                  <a:pPr algn="ctr"/>
                  <a:r>
                    <a:rPr lang="en-US" sz="1600" dirty="0">
                      <a:latin typeface="Segoe UI" pitchFamily="34" charset="0"/>
                      <a:ea typeface="Segoe UI" pitchFamily="34" charset="0"/>
                      <a:cs typeface="Segoe UI" pitchFamily="34" charset="0"/>
                    </a:rPr>
                    <a:t>Valid</a:t>
                  </a:r>
                </a:p>
              </p:txBody>
            </p:sp>
            <p:sp>
              <p:nvSpPr>
                <p:cNvPr id="16" name="vertical red line 67" descr="&quot;&quot;"/>
                <p:cNvSpPr>
                  <a:spLocks noChangeShapeType="1"/>
                </p:cNvSpPr>
                <p:nvPr/>
              </p:nvSpPr>
              <p:spPr bwMode="auto">
                <a:xfrm>
                  <a:off x="4301" y="1591"/>
                  <a:ext cx="0" cy="71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17" name="red arrow, biggest one 68" descr="&quot;&quot;"/>
                <p:cNvSpPr>
                  <a:spLocks noChangeShapeType="1"/>
                </p:cNvSpPr>
                <p:nvPr/>
              </p:nvSpPr>
              <p:spPr bwMode="auto">
                <a:xfrm>
                  <a:off x="276" y="2307"/>
                  <a:ext cx="4894" cy="0"/>
                </a:xfrm>
                <a:prstGeom prst="line">
                  <a:avLst/>
                </a:prstGeom>
                <a:noFill/>
                <a:ln w="76200">
                  <a:solidFill>
                    <a:srgbClr val="CC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18" name="Rectangle 69" descr="&quot;&quot;"/>
                <p:cNvSpPr>
                  <a:spLocks noChangeArrowheads="1"/>
                </p:cNvSpPr>
                <p:nvPr/>
              </p:nvSpPr>
              <p:spPr bwMode="auto">
                <a:xfrm>
                  <a:off x="5145" y="2190"/>
                  <a:ext cx="3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Time</a:t>
                  </a:r>
                </a:p>
              </p:txBody>
            </p:sp>
            <p:sp>
              <p:nvSpPr>
                <p:cNvPr id="19" name="vertical red line 70" descr="&quot;&quot;"/>
                <p:cNvSpPr>
                  <a:spLocks noChangeShapeType="1"/>
                </p:cNvSpPr>
                <p:nvPr/>
              </p:nvSpPr>
              <p:spPr bwMode="auto">
                <a:xfrm>
                  <a:off x="3129" y="2417"/>
                  <a:ext cx="0" cy="20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20" name="vertical red line 71" descr="&quot;&quot;"/>
                <p:cNvSpPr>
                  <a:spLocks noChangeShapeType="1"/>
                </p:cNvSpPr>
                <p:nvPr/>
              </p:nvSpPr>
              <p:spPr bwMode="auto">
                <a:xfrm>
                  <a:off x="3135" y="1946"/>
                  <a:ext cx="0" cy="35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21" name="vertical red line 72" descr="&quot;&quot;"/>
                <p:cNvSpPr>
                  <a:spLocks noChangeShapeType="1"/>
                </p:cNvSpPr>
                <p:nvPr/>
              </p:nvSpPr>
              <p:spPr bwMode="auto">
                <a:xfrm>
                  <a:off x="4305" y="2414"/>
                  <a:ext cx="0" cy="43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22" name="red arrow 73" descr="&quot;&quot;"/>
                <p:cNvSpPr>
                  <a:spLocks noChangeShapeType="1"/>
                </p:cNvSpPr>
                <p:nvPr/>
              </p:nvSpPr>
              <p:spPr bwMode="auto">
                <a:xfrm>
                  <a:off x="357" y="2784"/>
                  <a:ext cx="3916"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23" name="Rectangle 74" descr="&quot;&quot;"/>
                <p:cNvSpPr>
                  <a:spLocks noChangeArrowheads="1"/>
                </p:cNvSpPr>
                <p:nvPr/>
              </p:nvSpPr>
              <p:spPr bwMode="auto">
                <a:xfrm>
                  <a:off x="1941" y="2671"/>
                  <a:ext cx="902" cy="213"/>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Valid Lifetime</a:t>
                  </a:r>
                </a:p>
              </p:txBody>
            </p:sp>
            <p:sp>
              <p:nvSpPr>
                <p:cNvPr id="24" name="red arrow 75" descr="&quot;&quot;"/>
                <p:cNvSpPr>
                  <a:spLocks noChangeShapeType="1"/>
                </p:cNvSpPr>
                <p:nvPr/>
              </p:nvSpPr>
              <p:spPr bwMode="auto">
                <a:xfrm>
                  <a:off x="354" y="2502"/>
                  <a:ext cx="2747" cy="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endParaRPr lang="en-GB" dirty="0"/>
                </a:p>
              </p:txBody>
            </p:sp>
            <p:sp>
              <p:nvSpPr>
                <p:cNvPr id="25" name="Rectangle 76" descr="&quot;&quot;"/>
                <p:cNvSpPr>
                  <a:spLocks noChangeArrowheads="1"/>
                </p:cNvSpPr>
                <p:nvPr/>
              </p:nvSpPr>
              <p:spPr bwMode="auto">
                <a:xfrm>
                  <a:off x="1151" y="2404"/>
                  <a:ext cx="1164" cy="213"/>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36000" rIns="36000">
                  <a:spAutoFit/>
                </a:bodyPr>
                <a:lstStyle/>
                <a:p>
                  <a:r>
                    <a:rPr lang="en-US" sz="1600" dirty="0">
                      <a:latin typeface="Segoe UI" pitchFamily="34" charset="0"/>
                      <a:ea typeface="Segoe UI" pitchFamily="34" charset="0"/>
                      <a:cs typeface="Segoe UI" pitchFamily="34" charset="0"/>
                    </a:rPr>
                    <a:t>Preferred Lifetime</a:t>
                  </a:r>
                </a:p>
              </p:txBody>
            </p:sp>
          </p:grpSp>
        </p:grpSp>
        <p:sp>
          <p:nvSpPr>
            <p:cNvPr id="6" name="&quot;Autoconfigured IP Timeline&quot;"/>
            <p:cNvSpPr>
              <a:spLocks noChangeArrowheads="1"/>
            </p:cNvSpPr>
            <p:nvPr/>
          </p:nvSpPr>
          <p:spPr bwMode="auto">
            <a:xfrm>
              <a:off x="1688" y="892"/>
              <a:ext cx="2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r>
                <a:rPr lang="en-CA" sz="2000" dirty="0">
                  <a:latin typeface="Segoe UI" pitchFamily="34" charset="0"/>
                  <a:ea typeface="Segoe UI" pitchFamily="34" charset="0"/>
                  <a:cs typeface="Segoe UI" pitchFamily="34" charset="0"/>
                </a:rPr>
                <a:t>Autoconfigured IP Timeline</a:t>
              </a:r>
              <a:endParaRPr lang="en-US" sz="2000" dirty="0">
                <a:latin typeface="Segoe UI" pitchFamily="34" charset="0"/>
                <a:ea typeface="Segoe UI" pitchFamily="34" charset="0"/>
                <a:cs typeface="Segoe UI" pitchFamily="34" charset="0"/>
              </a:endParaRPr>
            </a:p>
          </p:txBody>
        </p:sp>
      </p:grpSp>
      <p:sp>
        <p:nvSpPr>
          <p:cNvPr id="30" name="large rectangle" descr="&quot;&quot;"/>
          <p:cNvSpPr>
            <a:spLocks noChangeArrowheads="1"/>
          </p:cNvSpPr>
          <p:nvPr/>
        </p:nvSpPr>
        <p:spPr bwMode="auto">
          <a:xfrm>
            <a:off x="82550" y="730250"/>
            <a:ext cx="9050337" cy="5718175"/>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endParaRPr lang="en-GB" dirty="0"/>
          </a:p>
        </p:txBody>
      </p:sp>
      <p:grpSp>
        <p:nvGrpSpPr>
          <p:cNvPr id="32" name="frame 6 alt-text, 6 of 6 steps" descr="This is the 6th of 7 frames.&#10;If the Managed or Other flag is set then the client checks for DHCPv6 to obtain other configuration information.&#10;"/>
          <p:cNvGrpSpPr>
            <a:grpSpLocks/>
          </p:cNvGrpSpPr>
          <p:nvPr/>
        </p:nvGrpSpPr>
        <p:grpSpPr bwMode="auto">
          <a:xfrm>
            <a:off x="224736" y="969335"/>
            <a:ext cx="3294230" cy="515377"/>
            <a:chOff x="383" y="874"/>
            <a:chExt cx="1844" cy="343"/>
          </a:xfrm>
        </p:grpSpPr>
        <p:sp>
          <p:nvSpPr>
            <p:cNvPr id="33" name="AutoShape 4"/>
            <p:cNvSpPr>
              <a:spLocks noChangeArrowheads="1"/>
            </p:cNvSpPr>
            <p:nvPr/>
          </p:nvSpPr>
          <p:spPr bwMode="auto">
            <a:xfrm>
              <a:off x="511" y="874"/>
              <a:ext cx="1716" cy="343"/>
            </a:xfrm>
            <a:prstGeom prst="roundRect">
              <a:avLst>
                <a:gd name="adj" fmla="val 4167"/>
              </a:avLst>
            </a:prstGeom>
            <a:solidFill>
              <a:schemeClr val="bg1"/>
            </a:solidFill>
            <a:ln w="9525" algn="ctr">
              <a:noFill/>
              <a:round/>
              <a:headEnd/>
              <a:tailEnd/>
            </a:ln>
            <a:effectLst/>
          </p:spPr>
          <p:txBody>
            <a:bodyPr lIns="36000" rIns="36000" anchor="ctr"/>
            <a:lstStyle/>
            <a:p>
              <a:pPr algn="l"/>
              <a:r>
                <a:rPr lang="en-US" dirty="0">
                  <a:latin typeface="Segoe UI" pitchFamily="34" charset="0"/>
                  <a:ea typeface="Segoe UI" pitchFamily="34" charset="0"/>
                  <a:cs typeface="Segoe UI" pitchFamily="34" charset="0"/>
                </a:rPr>
                <a:t>If Managed or Other flag is set, check DHCPv6</a:t>
              </a:r>
            </a:p>
          </p:txBody>
        </p:sp>
        <p:sp>
          <p:nvSpPr>
            <p:cNvPr id="34" name="AutoShape 5"/>
            <p:cNvSpPr>
              <a:spLocks noChangeArrowheads="1"/>
            </p:cNvSpPr>
            <p:nvPr/>
          </p:nvSpPr>
          <p:spPr bwMode="auto">
            <a:xfrm>
              <a:off x="383" y="919"/>
              <a:ext cx="128" cy="246"/>
            </a:xfrm>
            <a:prstGeom prst="roundRect">
              <a:avLst>
                <a:gd name="adj" fmla="val 0"/>
              </a:avLst>
            </a:prstGeom>
            <a:solidFill>
              <a:schemeClr val="bg1"/>
            </a:solidFill>
            <a:ln w="9525">
              <a:noFill/>
              <a:round/>
              <a:headEnd/>
              <a:tailEnd/>
            </a:ln>
            <a:effectLst/>
          </p:spPr>
          <p:txBody>
            <a:bodyPr wrap="none" lIns="36000" rIns="36000" anchor="ctr"/>
            <a:lstStyle/>
            <a:p>
              <a:r>
                <a:rPr lang="en-US" sz="2400" dirty="0">
                  <a:solidFill>
                    <a:srgbClr val="990033"/>
                  </a:solidFill>
                  <a:latin typeface="Arial Narrow" pitchFamily="34" charset="0"/>
                </a:rPr>
                <a:t>6</a:t>
              </a:r>
            </a:p>
          </p:txBody>
        </p:sp>
      </p:grpSp>
      <p:grpSp>
        <p:nvGrpSpPr>
          <p:cNvPr id="35" name="frame 5 alt-text, 5 of 6 steps" descr="This is the 5th of 7 frames.&#10;The client adds the prefixes locally.&#10;"/>
          <p:cNvGrpSpPr>
            <a:grpSpLocks/>
          </p:cNvGrpSpPr>
          <p:nvPr/>
        </p:nvGrpSpPr>
        <p:grpSpPr bwMode="auto">
          <a:xfrm>
            <a:off x="253679" y="923027"/>
            <a:ext cx="3303293" cy="586605"/>
            <a:chOff x="391" y="904"/>
            <a:chExt cx="1434" cy="340"/>
          </a:xfrm>
          <a:effectLst/>
        </p:grpSpPr>
        <p:sp>
          <p:nvSpPr>
            <p:cNvPr id="36" name="AutoShape 7"/>
            <p:cNvSpPr>
              <a:spLocks noChangeArrowheads="1"/>
            </p:cNvSpPr>
            <p:nvPr/>
          </p:nvSpPr>
          <p:spPr bwMode="auto">
            <a:xfrm>
              <a:off x="483" y="904"/>
              <a:ext cx="1342" cy="340"/>
            </a:xfrm>
            <a:prstGeom prst="roundRect">
              <a:avLst>
                <a:gd name="adj" fmla="val 4167"/>
              </a:avLst>
            </a:prstGeom>
            <a:solidFill>
              <a:schemeClr val="bg1"/>
            </a:solidFill>
            <a:ln w="9525" algn="ctr">
              <a:noFill/>
              <a:round/>
              <a:headEnd/>
              <a:tailEnd/>
            </a:ln>
            <a:effectLst/>
          </p:spPr>
          <p:txBody>
            <a:bodyPr lIns="72000" anchor="ctr"/>
            <a:lstStyle/>
            <a:p>
              <a:pPr algn="l">
                <a:lnSpc>
                  <a:spcPct val="85000"/>
                </a:lnSpc>
              </a:pPr>
              <a:r>
                <a:rPr lang="en-US" dirty="0">
                  <a:latin typeface="Segoe UI" pitchFamily="34" charset="0"/>
                  <a:ea typeface="Segoe UI" pitchFamily="34" charset="0"/>
                  <a:cs typeface="Segoe UI" pitchFamily="34" charset="0"/>
                </a:rPr>
                <a:t>Add prefixes</a:t>
              </a:r>
            </a:p>
          </p:txBody>
        </p:sp>
        <p:sp>
          <p:nvSpPr>
            <p:cNvPr id="37" name="AutoShape 8"/>
            <p:cNvSpPr>
              <a:spLocks noChangeArrowheads="1"/>
            </p:cNvSpPr>
            <p:nvPr/>
          </p:nvSpPr>
          <p:spPr bwMode="auto">
            <a:xfrm>
              <a:off x="391" y="939"/>
              <a:ext cx="107"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5</a:t>
              </a:r>
            </a:p>
          </p:txBody>
        </p:sp>
      </p:grpSp>
      <p:grpSp>
        <p:nvGrpSpPr>
          <p:cNvPr id="38" name="frame 4 alt-text, 4 of 6 steps" descr="This is the 4th of 7 frames.&#10;The client checks to see which prefixes are configured on the router.&#10;"/>
          <p:cNvGrpSpPr>
            <a:grpSpLocks/>
          </p:cNvGrpSpPr>
          <p:nvPr/>
        </p:nvGrpSpPr>
        <p:grpSpPr bwMode="auto">
          <a:xfrm>
            <a:off x="251927" y="905358"/>
            <a:ext cx="3381861" cy="604273"/>
            <a:chOff x="288" y="1749"/>
            <a:chExt cx="1783" cy="296"/>
          </a:xfrm>
        </p:grpSpPr>
        <p:sp>
          <p:nvSpPr>
            <p:cNvPr id="39" name="AutoShape 10"/>
            <p:cNvSpPr>
              <a:spLocks noChangeArrowheads="1"/>
            </p:cNvSpPr>
            <p:nvPr/>
          </p:nvSpPr>
          <p:spPr bwMode="auto">
            <a:xfrm>
              <a:off x="428" y="1749"/>
              <a:ext cx="1643" cy="296"/>
            </a:xfrm>
            <a:prstGeom prst="roundRect">
              <a:avLst>
                <a:gd name="adj" fmla="val 4167"/>
              </a:avLst>
            </a:prstGeom>
            <a:solidFill>
              <a:schemeClr val="bg1"/>
            </a:solidFill>
            <a:ln w="9525" algn="ctr">
              <a:noFill/>
              <a:round/>
              <a:headEnd/>
              <a:tailEnd/>
            </a:ln>
            <a:effectLst/>
          </p:spPr>
          <p:txBody>
            <a:bodyPr lIns="72000" rIns="36000" anchor="ctr"/>
            <a:lstStyle/>
            <a:p>
              <a:pPr algn="l">
                <a:lnSpc>
                  <a:spcPct val="85000"/>
                </a:lnSpc>
              </a:pPr>
              <a:r>
                <a:rPr lang="en-US" dirty="0">
                  <a:latin typeface="Segoe UI" pitchFamily="34" charset="0"/>
                  <a:ea typeface="Segoe UI" pitchFamily="34" charset="0"/>
                  <a:cs typeface="Segoe UI" pitchFamily="34" charset="0"/>
                </a:rPr>
                <a:t>Check the router for prefixes</a:t>
              </a:r>
            </a:p>
          </p:txBody>
        </p:sp>
        <p:sp>
          <p:nvSpPr>
            <p:cNvPr id="40" name="AutoShape 11"/>
            <p:cNvSpPr>
              <a:spLocks noChangeArrowheads="1"/>
            </p:cNvSpPr>
            <p:nvPr/>
          </p:nvSpPr>
          <p:spPr bwMode="auto">
            <a:xfrm>
              <a:off x="288" y="1761"/>
              <a:ext cx="142"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4</a:t>
              </a:r>
            </a:p>
          </p:txBody>
        </p:sp>
      </p:grpSp>
      <p:grpSp>
        <p:nvGrpSpPr>
          <p:cNvPr id="41" name="frame 3 alt-text, 3  of 6 steps" descr="This is the 3rd of 7 frames.&#10;the client checks for routers on the network.&#10;"/>
          <p:cNvGrpSpPr>
            <a:grpSpLocks/>
          </p:cNvGrpSpPr>
          <p:nvPr/>
        </p:nvGrpSpPr>
        <p:grpSpPr bwMode="auto">
          <a:xfrm>
            <a:off x="256824" y="906322"/>
            <a:ext cx="3470628" cy="568945"/>
            <a:chOff x="306" y="521"/>
            <a:chExt cx="1926" cy="343"/>
          </a:xfrm>
        </p:grpSpPr>
        <p:sp>
          <p:nvSpPr>
            <p:cNvPr id="42" name="AutoShape 13"/>
            <p:cNvSpPr>
              <a:spLocks noChangeArrowheads="1"/>
            </p:cNvSpPr>
            <p:nvPr/>
          </p:nvSpPr>
          <p:spPr bwMode="auto">
            <a:xfrm>
              <a:off x="441" y="521"/>
              <a:ext cx="1791" cy="343"/>
            </a:xfrm>
            <a:prstGeom prst="roundRect">
              <a:avLst>
                <a:gd name="adj" fmla="val 4167"/>
              </a:avLst>
            </a:prstGeom>
            <a:solidFill>
              <a:schemeClr val="bg1"/>
            </a:solidFill>
            <a:ln w="9525" algn="ctr">
              <a:noFill/>
              <a:round/>
              <a:headEnd/>
              <a:tailEnd/>
            </a:ln>
            <a:effectLst/>
          </p:spPr>
          <p:txBody>
            <a:bodyPr lIns="72000" rIns="36000" anchor="ctr"/>
            <a:lstStyle/>
            <a:p>
              <a:pPr algn="l">
                <a:lnSpc>
                  <a:spcPct val="85000"/>
                </a:lnSpc>
              </a:pPr>
              <a:r>
                <a:rPr lang="en-US" dirty="0">
                  <a:latin typeface="Segoe UI" pitchFamily="34" charset="0"/>
                  <a:ea typeface="Segoe UI" pitchFamily="34" charset="0"/>
                  <a:cs typeface="Segoe UI" pitchFamily="34" charset="0"/>
                </a:rPr>
                <a:t>Check for a router on the network</a:t>
              </a:r>
            </a:p>
          </p:txBody>
        </p:sp>
        <p:sp>
          <p:nvSpPr>
            <p:cNvPr id="43" name="AutoShape 14"/>
            <p:cNvSpPr>
              <a:spLocks noChangeArrowheads="1"/>
            </p:cNvSpPr>
            <p:nvPr/>
          </p:nvSpPr>
          <p:spPr bwMode="auto">
            <a:xfrm>
              <a:off x="306" y="549"/>
              <a:ext cx="126"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3</a:t>
              </a:r>
            </a:p>
          </p:txBody>
        </p:sp>
      </p:grpSp>
      <p:grpSp>
        <p:nvGrpSpPr>
          <p:cNvPr id="44" name="frame 2 alt-text, 2 of 6 steps" descr="This is the 2nd of 7 frames.&#10;The client verifies that the link local address is unique.&#10;"/>
          <p:cNvGrpSpPr>
            <a:grpSpLocks/>
          </p:cNvGrpSpPr>
          <p:nvPr/>
        </p:nvGrpSpPr>
        <p:grpSpPr bwMode="auto">
          <a:xfrm>
            <a:off x="352733" y="923651"/>
            <a:ext cx="3472746" cy="552580"/>
            <a:chOff x="275" y="520"/>
            <a:chExt cx="1899" cy="287"/>
          </a:xfrm>
        </p:grpSpPr>
        <p:sp>
          <p:nvSpPr>
            <p:cNvPr id="45" name="AutoShape 16"/>
            <p:cNvSpPr>
              <a:spLocks noChangeArrowheads="1"/>
            </p:cNvSpPr>
            <p:nvPr/>
          </p:nvSpPr>
          <p:spPr bwMode="auto">
            <a:xfrm>
              <a:off x="399" y="520"/>
              <a:ext cx="1775" cy="287"/>
            </a:xfrm>
            <a:prstGeom prst="roundRect">
              <a:avLst>
                <a:gd name="adj" fmla="val 4167"/>
              </a:avLst>
            </a:prstGeom>
            <a:solidFill>
              <a:schemeClr val="bg1"/>
            </a:solidFill>
            <a:ln w="9525" algn="ctr">
              <a:noFill/>
              <a:round/>
              <a:headEnd/>
              <a:tailEnd/>
            </a:ln>
            <a:effectLst/>
          </p:spPr>
          <p:txBody>
            <a:bodyPr lIns="36000" rIns="36000" anchor="ctr"/>
            <a:lstStyle/>
            <a:p>
              <a:pPr algn="l">
                <a:lnSpc>
                  <a:spcPct val="85000"/>
                </a:lnSpc>
              </a:pPr>
              <a:r>
                <a:rPr lang="en-US" dirty="0">
                  <a:latin typeface="Segoe UI" pitchFamily="34" charset="0"/>
                  <a:ea typeface="Segoe UI" pitchFamily="34" charset="0"/>
                  <a:cs typeface="Segoe UI" pitchFamily="34" charset="0"/>
                </a:rPr>
                <a:t>Check for address conflicts using neighbor solicitation</a:t>
              </a:r>
            </a:p>
          </p:txBody>
        </p:sp>
        <p:sp>
          <p:nvSpPr>
            <p:cNvPr id="46" name="AutoShape 17"/>
            <p:cNvSpPr>
              <a:spLocks noChangeArrowheads="1"/>
            </p:cNvSpPr>
            <p:nvPr/>
          </p:nvSpPr>
          <p:spPr bwMode="auto">
            <a:xfrm>
              <a:off x="275" y="527"/>
              <a:ext cx="124" cy="248"/>
            </a:xfrm>
            <a:prstGeom prst="roundRect">
              <a:avLst>
                <a:gd name="adj" fmla="val 0"/>
              </a:avLst>
            </a:prstGeom>
            <a:solidFill>
              <a:schemeClr val="bg1"/>
            </a:solidFill>
            <a:ln w="9525">
              <a:noFill/>
              <a:round/>
              <a:headEnd/>
              <a:tailEnd/>
            </a:ln>
            <a:effectLst/>
          </p:spPr>
          <p:txBody>
            <a:bodyPr wrap="none" lIns="36000" rIns="36000" anchor="ctr"/>
            <a:lstStyle/>
            <a:p>
              <a:r>
                <a:rPr lang="en-US" sz="2400" dirty="0">
                  <a:solidFill>
                    <a:srgbClr val="990033"/>
                  </a:solidFill>
                  <a:latin typeface="Arial Narrow" pitchFamily="34" charset="0"/>
                </a:rPr>
                <a:t>2</a:t>
              </a:r>
            </a:p>
          </p:txBody>
        </p:sp>
      </p:grpSp>
      <p:grpSp>
        <p:nvGrpSpPr>
          <p:cNvPr id="47" name="frame 1 alt-text, 1 of 6 steps" descr="This is the 1st of 7 frames on a build slide.&#10;The frames of this build slide illustrate the IPv6 autoconfiguration process.&#10;This frame shows an IPv6 router, an IPv6 client, and a IPv6 DHCP Server.&#10;In this step the client derives a link local address.&#10;"/>
          <p:cNvGrpSpPr>
            <a:grpSpLocks/>
          </p:cNvGrpSpPr>
          <p:nvPr/>
        </p:nvGrpSpPr>
        <p:grpSpPr bwMode="auto">
          <a:xfrm>
            <a:off x="251176" y="962024"/>
            <a:ext cx="3476275" cy="514207"/>
            <a:chOff x="331" y="864"/>
            <a:chExt cx="1941" cy="343"/>
          </a:xfrm>
        </p:grpSpPr>
        <p:sp>
          <p:nvSpPr>
            <p:cNvPr id="48" name="AutoShape 19"/>
            <p:cNvSpPr>
              <a:spLocks noChangeArrowheads="1"/>
            </p:cNvSpPr>
            <p:nvPr/>
          </p:nvSpPr>
          <p:spPr bwMode="auto">
            <a:xfrm>
              <a:off x="481" y="864"/>
              <a:ext cx="1791" cy="343"/>
            </a:xfrm>
            <a:prstGeom prst="roundRect">
              <a:avLst>
                <a:gd name="adj" fmla="val 4167"/>
              </a:avLst>
            </a:prstGeom>
            <a:solidFill>
              <a:schemeClr val="bg1"/>
            </a:solidFill>
            <a:ln w="9525" algn="ctr">
              <a:noFill/>
              <a:round/>
              <a:headEnd/>
              <a:tailEnd/>
            </a:ln>
            <a:effectLst/>
          </p:spPr>
          <p:txBody>
            <a:bodyPr lIns="36000" rIns="36000" anchor="ctr"/>
            <a:lstStyle/>
            <a:p>
              <a:pPr algn="l">
                <a:lnSpc>
                  <a:spcPct val="85000"/>
                </a:lnSpc>
              </a:pPr>
              <a:r>
                <a:rPr lang="en-US" dirty="0">
                  <a:latin typeface="Segoe UI" pitchFamily="34" charset="0"/>
                  <a:ea typeface="Segoe UI" pitchFamily="34" charset="0"/>
                  <a:cs typeface="Segoe UI" pitchFamily="34" charset="0"/>
                </a:rPr>
                <a:t>Derive Link-Local Address</a:t>
              </a:r>
            </a:p>
          </p:txBody>
        </p:sp>
        <p:sp>
          <p:nvSpPr>
            <p:cNvPr id="49" name="AutoShape 20"/>
            <p:cNvSpPr>
              <a:spLocks noChangeArrowheads="1"/>
            </p:cNvSpPr>
            <p:nvPr/>
          </p:nvSpPr>
          <p:spPr bwMode="auto">
            <a:xfrm>
              <a:off x="331" y="890"/>
              <a:ext cx="150" cy="248"/>
            </a:xfrm>
            <a:prstGeom prst="roundRect">
              <a:avLst>
                <a:gd name="adj" fmla="val 0"/>
              </a:avLst>
            </a:prstGeom>
            <a:solidFill>
              <a:schemeClr val="bg1"/>
            </a:solidFill>
            <a:ln w="9525">
              <a:noFill/>
              <a:round/>
              <a:headEnd/>
              <a:tailEnd/>
            </a:ln>
            <a:effectLst/>
          </p:spPr>
          <p:txBody>
            <a:bodyPr wrap="none" anchor="ctr"/>
            <a:lstStyle/>
            <a:p>
              <a:r>
                <a:rPr lang="en-US" sz="2400" dirty="0">
                  <a:solidFill>
                    <a:srgbClr val="990033"/>
                  </a:solidFill>
                  <a:latin typeface="Arial Narrow" pitchFamily="34" charset="0"/>
                </a:rPr>
                <a:t>1</a:t>
              </a:r>
            </a:p>
          </p:txBody>
        </p:sp>
      </p:grpSp>
      <p:pic>
        <p:nvPicPr>
          <p:cNvPr id="51" name="Picture 2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125" y="4819648"/>
            <a:ext cx="835463" cy="800100"/>
          </a:xfrm>
          <a:prstGeom prst="rect">
            <a:avLst/>
          </a:prstGeom>
          <a:noFill/>
          <a:extLst>
            <a:ext uri="{909E8E84-426E-40DD-AFC4-6F175D3DCCD1}">
              <a14:hiddenFill xmlns:a14="http://schemas.microsoft.com/office/drawing/2010/main">
                <a:solidFill>
                  <a:srgbClr val="FFFFFF"/>
                </a:solidFill>
              </a14:hiddenFill>
            </a:ext>
          </a:extLst>
        </p:spPr>
      </p:pic>
      <p:pic>
        <p:nvPicPr>
          <p:cNvPr id="53" name="computer" descr="The illustration of the process used for IPv6 autoconfiguration:&#10;1.  The IPv6 client derives a link-local address.&#10;2.  The IPv6 client verifies that the link-local address is unique.&#10;3.  The IPv6 client checks for routers on the network.&#10;4.  The IPv6 client checks to see which prefixes are configured on the router.&#10;5.  The IPv6 client adds the prefixes locally.&#10;6.  If the Managed or Other flag is set, the IPv6 client checks for DHCPv6 to obtain other configuration information. &#10;After the animation completes, an illustration displays showing the order of the lease states for IPv6.&#10;"/>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506391" y="1481894"/>
            <a:ext cx="1460560" cy="867744"/>
          </a:xfrm>
          <a:prstGeom prst="rect">
            <a:avLst/>
          </a:prstGeom>
          <a:noFill/>
          <a:extLst>
            <a:ext uri="{909E8E84-426E-40DD-AFC4-6F175D3DCCD1}">
              <a14:hiddenFill xmlns:a14="http://schemas.microsoft.com/office/drawing/2010/main">
                <a:solidFill>
                  <a:srgbClr val="FFFFFF"/>
                </a:solidFill>
              </a14:hiddenFill>
            </a:ext>
          </a:extLst>
        </p:spPr>
      </p:pic>
      <p:pic>
        <p:nvPicPr>
          <p:cNvPr id="54" name="serve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535015" y="4224338"/>
            <a:ext cx="767457" cy="1444625"/>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for 1st of 6 steps"/>
          <p:cNvSpPr>
            <a:spLocks noChangeArrowheads="1"/>
          </p:cNvSpPr>
          <p:nvPr/>
        </p:nvSpPr>
        <p:spPr bwMode="auto">
          <a:xfrm>
            <a:off x="5219576" y="4257322"/>
            <a:ext cx="3383201" cy="474315"/>
          </a:xfrm>
          <a:prstGeom prst="roundRect">
            <a:avLst>
              <a:gd name="adj" fmla="val 4167"/>
            </a:avLst>
          </a:prstGeom>
          <a:solidFill>
            <a:schemeClr val="bg1"/>
          </a:solidFill>
          <a:ln w="9525" algn="ctr">
            <a:noFill/>
            <a:round/>
            <a:headEnd/>
            <a:tailEnd/>
          </a:ln>
          <a:effectLst/>
        </p:spPr>
        <p:txBody>
          <a:bodyPr wrap="none" anchor="ctr"/>
          <a:lstStyle/>
          <a:p>
            <a:pPr marL="285750" indent="-285750">
              <a:buClr>
                <a:srgbClr val="0070C0"/>
              </a:buClr>
              <a:buFont typeface="Arial" pitchFamily="34" charset="0"/>
              <a:buChar char="•"/>
            </a:pPr>
            <a:r>
              <a:rPr lang="en-US" dirty="0">
                <a:latin typeface="Segoe UI" pitchFamily="34" charset="0"/>
                <a:ea typeface="Segoe UI" pitchFamily="34" charset="0"/>
                <a:cs typeface="Segoe UI" pitchFamily="34" charset="0"/>
              </a:rPr>
              <a:t>fe80::d593:e1e:e612:53e4%10</a:t>
            </a:r>
          </a:p>
        </p:txBody>
      </p:sp>
      <p:sp>
        <p:nvSpPr>
          <p:cNvPr id="59" name="text box for 3rd of 6 steps"/>
          <p:cNvSpPr>
            <a:spLocks noChangeArrowheads="1"/>
          </p:cNvSpPr>
          <p:nvPr/>
        </p:nvSpPr>
        <p:spPr bwMode="auto">
          <a:xfrm>
            <a:off x="5218130" y="4689744"/>
            <a:ext cx="3766185" cy="398462"/>
          </a:xfrm>
          <a:prstGeom prst="roundRect">
            <a:avLst>
              <a:gd name="adj" fmla="val 4167"/>
            </a:avLst>
          </a:prstGeom>
          <a:solidFill>
            <a:schemeClr val="bg1"/>
          </a:solidFill>
          <a:ln w="9525" algn="ctr">
            <a:noFill/>
            <a:round/>
            <a:headEnd/>
            <a:tailEnd/>
          </a:ln>
          <a:effectLst/>
        </p:spPr>
        <p:txBody>
          <a:bodyPr wrap="none" anchor="ctr"/>
          <a:lstStyle/>
          <a:p>
            <a:pPr marL="285750" indent="-285750">
              <a:buClr>
                <a:srgbClr val="0070C0"/>
              </a:buClr>
              <a:buFont typeface="Arial" pitchFamily="34" charset="0"/>
              <a:buChar char="•"/>
            </a:pPr>
            <a:r>
              <a:rPr lang="en-US" dirty="0">
                <a:latin typeface="Segoe UI" pitchFamily="34" charset="0"/>
                <a:ea typeface="Segoe UI" pitchFamily="34" charset="0"/>
                <a:cs typeface="Segoe UI" pitchFamily="34" charset="0"/>
              </a:rPr>
              <a:t>Router configuration information</a:t>
            </a:r>
          </a:p>
        </p:txBody>
      </p:sp>
      <p:sp>
        <p:nvSpPr>
          <p:cNvPr id="60" name="text box for 5th of 6 steps"/>
          <p:cNvSpPr>
            <a:spLocks noChangeArrowheads="1"/>
          </p:cNvSpPr>
          <p:nvPr/>
        </p:nvSpPr>
        <p:spPr bwMode="auto">
          <a:xfrm>
            <a:off x="5220456" y="5079017"/>
            <a:ext cx="3047041" cy="424635"/>
          </a:xfrm>
          <a:prstGeom prst="roundRect">
            <a:avLst>
              <a:gd name="adj" fmla="val 4167"/>
            </a:avLst>
          </a:prstGeom>
          <a:solidFill>
            <a:schemeClr val="bg1"/>
          </a:solidFill>
          <a:ln w="9525" algn="ctr">
            <a:noFill/>
            <a:round/>
            <a:headEnd/>
            <a:tailEnd/>
          </a:ln>
          <a:effectLst/>
        </p:spPr>
        <p:txBody>
          <a:bodyPr wrap="none" anchor="ctr"/>
          <a:lstStyle/>
          <a:p>
            <a:pPr marL="285750" indent="-285750">
              <a:buClr>
                <a:srgbClr val="0070C0"/>
              </a:buClr>
              <a:buFont typeface="Arial" pitchFamily="34" charset="0"/>
              <a:buChar char="•"/>
            </a:pPr>
            <a:r>
              <a:rPr lang="en-US" dirty="0">
                <a:latin typeface="Segoe UI" pitchFamily="34" charset="0"/>
                <a:ea typeface="Segoe UI" pitchFamily="34" charset="0"/>
                <a:cs typeface="Segoe UI" pitchFamily="34" charset="0"/>
              </a:rPr>
              <a:t>Additional router prefixes</a:t>
            </a:r>
          </a:p>
        </p:txBody>
      </p:sp>
      <p:sp>
        <p:nvSpPr>
          <p:cNvPr id="61" name="text box for 6th of 6 steps"/>
          <p:cNvSpPr>
            <a:spLocks noChangeArrowheads="1"/>
          </p:cNvSpPr>
          <p:nvPr/>
        </p:nvSpPr>
        <p:spPr bwMode="auto">
          <a:xfrm>
            <a:off x="5218222" y="5501377"/>
            <a:ext cx="3384555" cy="411268"/>
          </a:xfrm>
          <a:prstGeom prst="roundRect">
            <a:avLst>
              <a:gd name="adj" fmla="val 4167"/>
            </a:avLst>
          </a:prstGeom>
          <a:solidFill>
            <a:schemeClr val="bg1"/>
          </a:solidFill>
          <a:ln w="9525" algn="ctr">
            <a:noFill/>
            <a:round/>
            <a:headEnd/>
            <a:tailEnd/>
          </a:ln>
          <a:effectLst/>
        </p:spPr>
        <p:txBody>
          <a:bodyPr wrap="none" anchor="ctr"/>
          <a:lstStyle/>
          <a:p>
            <a:pPr marL="285750" indent="-285750">
              <a:buClr>
                <a:srgbClr val="0070C0"/>
              </a:buClr>
              <a:buFont typeface="Arial" pitchFamily="34" charset="0"/>
              <a:buChar char="•"/>
            </a:pPr>
            <a:r>
              <a:rPr lang="en-US" dirty="0">
                <a:latin typeface="Segoe UI" pitchFamily="34" charset="0"/>
                <a:ea typeface="Segoe UI" pitchFamily="34" charset="0"/>
                <a:cs typeface="Segoe UI" pitchFamily="34" charset="0"/>
              </a:rPr>
              <a:t>DHCPv6 information received</a:t>
            </a:r>
          </a:p>
        </p:txBody>
      </p:sp>
      <p:sp>
        <p:nvSpPr>
          <p:cNvPr id="62" name="red arrow 4" descr="&quot;&quot;"/>
          <p:cNvSpPr>
            <a:spLocks noChangeShapeType="1"/>
          </p:cNvSpPr>
          <p:nvPr/>
        </p:nvSpPr>
        <p:spPr bwMode="auto">
          <a:xfrm flipH="1">
            <a:off x="3964410" y="2517654"/>
            <a:ext cx="1223963" cy="17145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63" name="red arrow 3" descr="&quot;&quot;"/>
          <p:cNvSpPr>
            <a:spLocks noChangeShapeType="1"/>
          </p:cNvSpPr>
          <p:nvPr/>
        </p:nvSpPr>
        <p:spPr bwMode="auto">
          <a:xfrm rot="10800000" flipH="1">
            <a:off x="4193059" y="2485887"/>
            <a:ext cx="1181100" cy="16843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64" name="red arrow 2" descr="&quot;&quot;"/>
          <p:cNvSpPr>
            <a:spLocks noChangeShapeType="1"/>
          </p:cNvSpPr>
          <p:nvPr/>
        </p:nvSpPr>
        <p:spPr bwMode="auto">
          <a:xfrm flipH="1">
            <a:off x="1258888" y="2505075"/>
            <a:ext cx="3321050" cy="23679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65" name="red arrow 1" descr="&quot;&quot;"/>
          <p:cNvSpPr>
            <a:spLocks noChangeShapeType="1"/>
          </p:cNvSpPr>
          <p:nvPr/>
        </p:nvSpPr>
        <p:spPr bwMode="auto">
          <a:xfrm rot="10800000" flipH="1">
            <a:off x="1367781" y="2434302"/>
            <a:ext cx="3605212" cy="25685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pic>
        <p:nvPicPr>
          <p:cNvPr id="66" name="check mark"/>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04275" y="4502879"/>
            <a:ext cx="378850" cy="373730"/>
          </a:xfrm>
          <a:prstGeom prst="rect">
            <a:avLst/>
          </a:prstGeom>
          <a:noFill/>
          <a:extLst>
            <a:ext uri="{909E8E84-426E-40DD-AFC4-6F175D3DCCD1}">
              <a14:hiddenFill xmlns:a14="http://schemas.microsoft.com/office/drawing/2010/main">
                <a:solidFill>
                  <a:srgbClr val="FFFFFF"/>
                </a:solidFill>
              </a14:hiddenFill>
            </a:ext>
          </a:extLst>
        </p:spPr>
      </p:pic>
      <p:sp>
        <p:nvSpPr>
          <p:cNvPr id="67" name="&quot;IPv6 Client&quot;" descr="&quot;&quot;"/>
          <p:cNvSpPr>
            <a:spLocks noChangeArrowheads="1"/>
          </p:cNvSpPr>
          <p:nvPr/>
        </p:nvSpPr>
        <p:spPr bwMode="auto">
          <a:xfrm>
            <a:off x="5886450" y="1879600"/>
            <a:ext cx="1244600" cy="303213"/>
          </a:xfrm>
          <a:prstGeom prst="roundRect">
            <a:avLst>
              <a:gd name="adj" fmla="val 4167"/>
            </a:avLst>
          </a:prstGeom>
          <a:solidFill>
            <a:schemeClr val="bg1"/>
          </a:solidFill>
          <a:ln w="9525" algn="ctr">
            <a:noFill/>
            <a:round/>
            <a:headEnd/>
            <a:tailEnd/>
          </a:ln>
          <a:effectLst/>
        </p:spPr>
        <p:txBody>
          <a:bodyPr wrap="none" anchor="ctr"/>
          <a:lstStyle/>
          <a:p>
            <a:pPr>
              <a:lnSpc>
                <a:spcPct val="85000"/>
              </a:lnSpc>
            </a:pPr>
            <a:r>
              <a:rPr lang="en-US" sz="1600" dirty="0">
                <a:latin typeface="Segoe UI" pitchFamily="34" charset="0"/>
                <a:ea typeface="Segoe UI" pitchFamily="34" charset="0"/>
                <a:cs typeface="Segoe UI" pitchFamily="34" charset="0"/>
              </a:rPr>
              <a:t>IPv6 Client</a:t>
            </a:r>
          </a:p>
        </p:txBody>
      </p:sp>
      <p:sp>
        <p:nvSpPr>
          <p:cNvPr id="68" name="&quot;IPv6 DHCP Server &quot;" descr="&quot;&quot;"/>
          <p:cNvSpPr>
            <a:spLocks noChangeArrowheads="1"/>
          </p:cNvSpPr>
          <p:nvPr/>
        </p:nvSpPr>
        <p:spPr bwMode="auto">
          <a:xfrm>
            <a:off x="2794794" y="5735942"/>
            <a:ext cx="1900237" cy="223837"/>
          </a:xfrm>
          <a:prstGeom prst="roundRect">
            <a:avLst>
              <a:gd name="adj" fmla="val 4167"/>
            </a:avLst>
          </a:prstGeom>
          <a:solidFill>
            <a:schemeClr val="bg1"/>
          </a:solidFill>
          <a:ln w="9525" algn="ctr">
            <a:noFill/>
            <a:round/>
            <a:headEnd/>
            <a:tailEnd/>
          </a:ln>
          <a:effectLst/>
        </p:spPr>
        <p:txBody>
          <a:bodyPr wrap="none" anchor="ctr"/>
          <a:lstStyle/>
          <a:p>
            <a:pPr>
              <a:lnSpc>
                <a:spcPct val="85000"/>
              </a:lnSpc>
            </a:pPr>
            <a:r>
              <a:rPr lang="en-US" sz="1600" dirty="0">
                <a:latin typeface="Segoe UI" pitchFamily="34" charset="0"/>
                <a:ea typeface="Segoe UI" pitchFamily="34" charset="0"/>
                <a:cs typeface="Segoe UI" pitchFamily="34" charset="0"/>
              </a:rPr>
              <a:t>IPv6 DHCP Server </a:t>
            </a:r>
          </a:p>
        </p:txBody>
      </p:sp>
      <p:sp>
        <p:nvSpPr>
          <p:cNvPr id="69" name="&quot;IPv6 Router&quot;" descr="&quot;&quot;"/>
          <p:cNvSpPr>
            <a:spLocks noChangeArrowheads="1"/>
          </p:cNvSpPr>
          <p:nvPr/>
        </p:nvSpPr>
        <p:spPr bwMode="auto">
          <a:xfrm>
            <a:off x="189181" y="5745163"/>
            <a:ext cx="1376094" cy="334962"/>
          </a:xfrm>
          <a:prstGeom prst="roundRect">
            <a:avLst>
              <a:gd name="adj" fmla="val 4167"/>
            </a:avLst>
          </a:prstGeom>
          <a:solidFill>
            <a:schemeClr val="bg1"/>
          </a:solidFill>
          <a:ln w="9525" algn="ctr">
            <a:noFill/>
            <a:round/>
            <a:headEnd/>
            <a:tailEnd/>
          </a:ln>
          <a:effectLst/>
        </p:spPr>
        <p:txBody>
          <a:bodyPr wrap="none" lIns="36000" rIns="36000" anchor="ctr"/>
          <a:lstStyle/>
          <a:p>
            <a:pPr>
              <a:lnSpc>
                <a:spcPct val="85000"/>
              </a:lnSpc>
            </a:pPr>
            <a:r>
              <a:rPr lang="en-US" sz="1600" dirty="0">
                <a:latin typeface="Segoe UI" pitchFamily="34" charset="0"/>
                <a:ea typeface="Segoe UI" pitchFamily="34" charset="0"/>
                <a:cs typeface="Segoe UI" pitchFamily="34" charset="0"/>
              </a:rPr>
              <a:t>IPv6 Router</a:t>
            </a:r>
          </a:p>
        </p:txBody>
      </p:sp>
      <p:pic>
        <p:nvPicPr>
          <p:cNvPr id="78"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3013" y="636989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1655" y="636989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arget - outer circle" descr="&quot;&quot;"/>
          <p:cNvSpPr>
            <a:spLocks noChangeArrowheads="1"/>
          </p:cNvSpPr>
          <p:nvPr/>
        </p:nvSpPr>
        <p:spPr bwMode="auto">
          <a:xfrm>
            <a:off x="4146550" y="1717675"/>
            <a:ext cx="752475" cy="749300"/>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1" name="target - middle circle" descr="&quot;&quot;"/>
          <p:cNvSpPr>
            <a:spLocks noChangeArrowheads="1"/>
          </p:cNvSpPr>
          <p:nvPr/>
        </p:nvSpPr>
        <p:spPr bwMode="auto">
          <a:xfrm>
            <a:off x="4275138" y="1844675"/>
            <a:ext cx="495300" cy="495300"/>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2" name="target - inside circle" descr="&quot;&quot;"/>
          <p:cNvSpPr>
            <a:spLocks noChangeArrowheads="1"/>
          </p:cNvSpPr>
          <p:nvPr/>
        </p:nvSpPr>
        <p:spPr bwMode="auto">
          <a:xfrm>
            <a:off x="4392613" y="1963738"/>
            <a:ext cx="260350" cy="257175"/>
          </a:xfrm>
          <a:prstGeom prst="ellipse">
            <a:avLst/>
          </a:prstGeom>
          <a:solidFill>
            <a:srgbClr val="FF0000">
              <a:alpha val="50000"/>
            </a:srgbClr>
          </a:solidFill>
          <a:ln w="25400"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Tree>
    <p:custDataLst>
      <p:tags r:id="rId1"/>
    </p:custDataLst>
    <p:extLst>
      <p:ext uri="{BB962C8B-B14F-4D97-AF65-F5344CB8AC3E}">
        <p14:creationId xmlns:p14="http://schemas.microsoft.com/office/powerpoint/2010/main" val="13098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wipe(left)">
                                      <p:cBhvr>
                                        <p:cTn id="9" dur="1000"/>
                                        <p:tgtEl>
                                          <p:spTgt spid="47"/>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left)">
                                      <p:cBhvr>
                                        <p:cTn id="13" dur="20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1000"/>
                                        <p:tgtEl>
                                          <p:spTgt spid="44"/>
                                        </p:tgtEl>
                                      </p:cBhvr>
                                    </p:animEffect>
                                  </p:childTnLst>
                                </p:cTn>
                              </p:par>
                              <p:par>
                                <p:cTn id="19" presetID="1" presetClass="exit" presetSubtype="0" fill="hold" nodeType="withEffect">
                                  <p:stCondLst>
                                    <p:cond delay="0"/>
                                  </p:stCondLst>
                                  <p:childTnLst>
                                    <p:set>
                                      <p:cBhvr>
                                        <p:cTn id="20" dur="1" fill="hold">
                                          <p:stCondLst>
                                            <p:cond delay="0"/>
                                          </p:stCondLst>
                                        </p:cTn>
                                        <p:tgtEl>
                                          <p:spTgt spid="47"/>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par>
                                <p:cTn id="25" presetID="6" presetClass="emph" presetSubtype="0" fill="hold" grpId="1" nodeType="withEffect">
                                  <p:stCondLst>
                                    <p:cond delay="0"/>
                                  </p:stCondLst>
                                  <p:childTnLst>
                                    <p:animScale>
                                      <p:cBhvr>
                                        <p:cTn id="26" dur="500" fill="hold"/>
                                        <p:tgtEl>
                                          <p:spTgt spid="72"/>
                                        </p:tgtEl>
                                      </p:cBhvr>
                                      <p:by x="150000" y="150000"/>
                                    </p:animScale>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6" presetClass="emph" presetSubtype="0" fill="hold" grpId="1" nodeType="withEffect">
                                  <p:stCondLst>
                                    <p:cond delay="0"/>
                                  </p:stCondLst>
                                  <p:childTnLst>
                                    <p:animScale>
                                      <p:cBhvr>
                                        <p:cTn id="32" dur="500" fill="hold"/>
                                        <p:tgtEl>
                                          <p:spTgt spid="71"/>
                                        </p:tgtEl>
                                      </p:cBhvr>
                                      <p:by x="150000" y="150000"/>
                                    </p:animScale>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par>
                                <p:cTn id="37" presetID="6" presetClass="emph" presetSubtype="0" fill="hold" grpId="1" nodeType="withEffect">
                                  <p:stCondLst>
                                    <p:cond delay="0"/>
                                  </p:stCondLst>
                                  <p:childTnLst>
                                    <p:animScale>
                                      <p:cBhvr>
                                        <p:cTn id="38" dur="500" fill="hold"/>
                                        <p:tgtEl>
                                          <p:spTgt spid="70"/>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1000"/>
                                        <p:tgtEl>
                                          <p:spTgt spid="41"/>
                                        </p:tgtEl>
                                      </p:cBhvr>
                                    </p:animEffect>
                                  </p:childTnLst>
                                </p:cTn>
                              </p:par>
                              <p:par>
                                <p:cTn id="44" presetID="10" presetClass="exit" presetSubtype="0" fill="hold" grpId="2" nodeType="withEffect">
                                  <p:stCondLst>
                                    <p:cond delay="0"/>
                                  </p:stCondLst>
                                  <p:childTnLst>
                                    <p:animEffect transition="out" filter="fade">
                                      <p:cBhvr>
                                        <p:cTn id="45" dur="500"/>
                                        <p:tgtEl>
                                          <p:spTgt spid="70"/>
                                        </p:tgtEl>
                                      </p:cBhvr>
                                    </p:animEffect>
                                    <p:set>
                                      <p:cBhvr>
                                        <p:cTn id="46" dur="1" fill="hold">
                                          <p:stCondLst>
                                            <p:cond delay="499"/>
                                          </p:stCondLst>
                                        </p:cTn>
                                        <p:tgtEl>
                                          <p:spTgt spid="70"/>
                                        </p:tgtEl>
                                        <p:attrNameLst>
                                          <p:attrName>style.visibility</p:attrName>
                                        </p:attrNameLst>
                                      </p:cBhvr>
                                      <p:to>
                                        <p:strVal val="hidden"/>
                                      </p:to>
                                    </p:set>
                                  </p:childTnLst>
                                </p:cTn>
                              </p:par>
                              <p:par>
                                <p:cTn id="47" presetID="10" presetClass="exit" presetSubtype="0" fill="hold" grpId="2" nodeType="withEffect">
                                  <p:stCondLst>
                                    <p:cond delay="0"/>
                                  </p:stCondLst>
                                  <p:childTnLst>
                                    <p:animEffect transition="out" filter="fade">
                                      <p:cBhvr>
                                        <p:cTn id="48" dur="500"/>
                                        <p:tgtEl>
                                          <p:spTgt spid="71"/>
                                        </p:tgtEl>
                                      </p:cBhvr>
                                    </p:animEffect>
                                    <p:set>
                                      <p:cBhvr>
                                        <p:cTn id="49" dur="1" fill="hold">
                                          <p:stCondLst>
                                            <p:cond delay="499"/>
                                          </p:stCondLst>
                                        </p:cTn>
                                        <p:tgtEl>
                                          <p:spTgt spid="71"/>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72"/>
                                        </p:tgtEl>
                                      </p:cBhvr>
                                    </p:animEffect>
                                    <p:set>
                                      <p:cBhvr>
                                        <p:cTn id="52" dur="1" fill="hold">
                                          <p:stCondLst>
                                            <p:cond delay="499"/>
                                          </p:stCondLst>
                                        </p:cTn>
                                        <p:tgtEl>
                                          <p:spTgt spid="7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4"/>
                                        </p:tgtEl>
                                        <p:attrNameLst>
                                          <p:attrName>style.visibility</p:attrName>
                                        </p:attrNameLst>
                                      </p:cBhvr>
                                      <p:to>
                                        <p:strVal val="hidden"/>
                                      </p:to>
                                    </p:set>
                                  </p:childTnLst>
                                </p:cTn>
                              </p:par>
                              <p:par>
                                <p:cTn id="55" presetID="22" presetClass="entr" presetSubtype="1"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up)">
                                      <p:cBhvr>
                                        <p:cTn id="57" dur="1000"/>
                                        <p:tgtEl>
                                          <p:spTgt spid="64"/>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left)">
                                      <p:cBhvr>
                                        <p:cTn id="61" dur="20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1000"/>
                                        <p:tgtEl>
                                          <p:spTgt spid="38"/>
                                        </p:tgtEl>
                                      </p:cBhvr>
                                    </p:animEffect>
                                  </p:childTnLst>
                                </p:cTn>
                              </p:par>
                              <p:par>
                                <p:cTn id="67" presetID="1" presetClass="exit" presetSubtype="0" fill="hold" nodeType="withEffect">
                                  <p:stCondLst>
                                    <p:cond delay="0"/>
                                  </p:stCondLst>
                                  <p:childTnLst>
                                    <p:set>
                                      <p:cBhvr>
                                        <p:cTn id="68" dur="1" fill="hold">
                                          <p:stCondLst>
                                            <p:cond delay="0"/>
                                          </p:stCondLst>
                                        </p:cTn>
                                        <p:tgtEl>
                                          <p:spTgt spid="41"/>
                                        </p:tgtEl>
                                        <p:attrNameLst>
                                          <p:attrName>style.visibility</p:attrName>
                                        </p:attrNameLst>
                                      </p:cBhvr>
                                      <p:to>
                                        <p:strVal val="hidden"/>
                                      </p:to>
                                    </p:set>
                                  </p:childTnLst>
                                </p:cTn>
                              </p:par>
                            </p:childTnLst>
                          </p:cTn>
                        </p:par>
                        <p:par>
                          <p:cTn id="69" fill="hold">
                            <p:stCondLst>
                              <p:cond delay="1000"/>
                            </p:stCondLst>
                            <p:childTnLst>
                              <p:par>
                                <p:cTn id="70" presetID="9" presetClass="entr" presetSubtype="0"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dissolve">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1000"/>
                                        <p:tgtEl>
                                          <p:spTgt spid="35"/>
                                        </p:tgtEl>
                                      </p:cBhvr>
                                    </p:animEffect>
                                  </p:childTnLst>
                                </p:cTn>
                              </p:par>
                              <p:par>
                                <p:cTn id="78" presetID="1" presetClass="exit" presetSubtype="0" fill="hold" nodeType="withEffect">
                                  <p:stCondLst>
                                    <p:cond delay="0"/>
                                  </p:stCondLst>
                                  <p:childTnLst>
                                    <p:set>
                                      <p:cBhvr>
                                        <p:cTn id="79" dur="1" fill="hold">
                                          <p:stCondLst>
                                            <p:cond delay="0"/>
                                          </p:stCondLst>
                                        </p:cTn>
                                        <p:tgtEl>
                                          <p:spTgt spid="38"/>
                                        </p:tgtEl>
                                        <p:attrNameLst>
                                          <p:attrName>style.visibility</p:attrName>
                                        </p:attrNameLst>
                                      </p:cBhvr>
                                      <p:to>
                                        <p:strVal val="hidden"/>
                                      </p:to>
                                    </p:set>
                                  </p:childTnLst>
                                </p:cTn>
                              </p:par>
                              <p:par>
                                <p:cTn id="80" presetID="22" presetClass="entr" presetSubtype="4"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down)">
                                      <p:cBhvr>
                                        <p:cTn id="82" dur="2000"/>
                                        <p:tgtEl>
                                          <p:spTgt spid="65"/>
                                        </p:tgtEl>
                                      </p:cBhvr>
                                    </p:animEffect>
                                  </p:childTnLst>
                                </p:cTn>
                              </p:par>
                              <p:par>
                                <p:cTn id="83" presetID="1" presetClass="exit" presetSubtype="0" fill="hold" nodeType="withEffect">
                                  <p:stCondLst>
                                    <p:cond delay="0"/>
                                  </p:stCondLst>
                                  <p:childTnLst>
                                    <p:set>
                                      <p:cBhvr>
                                        <p:cTn id="84" dur="1" fill="hold">
                                          <p:stCondLst>
                                            <p:cond delay="0"/>
                                          </p:stCondLst>
                                        </p:cTn>
                                        <p:tgtEl>
                                          <p:spTgt spid="66"/>
                                        </p:tgtEl>
                                        <p:attrNameLst>
                                          <p:attrName>style.visibility</p:attrName>
                                        </p:attrNameLst>
                                      </p:cBhvr>
                                      <p:to>
                                        <p:strVal val="hidden"/>
                                      </p:to>
                                    </p:se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wipe(left)">
                                      <p:cBhvr>
                                        <p:cTn id="88" dur="20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1000"/>
                                        <p:tgtEl>
                                          <p:spTgt spid="32"/>
                                        </p:tgtEl>
                                      </p:cBhvr>
                                    </p:animEffect>
                                  </p:childTnLst>
                                </p:cTn>
                              </p:par>
                              <p:par>
                                <p:cTn id="94" presetID="1" presetClass="exit" presetSubtype="0" fill="hold" nodeType="withEffect">
                                  <p:stCondLst>
                                    <p:cond delay="0"/>
                                  </p:stCondLst>
                                  <p:childTnLst>
                                    <p:set>
                                      <p:cBhvr>
                                        <p:cTn id="95" dur="1" fill="hold">
                                          <p:stCondLst>
                                            <p:cond delay="0"/>
                                          </p:stCondLst>
                                        </p:cTn>
                                        <p:tgtEl>
                                          <p:spTgt spid="35"/>
                                        </p:tgtEl>
                                        <p:attrNameLst>
                                          <p:attrName>style.visibility</p:attrName>
                                        </p:attrNameLst>
                                      </p:cBhvr>
                                      <p:to>
                                        <p:strVal val="hidden"/>
                                      </p:to>
                                    </p:set>
                                  </p:childTnLst>
                                </p:cTn>
                              </p:par>
                              <p:par>
                                <p:cTn id="96" presetID="22" presetClass="entr" presetSubtype="1"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wipe(up)">
                                      <p:cBhvr>
                                        <p:cTn id="98" dur="1000"/>
                                        <p:tgtEl>
                                          <p:spTgt spid="62"/>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wipe(down)">
                                      <p:cBhvr>
                                        <p:cTn id="101" dur="1000"/>
                                        <p:tgtEl>
                                          <p:spTgt spid="63"/>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wipe(left)">
                                      <p:cBhvr>
                                        <p:cTn id="105" dur="2000"/>
                                        <p:tgtEl>
                                          <p:spTgt spid="61"/>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par>
                                <p:cTn id="110" presetID="1" presetClass="exit"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3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58"/>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59"/>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60"/>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61"/>
                                        </p:tgtEl>
                                        <p:attrNameLst>
                                          <p:attrName>style.visibility</p:attrName>
                                        </p:attrNameLst>
                                      </p:cBhvr>
                                      <p:to>
                                        <p:strVal val="hidden"/>
                                      </p:to>
                                    </p:set>
                                  </p:childTnLst>
                                </p:cTn>
                              </p:par>
                              <p:par>
                                <p:cTn id="122" presetID="1" presetClass="exit" presetSubtype="0" fill="hold" grpId="0" nodeType="withEffect">
                                  <p:stCondLst>
                                    <p:cond delay="0"/>
                                  </p:stCondLst>
                                  <p:childTnLst>
                                    <p:set>
                                      <p:cBhvr>
                                        <p:cTn id="123" dur="1" fill="hold">
                                          <p:stCondLst>
                                            <p:cond delay="0"/>
                                          </p:stCondLst>
                                        </p:cTn>
                                        <p:tgtEl>
                                          <p:spTgt spid="69"/>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68"/>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54"/>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53"/>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7"/>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63"/>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62"/>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65"/>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64"/>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51"/>
                                        </p:tgtEl>
                                        <p:attrNameLst>
                                          <p:attrName>style.visibility</p:attrName>
                                        </p:attrNameLst>
                                      </p:cBhvr>
                                      <p:to>
                                        <p:strVal val="hidden"/>
                                      </p:to>
                                    </p:set>
                                  </p:childTnLst>
                                </p:cTn>
                              </p:par>
                              <p:par>
                                <p:cTn id="142" presetID="1" presetClass="entr" presetSubtype="0" fill="hold" nodeType="withEffect">
                                  <p:stCondLst>
                                    <p:cond delay="0"/>
                                  </p:stCondLst>
                                  <p:childTnLst>
                                    <p:set>
                                      <p:cBhvr>
                                        <p:cTn id="143"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7" grpId="0" animBg="1"/>
      <p:bldP spid="68" grpId="0" animBg="1"/>
      <p:bldP spid="69" grpId="0" animBg="1"/>
      <p:bldP spid="70" grpId="0" animBg="1"/>
      <p:bldP spid="70" grpId="1" animBg="1"/>
      <p:bldP spid="70" grpId="2" animBg="1"/>
      <p:bldP spid="71" grpId="0" animBg="1"/>
      <p:bldP spid="71" grpId="1" animBg="1"/>
      <p:bldP spid="71" grpId="2" animBg="1"/>
      <p:bldP spid="72" grpId="0" animBg="1"/>
      <p:bldP spid="72" grpId="1" animBg="1"/>
      <p:bldP spid="72"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a31171af-efd7-42bc-bf94-4df911b942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an IPv6 host</a:t>
            </a:r>
          </a:p>
        </p:txBody>
      </p:sp>
      <p:sp>
        <p:nvSpPr>
          <p:cNvPr id="3" name="Text Placeholder 2"/>
          <p:cNvSpPr>
            <a:spLocks noGrp="1"/>
          </p:cNvSpPr>
          <p:nvPr>
            <p:ph type="body" idx="1"/>
          </p:nvPr>
        </p:nvSpPr>
        <p:spPr/>
        <p:txBody>
          <a:bodyPr/>
          <a:lstStyle/>
          <a:p>
            <a:r>
              <a:rPr lang="en-US" dirty="0"/>
              <a:t>Configurable IPv6 settings
Tools for configuring IPv6
Demonstration: Configuring IPv6
Using DHCPv6
Demonstration: Configuring DHCP for IPv6</a:t>
            </a:r>
          </a:p>
        </p:txBody>
      </p:sp>
    </p:spTree>
    <p:custDataLst>
      <p:tags r:id="rId1"/>
    </p:custDataLst>
    <p:extLst>
      <p:ext uri="{BB962C8B-B14F-4D97-AF65-F5344CB8AC3E}">
        <p14:creationId xmlns:p14="http://schemas.microsoft.com/office/powerpoint/2010/main" val="291284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f839db92-91b2-4f0a-a02b-13372851cc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IPv6 settings</a:t>
            </a:r>
          </a:p>
        </p:txBody>
      </p:sp>
      <p:pic>
        <p:nvPicPr>
          <p:cNvPr id="4" name="Content Placeholder 1" descr="The screenshot of the General tab of the Internet Protocol Version 6 (TCP/IPv6) Properties dialog box, with the default options to obtain addresses automatically selected. The options in this dialog box include:&#10;• Obtain an IPv6 address automatically. &#10;• Use the following IPv6 address. &#10;• IPv6 address.&#10;• Subnet prefix length. &#10;• Default gateway.&#10;• Obtain DNS server address automatically. &#10;• Use the following DNS server addresses. &#10;• Preferred DNS server. &#10;• Alternate DNS server.&#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503" y="1169941"/>
            <a:ext cx="5983065" cy="4980496"/>
          </a:xfrm>
          <a:prstGeom prst="rect">
            <a:avLst/>
          </a:prstGeom>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5510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1be753bd-0bf1-40bc-bf79-dc9030b526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IPv6 settings</a:t>
            </a:r>
          </a:p>
        </p:txBody>
      </p:sp>
      <p:pic>
        <p:nvPicPr>
          <p:cNvPr id="4" name="Content Placeholder 1" descr="The IP Settings tab of the Advanced settings from the Internet Protocol Version 6 (TCP/IPv6) Properties dialog box. The options in this dialog box include:&#10;• Multiple IPv6 addresses. &#10;• Multiple default gateways. &#10;• Route metrics.&#10;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365" y="1109657"/>
            <a:ext cx="4526614" cy="5412255"/>
          </a:xfrm>
          <a:prstGeom prst="rect">
            <a:avLst/>
          </a:prstGeom>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7321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12cc3a0b-16e7-4748-9e1a-2b33ae47e6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IPv6 settings</a:t>
            </a:r>
          </a:p>
        </p:txBody>
      </p:sp>
      <p:pic>
        <p:nvPicPr>
          <p:cNvPr id="4" name="Content Placeholder 1" descr="The DNS tab of the Advanced settings from the Internet Protocol Version 6 (TCP/IPv6) Properties dialog box. The options in this dialog box include:&#10;• DNS server addresses, in order of use.&#10;• Append primary and connection specific DNS suffixes. &#10;• Append these DNS suffixes (in order). &#10;• DNS suffix for this connection.&#10;• Register this connection's addresses in DNS. &#10;• Use this connection's DNS suffix in DNS registration.&#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817" y="891274"/>
            <a:ext cx="4922196" cy="5885235"/>
          </a:xfrm>
          <a:prstGeom prst="rect">
            <a:avLst/>
          </a:prstGeom>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3013" y="615043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6076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name="242fb6d5-1fc5-423d-b111-9575776f41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configuring IPv6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advanced networking scenarios, you can configure IPv6 using any of the following methods:</a:t>
            </a:r>
          </a:p>
          <a:p>
            <a:pPr marL="173736" lvl="1"/>
            <a:r>
              <a:rPr lang="en-US" kern="0" dirty="0">
                <a:solidFill>
                  <a:srgbClr val="000000"/>
                </a:solidFill>
              </a:rPr>
              <a:t>Basic IPv6 settings through the properties of the TCP/IPv6 component</a:t>
            </a:r>
          </a:p>
          <a:p>
            <a:pPr marL="173736" lvl="1"/>
            <a:r>
              <a:rPr lang="en-US" kern="0" dirty="0">
                <a:solidFill>
                  <a:srgbClr val="000000"/>
                </a:solidFill>
              </a:rPr>
              <a:t>Windows PowerShell cmdlets</a:t>
            </a:r>
          </a:p>
          <a:p>
            <a:pPr marL="173736" lvl="1"/>
            <a:r>
              <a:rPr lang="en-US" kern="0" dirty="0">
                <a:solidFill>
                  <a:srgbClr val="000000"/>
                </a:solidFill>
              </a:rPr>
              <a:t>Netsh command-line utility</a:t>
            </a:r>
          </a:p>
        </p:txBody>
      </p:sp>
    </p:spTree>
    <p:custDataLst>
      <p:tags r:id="rId1"/>
    </p:custDataLst>
    <p:extLst>
      <p:ext uri="{BB962C8B-B14F-4D97-AF65-F5344CB8AC3E}">
        <p14:creationId xmlns:p14="http://schemas.microsoft.com/office/powerpoint/2010/main" val="408301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2f4713b-e780-4f74-8efc-2f62955f97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IPv6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lvl="0"/>
            <a:r>
              <a:rPr lang="en-US" kern="0" dirty="0">
                <a:solidFill>
                  <a:srgbClr val="000000"/>
                </a:solidFill>
              </a:rPr>
              <a:t>View the IPv6 configuration by using Ipconfig and the </a:t>
            </a:r>
            <a:r>
              <a:rPr lang="en-US" b="1" kern="0" dirty="0">
                <a:solidFill>
                  <a:srgbClr val="000000"/>
                </a:solidFill>
              </a:rPr>
              <a:t>Get-NetIPAddress </a:t>
            </a:r>
            <a:r>
              <a:rPr lang="en-US" kern="0" dirty="0">
                <a:solidFill>
                  <a:srgbClr val="000000"/>
                </a:solidFill>
              </a:rPr>
              <a:t>cmdlet</a:t>
            </a:r>
          </a:p>
          <a:p>
            <a:pPr lvl="0"/>
            <a:r>
              <a:rPr lang="en-US" kern="0" dirty="0">
                <a:solidFill>
                  <a:srgbClr val="000000"/>
                </a:solidFill>
              </a:rPr>
              <a:t>Configure IPv6 on a domain controller and a server </a:t>
            </a:r>
          </a:p>
          <a:p>
            <a:pPr lvl="0"/>
            <a:r>
              <a:rPr lang="en-US" kern="0" dirty="0">
                <a:solidFill>
                  <a:srgbClr val="000000"/>
                </a:solidFill>
              </a:rPr>
              <a:t>Verify that the IPv6 communication is functional</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25334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4192599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IPv6 addressing
Configuring an IPv6 host
Implementing IPv6 and IPv4 coexistence
Transitioning from IPv4 to IPv6</a:t>
            </a:r>
          </a:p>
        </p:txBody>
      </p:sp>
    </p:spTree>
    <p:custDataLst>
      <p:tags r:id="rId1"/>
    </p:custDataLst>
    <p:extLst>
      <p:ext uri="{BB962C8B-B14F-4D97-AF65-F5344CB8AC3E}">
        <p14:creationId xmlns:p14="http://schemas.microsoft.com/office/powerpoint/2010/main" val="3758741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7e14595f-ec0d-47a6-9e94-5486def56f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DHCPv6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DHCP for IPv6 in Windows Server 2016</a:t>
            </a:r>
          </a:p>
          <a:p>
            <a:r>
              <a:rPr lang="en-US" sz="2400" kern="0" dirty="0">
                <a:solidFill>
                  <a:srgbClr val="000000"/>
                </a:solidFill>
              </a:rPr>
              <a:t>Supports IPv6 by default</a:t>
            </a:r>
          </a:p>
          <a:p>
            <a:r>
              <a:rPr lang="en-US" sz="2400" kern="0" dirty="0">
                <a:solidFill>
                  <a:srgbClr val="000000"/>
                </a:solidFill>
              </a:rPr>
              <a:t>You can configure DHCP by creating and configuring IPv6 scopes and options</a:t>
            </a:r>
          </a:p>
          <a:p>
            <a:pPr marL="0" lvl="0" indent="0">
              <a:buNone/>
            </a:pPr>
            <a:r>
              <a:rPr lang="en-US" kern="0" dirty="0">
                <a:solidFill>
                  <a:srgbClr val="000000"/>
                </a:solidFill>
              </a:rPr>
              <a:t>DNS for IPv6 in Windows Server 2016</a:t>
            </a:r>
          </a:p>
          <a:p>
            <a:r>
              <a:rPr lang="en-US" sz="2400" kern="0" dirty="0">
                <a:solidFill>
                  <a:srgbClr val="000000"/>
                </a:solidFill>
              </a:rPr>
              <a:t>Supports IPv6 by default</a:t>
            </a:r>
          </a:p>
          <a:p>
            <a:r>
              <a:rPr lang="en-US" sz="2400" kern="0" dirty="0">
                <a:solidFill>
                  <a:srgbClr val="000000"/>
                </a:solidFill>
              </a:rPr>
              <a:t>Computers or DHCP can register AAAA records in DNS</a:t>
            </a:r>
          </a:p>
          <a:p>
            <a:r>
              <a:rPr lang="en-US" sz="2400" kern="0" dirty="0">
                <a:solidFill>
                  <a:srgbClr val="000000"/>
                </a:solidFill>
              </a:rPr>
              <a:t>You can manually create AAAA records in DNS</a:t>
            </a:r>
          </a:p>
          <a:p>
            <a:r>
              <a:rPr lang="en-US" sz="2400" kern="0" dirty="0">
                <a:solidFill>
                  <a:srgbClr val="000000"/>
                </a:solidFill>
              </a:rPr>
              <a:t>You need to create and configure reverse lookup zones for IPv4 and IPv6</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38248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7437d3a-ce7a-4d72-b7eb-143d0c1027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DHCP for IPv6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lvl="0"/>
            <a:r>
              <a:rPr lang="en-US" kern="0" dirty="0">
                <a:solidFill>
                  <a:srgbClr val="000000"/>
                </a:solidFill>
              </a:rPr>
              <a:t>Create an IPv6 scope in DHCP</a:t>
            </a:r>
          </a:p>
          <a:p>
            <a:pPr lvl="0"/>
            <a:r>
              <a:rPr lang="en-US" kern="0" dirty="0">
                <a:solidFill>
                  <a:srgbClr val="000000"/>
                </a:solidFill>
              </a:rPr>
              <a:t>Configure an IPv6 host (AAAA) resource record for an IPv6 address</a:t>
            </a:r>
          </a:p>
          <a:p>
            <a:pPr lvl="0"/>
            <a:r>
              <a:rPr lang="en-US" kern="0" dirty="0">
                <a:solidFill>
                  <a:srgbClr val="000000"/>
                </a:solidFill>
              </a:rPr>
              <a:t>Verify name resolution for an IPv6 host (AAAA) resource record</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41515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273229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7593" cy="740664"/>
          </a:xfrm>
        </p:spPr>
        <p:txBody>
          <a:bodyPr/>
          <a:lstStyle/>
          <a:p>
            <a:r>
              <a:rPr lang="en-US" dirty="0"/>
              <a:t>Lesson 3: Implementing IPv6 and IPv4 coexistence</a:t>
            </a:r>
          </a:p>
        </p:txBody>
      </p:sp>
      <p:sp>
        <p:nvSpPr>
          <p:cNvPr id="3" name="Text Placeholder 2"/>
          <p:cNvSpPr>
            <a:spLocks noGrp="1"/>
          </p:cNvSpPr>
          <p:nvPr>
            <p:ph type="body" idx="1"/>
          </p:nvPr>
        </p:nvSpPr>
        <p:spPr/>
        <p:txBody>
          <a:bodyPr/>
          <a:lstStyle/>
          <a:p>
            <a:r>
              <a:rPr lang="en-US" dirty="0"/>
              <a:t>What are node types?
Options for IPv4 and IPv6 coexistence
Considerations for planning a native IPv6 environment
What is IPv6 over IPv4 tunneling?</a:t>
            </a:r>
          </a:p>
        </p:txBody>
      </p:sp>
    </p:spTree>
    <p:custDataLst>
      <p:tags r:id="rId1"/>
    </p:custDataLst>
    <p:extLst>
      <p:ext uri="{BB962C8B-B14F-4D97-AF65-F5344CB8AC3E}">
        <p14:creationId xmlns:p14="http://schemas.microsoft.com/office/powerpoint/2010/main" val="3353879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69fdd30-2093-42e4-a7c8-58f685add3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node types?</a:t>
            </a:r>
          </a:p>
        </p:txBody>
      </p:sp>
      <p:grpSp>
        <p:nvGrpSpPr>
          <p:cNvPr id="4" name="Group 3" descr="The illustration depicts networks: the IPv4 network has an IPv4 only node and an IPv4/IPv6 node; the IPv6 network has a single IPv6-only node. The two networks are joined by a router that uses tunneling to allow communication between the two networks.&#10;&#10;"/>
          <p:cNvGrpSpPr/>
          <p:nvPr/>
        </p:nvGrpSpPr>
        <p:grpSpPr>
          <a:xfrm>
            <a:off x="542581" y="1051047"/>
            <a:ext cx="8171818" cy="4780302"/>
            <a:chOff x="542581" y="1051047"/>
            <a:chExt cx="8171818" cy="4780302"/>
          </a:xfrm>
        </p:grpSpPr>
        <p:sp>
          <p:nvSpPr>
            <p:cNvPr id="5" name="Oval 4" descr="&quot;&quot;"/>
            <p:cNvSpPr/>
            <p:nvPr/>
          </p:nvSpPr>
          <p:spPr bwMode="auto">
            <a:xfrm rot="20587389">
              <a:off x="542581" y="3304637"/>
              <a:ext cx="3772885" cy="2526712"/>
            </a:xfrm>
            <a:prstGeom prst="ellipse">
              <a:avLst/>
            </a:prstGeom>
            <a:noFill/>
            <a:ln w="41275" cap="flat" cmpd="sng" algn="ctr">
              <a:solidFill>
                <a:schemeClr val="bg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6" name="Oval 5" descr="&quot;&quot;"/>
            <p:cNvSpPr/>
            <p:nvPr/>
          </p:nvSpPr>
          <p:spPr bwMode="auto">
            <a:xfrm rot="20587389">
              <a:off x="4600592" y="1051047"/>
              <a:ext cx="3993941" cy="2883933"/>
            </a:xfrm>
            <a:prstGeom prst="ellipse">
              <a:avLst/>
            </a:prstGeom>
            <a:noFill/>
            <a:ln w="41275" cap="flat" cmpd="sng" algn="ctr">
              <a:solidFill>
                <a:schemeClr val="bg1">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7" name="AutoShape 13"/>
            <p:cNvSpPr>
              <a:spLocks noChangeArrowheads="1"/>
            </p:cNvSpPr>
            <p:nvPr/>
          </p:nvSpPr>
          <p:spPr bwMode="auto">
            <a:xfrm>
              <a:off x="2659397" y="5428272"/>
              <a:ext cx="2300181" cy="320004"/>
            </a:xfrm>
            <a:prstGeom prst="roundRect">
              <a:avLst>
                <a:gd name="adj" fmla="val 4167"/>
              </a:avLst>
            </a:prstGeom>
            <a:noFill/>
            <a:ln w="9525" algn="ctr">
              <a:noFill/>
              <a:round/>
              <a:headEnd/>
              <a:tailEnd/>
            </a:ln>
            <a:effectLst/>
          </p:spPr>
          <p:txBody>
            <a:bodyPr wrap="square" lIns="0" tIns="0" rIns="0" bIns="0" anchor="ctr">
              <a:spAutoFit/>
            </a:bodyPr>
            <a:lstStyle/>
            <a:p>
              <a:pPr lvl="0" fontAlgn="base">
                <a:lnSpc>
                  <a:spcPct val="85000"/>
                </a:lnSpc>
                <a:spcBef>
                  <a:spcPct val="0"/>
                </a:spcBef>
                <a:spcAft>
                  <a:spcPct val="0"/>
                </a:spcAft>
              </a:pPr>
              <a:r>
                <a:rPr lang="en-US" sz="2400" dirty="0">
                  <a:solidFill>
                    <a:srgbClr val="000000"/>
                  </a:solidFill>
                  <a:latin typeface="Segoe UI" pitchFamily="34" charset="0"/>
                  <a:ea typeface="Segoe UI" pitchFamily="34" charset="0"/>
                  <a:cs typeface="Segoe UI" pitchFamily="34" charset="0"/>
                </a:rPr>
                <a:t>IPv4 network</a:t>
              </a:r>
            </a:p>
          </p:txBody>
        </p:sp>
        <p:sp>
          <p:nvSpPr>
            <p:cNvPr id="8" name="AutoShape 14"/>
            <p:cNvSpPr>
              <a:spLocks noChangeArrowheads="1"/>
            </p:cNvSpPr>
            <p:nvPr/>
          </p:nvSpPr>
          <p:spPr bwMode="auto">
            <a:xfrm>
              <a:off x="6414218" y="3419459"/>
              <a:ext cx="2300181" cy="320004"/>
            </a:xfrm>
            <a:prstGeom prst="roundRect">
              <a:avLst>
                <a:gd name="adj" fmla="val 4167"/>
              </a:avLst>
            </a:prstGeom>
            <a:noFill/>
            <a:ln w="9525" algn="ctr">
              <a:noFill/>
              <a:round/>
              <a:headEnd/>
              <a:tailEnd/>
            </a:ln>
            <a:effectLst/>
          </p:spPr>
          <p:txBody>
            <a:bodyPr wrap="square" lIns="0" tIns="0" rIns="0" bIns="0" anchor="ctr">
              <a:spAutoFit/>
            </a:bodyPr>
            <a:lstStyle/>
            <a:p>
              <a:pPr lvl="0" fontAlgn="base">
                <a:lnSpc>
                  <a:spcPct val="85000"/>
                </a:lnSpc>
                <a:spcBef>
                  <a:spcPct val="0"/>
                </a:spcBef>
                <a:spcAft>
                  <a:spcPct val="0"/>
                </a:spcAft>
              </a:pPr>
              <a:r>
                <a:rPr lang="en-US" sz="2400" dirty="0">
                  <a:solidFill>
                    <a:srgbClr val="000000"/>
                  </a:solidFill>
                  <a:latin typeface="Segoe UI" pitchFamily="34" charset="0"/>
                  <a:ea typeface="Segoe UI" pitchFamily="34" charset="0"/>
                  <a:cs typeface="Segoe UI" pitchFamily="34" charset="0"/>
                </a:rPr>
                <a:t>IPv6 network</a:t>
              </a:r>
            </a:p>
          </p:txBody>
        </p:sp>
        <p:sp>
          <p:nvSpPr>
            <p:cNvPr id="9" name="Rectangle 15"/>
            <p:cNvSpPr>
              <a:spLocks noChangeArrowheads="1"/>
            </p:cNvSpPr>
            <p:nvPr/>
          </p:nvSpPr>
          <p:spPr bwMode="auto">
            <a:xfrm>
              <a:off x="826342" y="3645826"/>
              <a:ext cx="2730176" cy="369332"/>
            </a:xfrm>
            <a:prstGeom prst="rect">
              <a:avLst/>
            </a:prstGeom>
            <a:solidFill>
              <a:schemeClr val="bg1"/>
            </a:solidFill>
            <a:ln w="9525" algn="ctr">
              <a:noFill/>
              <a:miter lim="800000"/>
              <a:headEnd/>
              <a:tailEnd/>
            </a:ln>
            <a:effectLst/>
          </p:spPr>
          <p:txBody>
            <a:bodyPr wrap="square" lIns="0" tIns="0" rIns="0" bIns="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IPv4/IPv6 node</a:t>
              </a:r>
            </a:p>
          </p:txBody>
        </p:sp>
        <p:sp>
          <p:nvSpPr>
            <p:cNvPr id="10" name="Rectangle 16"/>
            <p:cNvSpPr>
              <a:spLocks noChangeArrowheads="1"/>
            </p:cNvSpPr>
            <p:nvPr/>
          </p:nvSpPr>
          <p:spPr bwMode="auto">
            <a:xfrm>
              <a:off x="2541890" y="4507154"/>
              <a:ext cx="1353835" cy="664797"/>
            </a:xfrm>
            <a:prstGeom prst="rect">
              <a:avLst/>
            </a:prstGeom>
            <a:noFill/>
            <a:ln w="9525" algn="ctr">
              <a:noFill/>
              <a:miter lim="800000"/>
              <a:headEnd/>
              <a:tailEnd/>
            </a:ln>
            <a:effectLst/>
          </p:spPr>
          <p:txBody>
            <a:bodyPr wrap="square" lIns="0" tIns="0" rIns="0" bIns="0">
              <a:spAutoFit/>
            </a:bodyPr>
            <a:lstStyle/>
            <a:p>
              <a:pPr lvl="0" fontAlgn="base">
                <a:lnSpc>
                  <a:spcPct val="90000"/>
                </a:lnSpc>
                <a:spcBef>
                  <a:spcPct val="0"/>
                </a:spcBef>
                <a:spcAft>
                  <a:spcPct val="0"/>
                </a:spcAft>
              </a:pPr>
              <a:r>
                <a:rPr lang="en-US" sz="2400" dirty="0">
                  <a:solidFill>
                    <a:srgbClr val="000000"/>
                  </a:solidFill>
                  <a:latin typeface="Segoe UI" pitchFamily="34" charset="0"/>
                  <a:ea typeface="Segoe UI" pitchFamily="34" charset="0"/>
                  <a:cs typeface="Segoe UI" pitchFamily="34" charset="0"/>
                </a:rPr>
                <a:t>IPv4-only node</a:t>
              </a:r>
            </a:p>
          </p:txBody>
        </p:sp>
        <p:sp>
          <p:nvSpPr>
            <p:cNvPr id="11" name="Rectangle 17"/>
            <p:cNvSpPr>
              <a:spLocks noChangeArrowheads="1"/>
            </p:cNvSpPr>
            <p:nvPr/>
          </p:nvSpPr>
          <p:spPr bwMode="auto">
            <a:xfrm>
              <a:off x="6985097" y="1644031"/>
              <a:ext cx="1476731" cy="664797"/>
            </a:xfrm>
            <a:prstGeom prst="rect">
              <a:avLst/>
            </a:prstGeom>
            <a:noFill/>
            <a:ln w="9525" algn="ctr">
              <a:noFill/>
              <a:miter lim="800000"/>
              <a:headEnd/>
              <a:tailEnd/>
            </a:ln>
            <a:effectLst/>
          </p:spPr>
          <p:txBody>
            <a:bodyPr wrap="square" lIns="0" tIns="0" rIns="0" bIns="0">
              <a:spAutoFit/>
            </a:bodyPr>
            <a:lstStyle/>
            <a:p>
              <a:pPr lvl="0" fontAlgn="base">
                <a:lnSpc>
                  <a:spcPct val="90000"/>
                </a:lnSpc>
                <a:spcBef>
                  <a:spcPct val="0"/>
                </a:spcBef>
                <a:spcAft>
                  <a:spcPct val="0"/>
                </a:spcAft>
              </a:pPr>
              <a:r>
                <a:rPr lang="en-US" sz="2400" dirty="0">
                  <a:solidFill>
                    <a:srgbClr val="000000"/>
                  </a:solidFill>
                  <a:latin typeface="Segoe UI" pitchFamily="34" charset="0"/>
                  <a:ea typeface="Segoe UI" pitchFamily="34" charset="0"/>
                  <a:cs typeface="Segoe UI" pitchFamily="34" charset="0"/>
                </a:rPr>
                <a:t>IPv6-only node</a:t>
              </a:r>
            </a:p>
          </p:txBody>
        </p:sp>
        <p:pic>
          <p:nvPicPr>
            <p:cNvPr id="12" name="Picture 11"/>
            <p:cNvPicPr>
              <a:picLocks noChangeAspect="1"/>
            </p:cNvPicPr>
            <p:nvPr/>
          </p:nvPicPr>
          <p:blipFill>
            <a:blip r:embed="rId4"/>
            <a:stretch>
              <a:fillRect/>
            </a:stretch>
          </p:blipFill>
          <p:spPr>
            <a:xfrm>
              <a:off x="5112429" y="1282240"/>
              <a:ext cx="1766579" cy="1043418"/>
            </a:xfrm>
            <a:prstGeom prst="rect">
              <a:avLst/>
            </a:prstGeom>
          </p:spPr>
        </p:pic>
        <p:pic>
          <p:nvPicPr>
            <p:cNvPr id="13" name="Picture 12"/>
            <p:cNvPicPr>
              <a:picLocks noChangeAspect="1"/>
            </p:cNvPicPr>
            <p:nvPr/>
          </p:nvPicPr>
          <p:blipFill>
            <a:blip r:embed="rId4"/>
            <a:stretch>
              <a:fillRect/>
            </a:stretch>
          </p:blipFill>
          <p:spPr>
            <a:xfrm>
              <a:off x="1077825" y="2547882"/>
              <a:ext cx="1766579" cy="1043418"/>
            </a:xfrm>
            <a:prstGeom prst="rect">
              <a:avLst/>
            </a:prstGeom>
          </p:spPr>
        </p:pic>
        <p:pic>
          <p:nvPicPr>
            <p:cNvPr id="14" name="Picture 13"/>
            <p:cNvPicPr>
              <a:picLocks noChangeAspect="1"/>
            </p:cNvPicPr>
            <p:nvPr/>
          </p:nvPicPr>
          <p:blipFill>
            <a:blip r:embed="rId4"/>
            <a:stretch>
              <a:fillRect/>
            </a:stretch>
          </p:blipFill>
          <p:spPr>
            <a:xfrm>
              <a:off x="731432" y="4263110"/>
              <a:ext cx="1766579" cy="1043418"/>
            </a:xfrm>
            <a:prstGeom prst="rect">
              <a:avLst/>
            </a:prstGeom>
          </p:spPr>
        </p:pic>
        <p:grpSp>
          <p:nvGrpSpPr>
            <p:cNvPr id="15" name="Group 14"/>
            <p:cNvGrpSpPr>
              <a:grpSpLocks noChangeAspect="1"/>
            </p:cNvGrpSpPr>
            <p:nvPr/>
          </p:nvGrpSpPr>
          <p:grpSpPr>
            <a:xfrm rot="20144003" flipH="1">
              <a:off x="3402771" y="3261924"/>
              <a:ext cx="2300053" cy="535590"/>
              <a:chOff x="4642597" y="3753046"/>
              <a:chExt cx="2300053" cy="535590"/>
            </a:xfrm>
          </p:grpSpPr>
          <p:grpSp>
            <p:nvGrpSpPr>
              <p:cNvPr id="22" name="Group 21"/>
              <p:cNvGrpSpPr/>
              <p:nvPr/>
            </p:nvGrpSpPr>
            <p:grpSpPr>
              <a:xfrm>
                <a:off x="4642597" y="3753046"/>
                <a:ext cx="2300053" cy="535590"/>
                <a:chOff x="4734713" y="4387988"/>
                <a:chExt cx="2300053" cy="535590"/>
              </a:xfrm>
            </p:grpSpPr>
            <p:sp>
              <p:nvSpPr>
                <p:cNvPr id="24" name="Flowchart: Delay 23"/>
                <p:cNvSpPr/>
                <p:nvPr/>
              </p:nvSpPr>
              <p:spPr bwMode="auto">
                <a:xfrm>
                  <a:off x="6689882" y="4387988"/>
                  <a:ext cx="344884" cy="535590"/>
                </a:xfrm>
                <a:prstGeom prst="flowChartDelay">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916048" y="4387988"/>
                  <a:ext cx="1819971" cy="53559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4734713" y="4387988"/>
                  <a:ext cx="362670" cy="535590"/>
                </a:xfrm>
                <a:prstGeom prst="ellips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3" name="Oval 22"/>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rot="1606470">
              <a:off x="4174259" y="3273359"/>
              <a:ext cx="674789" cy="612203"/>
              <a:chOff x="6420582" y="2813381"/>
              <a:chExt cx="1091869" cy="990600"/>
            </a:xfrm>
          </p:grpSpPr>
          <p:sp>
            <p:nvSpPr>
              <p:cNvPr id="17" name="Oval 16"/>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Down Arrow 17"/>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9" name="Down Arrow 18"/>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 name="Down Arrow 19"/>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1" name="Down Arrow 20"/>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188097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62f7baa-02c1-4782-98a1-936fbc9ebb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IPv4 and IPv6 coexistence</a:t>
            </a:r>
          </a:p>
        </p:txBody>
      </p:sp>
      <p:sp>
        <p:nvSpPr>
          <p:cNvPr id="4" name="Content Placeholder 2"/>
          <p:cNvSpPr txBox="1">
            <a:spLocks/>
          </p:cNvSpPr>
          <p:nvPr/>
        </p:nvSpPr>
        <p:spPr>
          <a:xfrm>
            <a:off x="458788" y="1021215"/>
            <a:ext cx="78369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Server 2016 uses a dual IP layer architecture that supports IPv4 and IPv6 in a single protocol stack</a:t>
            </a:r>
          </a:p>
          <a:p>
            <a:pPr lvl="0"/>
            <a:r>
              <a:rPr lang="en-US" kern="0" dirty="0">
                <a:solidFill>
                  <a:srgbClr val="000000"/>
                </a:solidFill>
              </a:rPr>
              <a:t>DNS records required for coexistence:</a:t>
            </a:r>
          </a:p>
          <a:p>
            <a:pPr marL="365760" lvl="1"/>
            <a:r>
              <a:rPr lang="en-US" kern="0" dirty="0">
                <a:solidFill>
                  <a:srgbClr val="000000"/>
                </a:solidFill>
              </a:rPr>
              <a:t>H</a:t>
            </a:r>
            <a:r>
              <a:rPr lang="en-CA" kern="0" dirty="0">
                <a:solidFill>
                  <a:srgbClr val="000000"/>
                </a:solidFill>
              </a:rPr>
              <a:t>ost (A) resource records for IPv4 nodes</a:t>
            </a:r>
            <a:endParaRPr lang="en-US" kern="0" dirty="0">
              <a:solidFill>
                <a:srgbClr val="000000"/>
              </a:solidFill>
            </a:endParaRPr>
          </a:p>
          <a:p>
            <a:pPr marL="365760" lvl="1"/>
            <a:r>
              <a:rPr lang="en-CA" kern="0" dirty="0">
                <a:solidFill>
                  <a:srgbClr val="000000"/>
                </a:solidFill>
              </a:rPr>
              <a:t>IPv6 host (AAAA) resource records </a:t>
            </a:r>
          </a:p>
          <a:p>
            <a:pPr marL="365760" lvl="1"/>
            <a:r>
              <a:rPr lang="en-CA" kern="0" dirty="0">
                <a:solidFill>
                  <a:srgbClr val="000000"/>
                </a:solidFill>
              </a:rPr>
              <a:t>Reverse lookup pointer resource records for IPv4 and IPv6 nodes</a:t>
            </a:r>
            <a:endParaRPr lang="en-US" kern="0" dirty="0">
              <a:solidFill>
                <a:srgbClr val="000000"/>
              </a:solidFill>
            </a:endParaRPr>
          </a:p>
        </p:txBody>
      </p:sp>
    </p:spTree>
    <p:custDataLst>
      <p:tags r:id="rId1"/>
    </p:custDataLst>
    <p:extLst>
      <p:ext uri="{BB962C8B-B14F-4D97-AF65-F5344CB8AC3E}">
        <p14:creationId xmlns:p14="http://schemas.microsoft.com/office/powerpoint/2010/main" val="419421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0b44444-81f1-4e37-a3be-49eb678cc0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Considerations for planning a native IPv6 environment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When planning for a native IPv6 environment, organizations should consider the support for:</a:t>
            </a:r>
          </a:p>
          <a:p>
            <a:pPr lvl="0"/>
            <a:r>
              <a:rPr lang="en-US" kern="0" dirty="0">
                <a:solidFill>
                  <a:srgbClr val="000000"/>
                </a:solidFill>
              </a:rPr>
              <a:t>Operating system</a:t>
            </a:r>
          </a:p>
          <a:p>
            <a:pPr lvl="0"/>
            <a:r>
              <a:rPr lang="en-US" kern="0" dirty="0">
                <a:solidFill>
                  <a:srgbClr val="000000"/>
                </a:solidFill>
              </a:rPr>
              <a:t>Routers and firewalls</a:t>
            </a:r>
          </a:p>
          <a:p>
            <a:pPr lvl="0"/>
            <a:r>
              <a:rPr lang="en-US" kern="0" dirty="0">
                <a:solidFill>
                  <a:srgbClr val="000000"/>
                </a:solidFill>
              </a:rPr>
              <a:t>Network devices</a:t>
            </a:r>
          </a:p>
          <a:p>
            <a:pPr lvl="0"/>
            <a:r>
              <a:rPr lang="en-US" kern="0" dirty="0">
                <a:solidFill>
                  <a:srgbClr val="000000"/>
                </a:solidFill>
              </a:rPr>
              <a:t>Application products</a:t>
            </a:r>
          </a:p>
          <a:p>
            <a:pPr lvl="0"/>
            <a:r>
              <a:rPr lang="en-US" kern="0" dirty="0">
                <a:solidFill>
                  <a:srgbClr val="000000"/>
                </a:solidFill>
              </a:rPr>
              <a:t>Custom applications</a:t>
            </a:r>
          </a:p>
        </p:txBody>
      </p:sp>
    </p:spTree>
    <p:custDataLst>
      <p:tags r:id="rId1"/>
    </p:custDataLst>
    <p:extLst>
      <p:ext uri="{BB962C8B-B14F-4D97-AF65-F5344CB8AC3E}">
        <p14:creationId xmlns:p14="http://schemas.microsoft.com/office/powerpoint/2010/main" val="1370458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2c235f2-aa4d-4589-b104-523b3499b6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IPv6 over IPv4 tunneling?</a:t>
            </a:r>
          </a:p>
        </p:txBody>
      </p:sp>
      <p:grpSp>
        <p:nvGrpSpPr>
          <p:cNvPr id="4" name="Group 3" descr="The illustration of an IPv4 network and an IPv6 network. On the IPv4 network, a client is tunneling an IPv6 packet inside an IPv4 packet for delivery to the IPv6 network. The router between the two networks unpacks the IPv6 packet from the IPv4 packet for delivery to a client on the IPv6 network.&#10;&#10;There is also a diagram that shows that the tunneled packet is equivalent to an IPv6 packet with an IPv4 header added to it.&#10;&#10;"/>
          <p:cNvGrpSpPr/>
          <p:nvPr/>
        </p:nvGrpSpPr>
        <p:grpSpPr>
          <a:xfrm>
            <a:off x="5793" y="523221"/>
            <a:ext cx="8915958" cy="5894179"/>
            <a:chOff x="5793" y="523221"/>
            <a:chExt cx="8915958" cy="5894179"/>
          </a:xfrm>
        </p:grpSpPr>
        <p:sp>
          <p:nvSpPr>
            <p:cNvPr id="5" name="Oval 4"/>
            <p:cNvSpPr/>
            <p:nvPr/>
          </p:nvSpPr>
          <p:spPr>
            <a:xfrm rot="456153">
              <a:off x="5793" y="3473993"/>
              <a:ext cx="3695433" cy="2643548"/>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pic>
          <p:nvPicPr>
            <p:cNvPr id="6" name="Picture 5"/>
            <p:cNvPicPr>
              <a:picLocks noChangeAspect="1"/>
            </p:cNvPicPr>
            <p:nvPr/>
          </p:nvPicPr>
          <p:blipFill>
            <a:blip r:embed="rId4"/>
            <a:stretch>
              <a:fillRect/>
            </a:stretch>
          </p:blipFill>
          <p:spPr>
            <a:xfrm>
              <a:off x="1984863" y="4984922"/>
              <a:ext cx="1183712" cy="699151"/>
            </a:xfrm>
            <a:prstGeom prst="rect">
              <a:avLst/>
            </a:prstGeom>
          </p:spPr>
        </p:pic>
        <p:pic>
          <p:nvPicPr>
            <p:cNvPr id="7" name="Picture 6"/>
            <p:cNvPicPr>
              <a:picLocks noChangeAspect="1"/>
            </p:cNvPicPr>
            <p:nvPr/>
          </p:nvPicPr>
          <p:blipFill>
            <a:blip r:embed="rId4"/>
            <a:stretch>
              <a:fillRect/>
            </a:stretch>
          </p:blipFill>
          <p:spPr>
            <a:xfrm>
              <a:off x="70934" y="4180198"/>
              <a:ext cx="1183712" cy="699151"/>
            </a:xfrm>
            <a:prstGeom prst="rect">
              <a:avLst/>
            </a:prstGeom>
          </p:spPr>
        </p:pic>
        <p:sp>
          <p:nvSpPr>
            <p:cNvPr id="8" name="Oval 7"/>
            <p:cNvSpPr/>
            <p:nvPr/>
          </p:nvSpPr>
          <p:spPr>
            <a:xfrm>
              <a:off x="2628870" y="846093"/>
              <a:ext cx="2179535" cy="1517695"/>
            </a:xfrm>
            <a:prstGeom prst="ellipse">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 </a:t>
              </a:r>
              <a:endParaRPr lang="en-US" dirty="0"/>
            </a:p>
          </p:txBody>
        </p:sp>
        <p:sp>
          <p:nvSpPr>
            <p:cNvPr id="9" name="Line 91" descr="&quot;&quot;"/>
            <p:cNvSpPr>
              <a:spLocks noChangeShapeType="1"/>
            </p:cNvSpPr>
            <p:nvPr/>
          </p:nvSpPr>
          <p:spPr bwMode="auto">
            <a:xfrm>
              <a:off x="3291681" y="5866209"/>
              <a:ext cx="0" cy="447673"/>
            </a:xfrm>
            <a:prstGeom prst="line">
              <a:avLst/>
            </a:prstGeom>
            <a:solidFill>
              <a:schemeClr val="bg1">
                <a:lumMod val="85000"/>
              </a:schemeClr>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Line 92" descr="&quot;&quot;"/>
            <p:cNvSpPr>
              <a:spLocks noChangeShapeType="1"/>
            </p:cNvSpPr>
            <p:nvPr/>
          </p:nvSpPr>
          <p:spPr bwMode="auto">
            <a:xfrm>
              <a:off x="8908257" y="5915026"/>
              <a:ext cx="0" cy="416717"/>
            </a:xfrm>
            <a:prstGeom prst="line">
              <a:avLst/>
            </a:prstGeom>
            <a:solidFill>
              <a:schemeClr val="bg1">
                <a:lumMod val="85000"/>
              </a:schemeClr>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46"/>
            <p:cNvSpPr>
              <a:spLocks noChangeArrowheads="1"/>
            </p:cNvSpPr>
            <p:nvPr/>
          </p:nvSpPr>
          <p:spPr bwMode="auto">
            <a:xfrm>
              <a:off x="1517230" y="1251273"/>
              <a:ext cx="8670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lnSpc>
                  <a:spcPct val="85000"/>
                </a:lnSpc>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IPv4 packet</a:t>
              </a:r>
            </a:p>
          </p:txBody>
        </p:sp>
        <p:sp>
          <p:nvSpPr>
            <p:cNvPr id="12" name="Line 47" descr="&quot;&quot;"/>
            <p:cNvSpPr>
              <a:spLocks noChangeShapeType="1"/>
            </p:cNvSpPr>
            <p:nvPr/>
          </p:nvSpPr>
          <p:spPr bwMode="auto">
            <a:xfrm>
              <a:off x="808672" y="1025524"/>
              <a:ext cx="731838"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3" name="Line 80" descr="&quot;&quot;"/>
            <p:cNvSpPr>
              <a:spLocks noChangeShapeType="1"/>
            </p:cNvSpPr>
            <p:nvPr/>
          </p:nvSpPr>
          <p:spPr bwMode="auto">
            <a:xfrm flipH="1" flipV="1">
              <a:off x="915988" y="4695825"/>
              <a:ext cx="314325" cy="119063"/>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4" name="Line 95" descr="&quot;&quot;"/>
            <p:cNvSpPr>
              <a:spLocks noChangeShapeType="1"/>
            </p:cNvSpPr>
            <p:nvPr/>
          </p:nvSpPr>
          <p:spPr bwMode="auto">
            <a:xfrm flipH="1">
              <a:off x="8907461" y="3404520"/>
              <a:ext cx="3175" cy="1599280"/>
            </a:xfrm>
            <a:prstGeom prst="line">
              <a:avLst/>
            </a:prstGeom>
            <a:solidFill>
              <a:schemeClr val="bg1">
                <a:lumMod val="85000"/>
              </a:schemeClr>
            </a:solid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AutoShape 5"/>
            <p:cNvSpPr>
              <a:spLocks noChangeArrowheads="1"/>
            </p:cNvSpPr>
            <p:nvPr/>
          </p:nvSpPr>
          <p:spPr bwMode="auto">
            <a:xfrm>
              <a:off x="5638423" y="523221"/>
              <a:ext cx="3281391" cy="2060335"/>
            </a:xfrm>
            <a:prstGeom prst="roundRect">
              <a:avLst>
                <a:gd name="adj" fmla="val 5634"/>
              </a:avLst>
            </a:prstGeom>
            <a:noFill/>
            <a:ln w="9525" algn="ctr">
              <a:noFill/>
              <a:round/>
              <a:headEnd/>
              <a:tailEnd/>
            </a:ln>
            <a:effectLst/>
          </p:spPr>
          <p:txBody>
            <a:bodyPr lIns="0" tIns="0" rIns="0" bIns="0" anchor="ctr"/>
            <a:lstStyle/>
            <a:p>
              <a:pPr lvl="0" fontAlgn="base">
                <a:lnSpc>
                  <a:spcPct val="90000"/>
                </a:lnSpc>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 over IPv4 tunneling allows IPv6 to communicate through an IPv4 network</a:t>
              </a:r>
            </a:p>
          </p:txBody>
        </p:sp>
        <p:sp>
          <p:nvSpPr>
            <p:cNvPr id="16" name="Line 95" descr="&quot;&quot;"/>
            <p:cNvSpPr>
              <a:spLocks noChangeShapeType="1"/>
            </p:cNvSpPr>
            <p:nvPr/>
          </p:nvSpPr>
          <p:spPr bwMode="auto">
            <a:xfrm>
              <a:off x="4349750" y="3405184"/>
              <a:ext cx="0" cy="1608141"/>
            </a:xfrm>
            <a:prstGeom prst="line">
              <a:avLst/>
            </a:prstGeom>
            <a:solidFill>
              <a:schemeClr val="bg1">
                <a:lumMod val="85000"/>
              </a:schemeClr>
            </a:solid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quot;IPv4"/>
            <p:cNvSpPr>
              <a:spLocks noChangeArrowheads="1"/>
            </p:cNvSpPr>
            <p:nvPr/>
          </p:nvSpPr>
          <p:spPr bwMode="auto">
            <a:xfrm>
              <a:off x="3257550" y="5003800"/>
              <a:ext cx="1060450" cy="1009652"/>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IPv4 </a:t>
              </a:r>
              <a:b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header</a:t>
              </a:r>
            </a:p>
          </p:txBody>
        </p:sp>
        <p:sp>
          <p:nvSpPr>
            <p:cNvPr id="18" name="&quot;Extension headers..."/>
            <p:cNvSpPr>
              <a:spLocks noChangeArrowheads="1"/>
            </p:cNvSpPr>
            <p:nvPr/>
          </p:nvSpPr>
          <p:spPr bwMode="auto">
            <a:xfrm>
              <a:off x="5637213" y="5013325"/>
              <a:ext cx="1328738" cy="1000127"/>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Extension headers</a:t>
              </a:r>
            </a:p>
          </p:txBody>
        </p:sp>
        <p:sp>
          <p:nvSpPr>
            <p:cNvPr id="19" name="&quot;IPv6 header"/>
            <p:cNvSpPr>
              <a:spLocks noChangeArrowheads="1"/>
            </p:cNvSpPr>
            <p:nvPr/>
          </p:nvSpPr>
          <p:spPr bwMode="auto">
            <a:xfrm>
              <a:off x="4310063" y="5013325"/>
              <a:ext cx="1328738" cy="1000127"/>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 </a:t>
              </a:r>
            </a:p>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header</a:t>
              </a:r>
            </a:p>
          </p:txBody>
        </p:sp>
        <p:sp>
          <p:nvSpPr>
            <p:cNvPr id="20" name="&quot;Upper layer protocol"/>
            <p:cNvSpPr>
              <a:spLocks noChangeArrowheads="1"/>
            </p:cNvSpPr>
            <p:nvPr/>
          </p:nvSpPr>
          <p:spPr bwMode="auto">
            <a:xfrm>
              <a:off x="6961188" y="5013325"/>
              <a:ext cx="1960563" cy="1000127"/>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Upper layer protocol data unit</a:t>
              </a:r>
            </a:p>
          </p:txBody>
        </p:sp>
        <p:sp>
          <p:nvSpPr>
            <p:cNvPr id="21" name="&quot;Extension headers"/>
            <p:cNvSpPr>
              <a:spLocks noChangeArrowheads="1"/>
            </p:cNvSpPr>
            <p:nvPr/>
          </p:nvSpPr>
          <p:spPr bwMode="auto">
            <a:xfrm>
              <a:off x="5657850" y="3790948"/>
              <a:ext cx="1328738" cy="965202"/>
            </a:xfrm>
            <a:prstGeom prst="rect">
              <a:avLst/>
            </a:prstGeom>
            <a:no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Extension headers</a:t>
              </a:r>
            </a:p>
          </p:txBody>
        </p:sp>
        <p:sp>
          <p:nvSpPr>
            <p:cNvPr id="22" name="&quot;IPv6 header"/>
            <p:cNvSpPr>
              <a:spLocks noChangeArrowheads="1"/>
            </p:cNvSpPr>
            <p:nvPr/>
          </p:nvSpPr>
          <p:spPr bwMode="auto">
            <a:xfrm>
              <a:off x="4330700" y="3790948"/>
              <a:ext cx="1328738" cy="965202"/>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 </a:t>
              </a:r>
            </a:p>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header</a:t>
              </a:r>
            </a:p>
          </p:txBody>
        </p:sp>
        <p:sp>
          <p:nvSpPr>
            <p:cNvPr id="23" name="&quot;&quot;Upper layer..."/>
            <p:cNvSpPr>
              <a:spLocks noChangeArrowheads="1"/>
            </p:cNvSpPr>
            <p:nvPr/>
          </p:nvSpPr>
          <p:spPr bwMode="auto">
            <a:xfrm>
              <a:off x="6991350" y="3790948"/>
              <a:ext cx="1930400" cy="965202"/>
            </a:xfrm>
            <a:prstGeom prst="rect">
              <a:avLst/>
            </a:prstGeom>
            <a:solidFill>
              <a:schemeClr val="bg1"/>
            </a:solidFill>
            <a:ln w="15875" algn="ctr">
              <a:solidFill>
                <a:schemeClr val="tx2">
                  <a:lumMod val="50000"/>
                  <a:lumOff val="50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lvl="0" algn="ctr" fontAlgn="base">
                <a:lnSpc>
                  <a:spcPct val="90000"/>
                </a:lnSpc>
                <a:spcBef>
                  <a:spcPct val="0"/>
                </a:spcBef>
                <a:spcAft>
                  <a:spcPct val="0"/>
                </a:spcAft>
                <a:buClr>
                  <a:srgbClr val="DC0081"/>
                </a:buClr>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Upper layer protocol data unit</a:t>
              </a:r>
            </a:p>
          </p:txBody>
        </p:sp>
        <p:sp>
          <p:nvSpPr>
            <p:cNvPr id="24" name="Line 93" descr="&quot;&quot;"/>
            <p:cNvSpPr>
              <a:spLocks noChangeShapeType="1"/>
            </p:cNvSpPr>
            <p:nvPr/>
          </p:nvSpPr>
          <p:spPr bwMode="auto">
            <a:xfrm>
              <a:off x="3349626" y="6232734"/>
              <a:ext cx="5518150" cy="9954"/>
            </a:xfrm>
            <a:prstGeom prst="line">
              <a:avLst/>
            </a:prstGeom>
            <a:solidFill>
              <a:schemeClr val="bg1">
                <a:lumMod val="85000"/>
              </a:schemeClr>
            </a:solidFill>
            <a:ln w="38100">
              <a:solidFill>
                <a:srgbClr val="FF000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94"/>
            <p:cNvSpPr>
              <a:spLocks noChangeArrowheads="1"/>
            </p:cNvSpPr>
            <p:nvPr/>
          </p:nvSpPr>
          <p:spPr bwMode="auto">
            <a:xfrm>
              <a:off x="5467945" y="6048068"/>
              <a:ext cx="1708548" cy="369332"/>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spcBef>
                  <a:spcPct val="0"/>
                </a:spcBef>
                <a:spcAft>
                  <a:spcPct val="0"/>
                </a:spcAft>
              </a:pPr>
              <a:r>
                <a:rPr lang="en-US" sz="2400" b="1" dirty="0">
                  <a:solidFill>
                    <a:srgbClr val="000000"/>
                  </a:solidFill>
                  <a:latin typeface="Segoe UI" panose="020B0502040204020203" pitchFamily="34" charset="0"/>
                  <a:ea typeface="Segoe UI" panose="020B0502040204020203" pitchFamily="34" charset="0"/>
                  <a:cs typeface="Segoe UI" panose="020B0502040204020203" pitchFamily="34" charset="0"/>
                </a:rPr>
                <a:t>IPv4 packet</a:t>
              </a:r>
            </a:p>
          </p:txBody>
        </p:sp>
        <p:sp>
          <p:nvSpPr>
            <p:cNvPr id="26" name="Line 98" descr="&quot;&quot;"/>
            <p:cNvSpPr>
              <a:spLocks noChangeShapeType="1"/>
            </p:cNvSpPr>
            <p:nvPr/>
          </p:nvSpPr>
          <p:spPr bwMode="auto">
            <a:xfrm flipV="1">
              <a:off x="4391025" y="3521072"/>
              <a:ext cx="4467225" cy="3175"/>
            </a:xfrm>
            <a:prstGeom prst="line">
              <a:avLst/>
            </a:prstGeom>
            <a:solidFill>
              <a:schemeClr val="bg1">
                <a:lumMod val="85000"/>
              </a:schemeClr>
            </a:solidFill>
            <a:ln w="38100">
              <a:solidFill>
                <a:srgbClr val="FF000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lIns="0" tIns="0" rIns="0" bIns="0" anchor="ctr"/>
            <a:lstStyle/>
            <a:p>
              <a:pPr lvl="0" fontAlgn="base">
                <a:spcBef>
                  <a:spcPct val="0"/>
                </a:spcBef>
                <a:spcAft>
                  <a:spcPct val="0"/>
                </a:spcAft>
              </a:pP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99"/>
            <p:cNvSpPr>
              <a:spLocks noChangeArrowheads="1"/>
            </p:cNvSpPr>
            <p:nvPr/>
          </p:nvSpPr>
          <p:spPr bwMode="auto">
            <a:xfrm>
              <a:off x="5673725" y="3319459"/>
              <a:ext cx="1781175" cy="369888"/>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spcBef>
                  <a:spcPct val="0"/>
                </a:spcBef>
                <a:spcAft>
                  <a:spcPct val="0"/>
                </a:spcAft>
              </a:pPr>
              <a:r>
                <a:rPr lang="en-US" sz="2400" b="1" dirty="0">
                  <a:solidFill>
                    <a:srgbClr val="000000"/>
                  </a:solidFill>
                  <a:latin typeface="Segoe UI" panose="020B0502040204020203" pitchFamily="34" charset="0"/>
                  <a:ea typeface="Segoe UI" panose="020B0502040204020203" pitchFamily="34" charset="0"/>
                  <a:cs typeface="Segoe UI" panose="020B0502040204020203" pitchFamily="34" charset="0"/>
                </a:rPr>
                <a:t>IPv6 packet</a:t>
              </a:r>
            </a:p>
          </p:txBody>
        </p:sp>
        <p:sp>
          <p:nvSpPr>
            <p:cNvPr id="28" name="Rectangle 50"/>
            <p:cNvSpPr>
              <a:spLocks noChangeArrowheads="1"/>
            </p:cNvSpPr>
            <p:nvPr/>
          </p:nvSpPr>
          <p:spPr bwMode="auto">
            <a:xfrm>
              <a:off x="429417" y="1254133"/>
              <a:ext cx="936625" cy="5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Lst>
          </p:spPr>
          <p:txBody>
            <a:bodyPr wrap="square" lIns="0" tIns="0" rIns="0" bIns="0">
              <a:spAutoFit/>
            </a:bodyPr>
            <a:lstStyle/>
            <a:p>
              <a:pPr lvl="0" algn="ctr" fontAlgn="base">
                <a:lnSpc>
                  <a:spcPct val="85000"/>
                </a:lnSpc>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 packet</a:t>
              </a:r>
            </a:p>
          </p:txBody>
        </p:sp>
        <p:sp>
          <p:nvSpPr>
            <p:cNvPr id="29" name="Line 77" descr="&quot;&quot;"/>
            <p:cNvSpPr>
              <a:spLocks noChangeShapeType="1"/>
            </p:cNvSpPr>
            <p:nvPr/>
          </p:nvSpPr>
          <p:spPr bwMode="auto">
            <a:xfrm flipH="1" flipV="1">
              <a:off x="1944688" y="5076825"/>
              <a:ext cx="393700" cy="11747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pic>
          <p:nvPicPr>
            <p:cNvPr id="30" name="Picture 29"/>
            <p:cNvPicPr>
              <a:picLocks noChangeAspect="1"/>
            </p:cNvPicPr>
            <p:nvPr/>
          </p:nvPicPr>
          <p:blipFill>
            <a:blip r:embed="rId4"/>
            <a:stretch>
              <a:fillRect/>
            </a:stretch>
          </p:blipFill>
          <p:spPr>
            <a:xfrm>
              <a:off x="2944227" y="1189072"/>
              <a:ext cx="1505281" cy="889084"/>
            </a:xfrm>
            <a:prstGeom prst="rect">
              <a:avLst/>
            </a:prstGeom>
          </p:spPr>
        </p:pic>
        <p:grpSp>
          <p:nvGrpSpPr>
            <p:cNvPr id="31" name="Group 30"/>
            <p:cNvGrpSpPr>
              <a:grpSpLocks noChangeAspect="1"/>
            </p:cNvGrpSpPr>
            <p:nvPr/>
          </p:nvGrpSpPr>
          <p:grpSpPr>
            <a:xfrm rot="1606470">
              <a:off x="2264050" y="3092170"/>
              <a:ext cx="545849" cy="495223"/>
              <a:chOff x="6420582" y="2813381"/>
              <a:chExt cx="1091869" cy="990600"/>
            </a:xfrm>
          </p:grpSpPr>
          <p:sp>
            <p:nvSpPr>
              <p:cNvPr id="45" name="Oval 44"/>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7" name="Down Arrow 46"/>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8" name="Down Arrow 47"/>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9" name="Down Arrow 48"/>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32" name="Rectangle 31"/>
            <p:cNvSpPr/>
            <p:nvPr/>
          </p:nvSpPr>
          <p:spPr>
            <a:xfrm>
              <a:off x="1584975" y="840068"/>
              <a:ext cx="869684" cy="399748"/>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3" name="Rectangle 32"/>
            <p:cNvSpPr/>
            <p:nvPr/>
          </p:nvSpPr>
          <p:spPr>
            <a:xfrm>
              <a:off x="125736" y="899373"/>
              <a:ext cx="660703" cy="281138"/>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4" name="Rectangle 33"/>
            <p:cNvSpPr/>
            <p:nvPr/>
          </p:nvSpPr>
          <p:spPr>
            <a:xfrm rot="18803381">
              <a:off x="3292587" y="2264387"/>
              <a:ext cx="403598" cy="159944"/>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5" name="Rectangle 34"/>
            <p:cNvSpPr/>
            <p:nvPr/>
          </p:nvSpPr>
          <p:spPr>
            <a:xfrm rot="18919814">
              <a:off x="2660791" y="2910306"/>
              <a:ext cx="403598" cy="159944"/>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6" name="Rectangle 35"/>
            <p:cNvSpPr/>
            <p:nvPr/>
          </p:nvSpPr>
          <p:spPr>
            <a:xfrm rot="18803381">
              <a:off x="2986173" y="2590881"/>
              <a:ext cx="403598" cy="159944"/>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7" name="Rectangle 36"/>
            <p:cNvSpPr/>
            <p:nvPr/>
          </p:nvSpPr>
          <p:spPr>
            <a:xfrm rot="18919814">
              <a:off x="2008824" y="3574106"/>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8" name="Rectangle 37"/>
            <p:cNvSpPr/>
            <p:nvPr/>
          </p:nvSpPr>
          <p:spPr>
            <a:xfrm rot="18919814">
              <a:off x="1735784" y="3849311"/>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9" name="Rectangle 38"/>
            <p:cNvSpPr/>
            <p:nvPr/>
          </p:nvSpPr>
          <p:spPr>
            <a:xfrm rot="18919814">
              <a:off x="1462744" y="4124516"/>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0" name="Rectangle 39"/>
            <p:cNvSpPr/>
            <p:nvPr/>
          </p:nvSpPr>
          <p:spPr>
            <a:xfrm rot="18919814">
              <a:off x="1189704" y="4399721"/>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1" name="Rectangle 40"/>
            <p:cNvSpPr/>
            <p:nvPr/>
          </p:nvSpPr>
          <p:spPr>
            <a:xfrm rot="1458138">
              <a:off x="1234625" y="4826780"/>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2" name="Rectangle 41"/>
            <p:cNvSpPr/>
            <p:nvPr/>
          </p:nvSpPr>
          <p:spPr>
            <a:xfrm rot="1496276">
              <a:off x="1587621" y="4970555"/>
              <a:ext cx="338006" cy="159944"/>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3" name="Rectangle 42"/>
            <p:cNvSpPr/>
            <p:nvPr/>
          </p:nvSpPr>
          <p:spPr>
            <a:xfrm rot="1458138">
              <a:off x="590765" y="4542160"/>
              <a:ext cx="338006" cy="159944"/>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4" name="Rectangle 43"/>
            <p:cNvSpPr/>
            <p:nvPr/>
          </p:nvSpPr>
          <p:spPr>
            <a:xfrm rot="866141">
              <a:off x="2352989" y="5169414"/>
              <a:ext cx="338006" cy="159944"/>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grpSp>
    </p:spTree>
    <p:custDataLst>
      <p:tags r:id="rId1"/>
    </p:custDataLst>
    <p:extLst>
      <p:ext uri="{BB962C8B-B14F-4D97-AF65-F5344CB8AC3E}">
        <p14:creationId xmlns:p14="http://schemas.microsoft.com/office/powerpoint/2010/main" val="136730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865ee31-b3de-44ef-ba35-c87f5fa794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Transitioning from IPv4 to IPv6</a:t>
            </a:r>
          </a:p>
        </p:txBody>
      </p:sp>
      <p:sp>
        <p:nvSpPr>
          <p:cNvPr id="3" name="Text Placeholder 2"/>
          <p:cNvSpPr>
            <a:spLocks noGrp="1"/>
          </p:cNvSpPr>
          <p:nvPr>
            <p:ph type="body" idx="1"/>
          </p:nvPr>
        </p:nvSpPr>
        <p:spPr/>
        <p:txBody>
          <a:bodyPr/>
          <a:lstStyle/>
          <a:p>
            <a:r>
              <a:rPr lang="en-US" dirty="0"/>
              <a:t>What is ISATAP?
What is 6to4?
What is Teredo?
What is PortProxy?
Process for transitioning to IPv6-only networks</a:t>
            </a:r>
          </a:p>
        </p:txBody>
      </p:sp>
    </p:spTree>
    <p:custDataLst>
      <p:tags r:id="rId1"/>
    </p:custDataLst>
    <p:extLst>
      <p:ext uri="{BB962C8B-B14F-4D97-AF65-F5344CB8AC3E}">
        <p14:creationId xmlns:p14="http://schemas.microsoft.com/office/powerpoint/2010/main" val="1305149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372b38e-64ea-4d48-9d99-cd45f0bf99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ISATAP?</a:t>
            </a:r>
          </a:p>
        </p:txBody>
      </p:sp>
      <p:sp>
        <p:nvSpPr>
          <p:cNvPr id="4" name="TextBox 3"/>
          <p:cNvSpPr txBox="1"/>
          <p:nvPr/>
        </p:nvSpPr>
        <p:spPr>
          <a:xfrm>
            <a:off x="476925" y="807452"/>
            <a:ext cx="8312162" cy="2326791"/>
          </a:xfrm>
          <a:prstGeom prst="rect">
            <a:avLst/>
          </a:prstGeom>
          <a:noFill/>
        </p:spPr>
        <p:txBody>
          <a:bodyPr wrap="square" lIns="0" rIns="0" rtlCol="0">
            <a:spAutoFit/>
          </a:bodyPr>
          <a:lstStyle/>
          <a:p>
            <a:pPr lvl="0" fontAlgn="base">
              <a:lnSpc>
                <a:spcPct val="110000"/>
              </a:lnSpc>
              <a:spcBef>
                <a:spcPct val="0"/>
              </a:spcBef>
              <a:spcAft>
                <a:spcPct val="0"/>
              </a:spcAft>
              <a:buClr>
                <a:srgbClr val="0070C0"/>
              </a:buClr>
              <a:buFont typeface="Arial" pitchFamily="34" charset="0"/>
              <a:buChar char="•"/>
            </a:pPr>
            <a:r>
              <a:rPr lang="en-US" sz="2200" b="1" dirty="0">
                <a:solidFill>
                  <a:srgbClr val="000000"/>
                </a:solidFill>
                <a:latin typeface="Segoe UI" pitchFamily="34" charset="0"/>
                <a:ea typeface="Segoe UI" pitchFamily="34" charset="0"/>
                <a:cs typeface="Segoe UI" pitchFamily="34" charset="0"/>
              </a:rPr>
              <a:t> </a:t>
            </a:r>
            <a:r>
              <a:rPr lang="en-US" sz="2200" dirty="0">
                <a:solidFill>
                  <a:srgbClr val="000000"/>
                </a:solidFill>
                <a:latin typeface="Segoe UI" pitchFamily="34" charset="0"/>
                <a:ea typeface="Segoe UI" pitchFamily="34" charset="0"/>
                <a:cs typeface="Segoe UI" pitchFamily="34" charset="0"/>
              </a:rPr>
              <a:t>Allows IPv6 communication over an IPv4 intranet</a:t>
            </a:r>
          </a:p>
          <a:p>
            <a:pPr lvl="0" fontAlgn="base">
              <a:lnSpc>
                <a:spcPct val="110000"/>
              </a:lnSpc>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 Can be enabled by configuring an ISATAP host record</a:t>
            </a:r>
          </a:p>
          <a:p>
            <a:pPr lvl="0" fontAlgn="base">
              <a:lnSpc>
                <a:spcPct val="110000"/>
              </a:lnSpc>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 Connects all nodes to a single IPv6 network </a:t>
            </a:r>
          </a:p>
          <a:p>
            <a:pPr lvl="0" fontAlgn="base">
              <a:lnSpc>
                <a:spcPct val="110000"/>
              </a:lnSpc>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 Uses the IPv4 address as part of the IPv6 address:</a:t>
            </a:r>
          </a:p>
          <a:p>
            <a:pPr marL="548640" lvl="1" indent="-342900" fontAlgn="base">
              <a:lnSpc>
                <a:spcPct val="110000"/>
              </a:lnSpc>
              <a:spcBef>
                <a:spcPct val="0"/>
              </a:spcBef>
              <a:spcAft>
                <a:spcPct val="0"/>
              </a:spcAft>
              <a:buClr>
                <a:srgbClr val="0070C0"/>
              </a:buClr>
              <a:buFont typeface="Arial" panose="020B0604020202020204" pitchFamily="34" charset="0"/>
              <a:buChar char="•"/>
            </a:pPr>
            <a:r>
              <a:rPr lang="en-US" sz="2200" spc="-80" dirty="0">
                <a:solidFill>
                  <a:srgbClr val="000000"/>
                </a:solidFill>
                <a:latin typeface="Segoe UI" pitchFamily="34" charset="0"/>
                <a:ea typeface="Segoe UI" pitchFamily="34" charset="0"/>
                <a:cs typeface="Segoe UI" pitchFamily="34" charset="0"/>
              </a:rPr>
              <a:t>Private address: </a:t>
            </a:r>
            <a:r>
              <a:rPr lang="en-US" sz="2200" dirty="0">
                <a:solidFill>
                  <a:srgbClr val="000000"/>
                </a:solidFill>
                <a:latin typeface="Segoe UI" pitchFamily="34" charset="0"/>
                <a:ea typeface="Segoe UI" pitchFamily="34" charset="0"/>
                <a:cs typeface="Segoe UI" pitchFamily="34" charset="0"/>
              </a:rPr>
              <a:t>FD00::0:5EFE:192.168.137.133</a:t>
            </a:r>
          </a:p>
          <a:p>
            <a:pPr marL="548640" lvl="1" indent="-342900" fontAlgn="base">
              <a:lnSpc>
                <a:spcPct val="110000"/>
              </a:lnSpc>
              <a:spcBef>
                <a:spcPct val="0"/>
              </a:spcBef>
              <a:spcAft>
                <a:spcPct val="0"/>
              </a:spcAft>
              <a:buClr>
                <a:srgbClr val="0070C0"/>
              </a:buClr>
              <a:buFont typeface="Arial" panose="020B0604020202020204" pitchFamily="34" charset="0"/>
              <a:buChar char="•"/>
            </a:pPr>
            <a:r>
              <a:rPr lang="en-US" sz="2200" spc="-80" dirty="0">
                <a:solidFill>
                  <a:srgbClr val="000000"/>
                </a:solidFill>
                <a:latin typeface="Segoe UI" pitchFamily="34" charset="0"/>
                <a:ea typeface="Segoe UI" pitchFamily="34" charset="0"/>
                <a:cs typeface="Segoe UI" pitchFamily="34" charset="0"/>
              </a:rPr>
              <a:t>Public address: </a:t>
            </a:r>
            <a:r>
              <a:rPr lang="en-US" sz="2200" dirty="0">
                <a:solidFill>
                  <a:srgbClr val="000000"/>
                </a:solidFill>
                <a:latin typeface="Segoe UI" pitchFamily="34" charset="0"/>
                <a:ea typeface="Segoe UI" pitchFamily="34" charset="0"/>
                <a:cs typeface="Segoe UI" pitchFamily="34" charset="0"/>
              </a:rPr>
              <a:t>2001:db8::200:5EFE:131.107.137.133</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The illustration depicts an IPv4 only network and an IPv6-capable network. The two networks are connected by an ISATAP router. The clients on the IPv4-only network are ISATAP hosts.&#10;&#10;"/>
          <p:cNvGrpSpPr/>
          <p:nvPr/>
        </p:nvGrpSpPr>
        <p:grpSpPr>
          <a:xfrm>
            <a:off x="752210" y="3462555"/>
            <a:ext cx="7406829" cy="2725037"/>
            <a:chOff x="752210" y="3462555"/>
            <a:chExt cx="7406829" cy="2725037"/>
          </a:xfrm>
        </p:grpSpPr>
        <p:sp>
          <p:nvSpPr>
            <p:cNvPr id="7" name="Line 66" descr="&quot;&quot;"/>
            <p:cNvSpPr>
              <a:spLocks noChangeShapeType="1"/>
            </p:cNvSpPr>
            <p:nvPr/>
          </p:nvSpPr>
          <p:spPr bwMode="auto">
            <a:xfrm rot="5400000">
              <a:off x="2296534" y="4630904"/>
              <a:ext cx="0" cy="122931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8" name="Line 67" descr="&quot;&quot;"/>
            <p:cNvSpPr>
              <a:spLocks noChangeShapeType="1"/>
            </p:cNvSpPr>
            <p:nvPr/>
          </p:nvSpPr>
          <p:spPr bwMode="auto">
            <a:xfrm rot="5400000">
              <a:off x="5822158" y="3757871"/>
              <a:ext cx="0" cy="3513619"/>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9" name="Line 72" descr="&quot;&quot;"/>
            <p:cNvSpPr>
              <a:spLocks noChangeShapeType="1"/>
            </p:cNvSpPr>
            <p:nvPr/>
          </p:nvSpPr>
          <p:spPr bwMode="auto">
            <a:xfrm rot="16200000" flipH="1" flipV="1">
              <a:off x="6970934" y="4767574"/>
              <a:ext cx="762943" cy="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10" name="Line 73" descr="&quot;&quot;"/>
            <p:cNvSpPr>
              <a:spLocks noChangeShapeType="1"/>
            </p:cNvSpPr>
            <p:nvPr/>
          </p:nvSpPr>
          <p:spPr bwMode="auto">
            <a:xfrm rot="16200000" flipH="1">
              <a:off x="2518010" y="4447871"/>
              <a:ext cx="912971" cy="47448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11" name="Cloud" descr="&quot;&quot;"/>
            <p:cNvSpPr>
              <a:spLocks noChangeAspect="1" noEditPoints="1" noChangeArrowheads="1"/>
            </p:cNvSpPr>
            <p:nvPr/>
          </p:nvSpPr>
          <p:spPr bwMode="auto">
            <a:xfrm rot="656834">
              <a:off x="6136406" y="4741491"/>
              <a:ext cx="1851513" cy="11660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noFill/>
              <a:miter lim="800000"/>
              <a:headEnd/>
              <a:tailEnd/>
            </a:ln>
            <a:effectLst/>
          </p:spPr>
          <p:txBody>
            <a:bodyPr lIns="0"/>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12" name="Rectangle 76"/>
            <p:cNvSpPr>
              <a:spLocks noChangeArrowheads="1"/>
            </p:cNvSpPr>
            <p:nvPr/>
          </p:nvSpPr>
          <p:spPr bwMode="auto">
            <a:xfrm>
              <a:off x="6357556" y="4910781"/>
              <a:ext cx="1447861"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lnSpc>
                  <a:spcPct val="80000"/>
                </a:lnSpc>
                <a:spcBef>
                  <a:spcPct val="0"/>
                </a:spcBef>
                <a:spcAft>
                  <a:spcPct val="0"/>
                </a:spcAft>
              </a:pPr>
              <a:r>
                <a:rPr lang="en-US" sz="2200" b="1" dirty="0">
                  <a:solidFill>
                    <a:srgbClr val="000000">
                      <a:lumMod val="95000"/>
                      <a:lumOff val="5000"/>
                    </a:srgbClr>
                  </a:solidFill>
                  <a:latin typeface="Segoe UI" pitchFamily="34" charset="0"/>
                  <a:ea typeface="Segoe UI" pitchFamily="34" charset="0"/>
                  <a:cs typeface="Segoe UI" pitchFamily="34" charset="0"/>
                </a:rPr>
                <a:t>IPv6-capable</a:t>
              </a:r>
              <a:br>
                <a:rPr lang="en-US" sz="2200" b="1" dirty="0">
                  <a:solidFill>
                    <a:srgbClr val="000000">
                      <a:lumMod val="95000"/>
                      <a:lumOff val="5000"/>
                    </a:srgbClr>
                  </a:solidFill>
                  <a:latin typeface="Segoe UI" pitchFamily="34" charset="0"/>
                  <a:ea typeface="Segoe UI" pitchFamily="34" charset="0"/>
                  <a:cs typeface="Segoe UI" pitchFamily="34" charset="0"/>
                </a:rPr>
              </a:br>
              <a:r>
                <a:rPr lang="en-US" sz="2200" b="1" dirty="0">
                  <a:solidFill>
                    <a:srgbClr val="000000">
                      <a:lumMod val="95000"/>
                      <a:lumOff val="5000"/>
                    </a:srgbClr>
                  </a:solidFill>
                  <a:latin typeface="Segoe UI" pitchFamily="34" charset="0"/>
                  <a:ea typeface="Segoe UI" pitchFamily="34" charset="0"/>
                  <a:cs typeface="Segoe UI" pitchFamily="34" charset="0"/>
                </a:rPr>
                <a:t>network</a:t>
              </a:r>
            </a:p>
          </p:txBody>
        </p:sp>
        <p:sp>
          <p:nvSpPr>
            <p:cNvPr id="13" name="Cloud" descr="&quot;&quot;"/>
            <p:cNvSpPr>
              <a:spLocks noChangeAspect="1" noEditPoints="1" noChangeArrowheads="1"/>
            </p:cNvSpPr>
            <p:nvPr/>
          </p:nvSpPr>
          <p:spPr bwMode="auto">
            <a:xfrm>
              <a:off x="2291757" y="4720114"/>
              <a:ext cx="1937343" cy="1267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noFill/>
              <a:miter lim="800000"/>
              <a:headEnd/>
              <a:tailEnd/>
            </a:ln>
            <a:effectLst/>
          </p:spPr>
          <p:txBody>
            <a:bodyPr lIns="0"/>
            <a:lstStyle/>
            <a:p>
              <a:pPr lvl="0" fontAlgn="base">
                <a:spcBef>
                  <a:spcPct val="0"/>
                </a:spcBef>
                <a:spcAft>
                  <a:spcPct val="0"/>
                </a:spcAft>
              </a:pPr>
              <a:endParaRPr lang="en-GB" sz="2200" b="1" dirty="0">
                <a:solidFill>
                  <a:srgbClr val="000000"/>
                </a:solidFill>
                <a:latin typeface="Verdana" pitchFamily="34" charset="0"/>
                <a:cs typeface="Arial" charset="0"/>
              </a:endParaRPr>
            </a:p>
          </p:txBody>
        </p:sp>
        <p:sp>
          <p:nvSpPr>
            <p:cNvPr id="14" name="Rectangle 79"/>
            <p:cNvSpPr>
              <a:spLocks noChangeArrowheads="1"/>
            </p:cNvSpPr>
            <p:nvPr/>
          </p:nvSpPr>
          <p:spPr bwMode="auto">
            <a:xfrm>
              <a:off x="752210" y="5553572"/>
              <a:ext cx="1386251"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a:spAutoFit/>
            </a:bodyPr>
            <a:lstStyle/>
            <a:p>
              <a:pPr lvl="0" algn="ctr" fontAlgn="base">
                <a:lnSpc>
                  <a:spcPct val="80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ISATAP host</a:t>
              </a:r>
            </a:p>
          </p:txBody>
        </p:sp>
        <p:sp>
          <p:nvSpPr>
            <p:cNvPr id="15" name="Rectangle 80"/>
            <p:cNvSpPr>
              <a:spLocks noChangeArrowheads="1"/>
            </p:cNvSpPr>
            <p:nvPr/>
          </p:nvSpPr>
          <p:spPr bwMode="auto">
            <a:xfrm>
              <a:off x="1000275" y="3758559"/>
              <a:ext cx="1209290" cy="5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r" fontAlgn="base">
                <a:lnSpc>
                  <a:spcPct val="80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ISATAP host</a:t>
              </a:r>
            </a:p>
          </p:txBody>
        </p:sp>
        <p:sp>
          <p:nvSpPr>
            <p:cNvPr id="16" name="Rectangle 81"/>
            <p:cNvSpPr>
              <a:spLocks noChangeArrowheads="1"/>
            </p:cNvSpPr>
            <p:nvPr/>
          </p:nvSpPr>
          <p:spPr bwMode="auto">
            <a:xfrm>
              <a:off x="4789236" y="4594042"/>
              <a:ext cx="1372021" cy="5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lnSpc>
                  <a:spcPct val="80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ISATAP router</a:t>
              </a:r>
            </a:p>
          </p:txBody>
        </p:sp>
        <p:sp>
          <p:nvSpPr>
            <p:cNvPr id="17" name="IPv4 in the cloud"/>
            <p:cNvSpPr>
              <a:spLocks noChangeArrowheads="1"/>
            </p:cNvSpPr>
            <p:nvPr/>
          </p:nvSpPr>
          <p:spPr bwMode="auto">
            <a:xfrm>
              <a:off x="2409690" y="5053661"/>
              <a:ext cx="1765061"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a:spAutoFit/>
            </a:bodyPr>
            <a:lstStyle/>
            <a:p>
              <a:pPr lvl="0" algn="ctr" fontAlgn="base">
                <a:lnSpc>
                  <a:spcPct val="80000"/>
                </a:lnSpc>
                <a:spcBef>
                  <a:spcPct val="0"/>
                </a:spcBef>
                <a:spcAft>
                  <a:spcPct val="0"/>
                </a:spcAft>
              </a:pPr>
              <a:r>
                <a:rPr lang="en-US" sz="2200" b="1" dirty="0">
                  <a:solidFill>
                    <a:srgbClr val="000000">
                      <a:lumMod val="95000"/>
                      <a:lumOff val="5000"/>
                    </a:srgbClr>
                  </a:solidFill>
                  <a:latin typeface="Segoe UI" pitchFamily="34" charset="0"/>
                  <a:ea typeface="Segoe UI" pitchFamily="34" charset="0"/>
                  <a:cs typeface="Segoe UI" pitchFamily="34" charset="0"/>
                </a:rPr>
                <a:t>IPv4-only</a:t>
              </a:r>
              <a:br>
                <a:rPr lang="en-US" sz="2200" b="1" dirty="0">
                  <a:solidFill>
                    <a:srgbClr val="000000">
                      <a:lumMod val="95000"/>
                      <a:lumOff val="5000"/>
                    </a:srgbClr>
                  </a:solidFill>
                  <a:latin typeface="Segoe UI" pitchFamily="34" charset="0"/>
                  <a:ea typeface="Segoe UI" pitchFamily="34" charset="0"/>
                  <a:cs typeface="Segoe UI" pitchFamily="34" charset="0"/>
                </a:rPr>
              </a:br>
              <a:r>
                <a:rPr lang="en-US" sz="2200" b="1" dirty="0">
                  <a:solidFill>
                    <a:srgbClr val="000000">
                      <a:lumMod val="95000"/>
                      <a:lumOff val="5000"/>
                    </a:srgbClr>
                  </a:solidFill>
                  <a:latin typeface="Segoe UI" pitchFamily="34" charset="0"/>
                  <a:ea typeface="Segoe UI" pitchFamily="34" charset="0"/>
                  <a:cs typeface="Segoe UI" pitchFamily="34" charset="0"/>
                </a:rPr>
                <a:t>intranet</a:t>
              </a:r>
            </a:p>
          </p:txBody>
        </p:sp>
        <p:pic>
          <p:nvPicPr>
            <p:cNvPr id="18" name="Picture 17"/>
            <p:cNvPicPr>
              <a:picLocks noChangeAspect="1"/>
            </p:cNvPicPr>
            <p:nvPr/>
          </p:nvPicPr>
          <p:blipFill>
            <a:blip r:embed="rId5"/>
            <a:stretch>
              <a:fillRect/>
            </a:stretch>
          </p:blipFill>
          <p:spPr>
            <a:xfrm>
              <a:off x="6507462" y="3462555"/>
              <a:ext cx="1651577" cy="975493"/>
            </a:xfrm>
            <a:prstGeom prst="rect">
              <a:avLst/>
            </a:prstGeom>
          </p:spPr>
        </p:pic>
        <p:pic>
          <p:nvPicPr>
            <p:cNvPr id="19" name="Picture 18"/>
            <p:cNvPicPr>
              <a:picLocks noChangeAspect="1"/>
            </p:cNvPicPr>
            <p:nvPr/>
          </p:nvPicPr>
          <p:blipFill>
            <a:blip r:embed="rId5"/>
            <a:stretch>
              <a:fillRect/>
            </a:stretch>
          </p:blipFill>
          <p:spPr>
            <a:xfrm>
              <a:off x="2243337" y="3665763"/>
              <a:ext cx="1017091" cy="600738"/>
            </a:xfrm>
            <a:prstGeom prst="rect">
              <a:avLst/>
            </a:prstGeom>
          </p:spPr>
        </p:pic>
        <p:pic>
          <p:nvPicPr>
            <p:cNvPr id="20" name="Picture 19"/>
            <p:cNvPicPr>
              <a:picLocks noChangeAspect="1"/>
            </p:cNvPicPr>
            <p:nvPr/>
          </p:nvPicPr>
          <p:blipFill>
            <a:blip r:embed="rId5"/>
            <a:stretch>
              <a:fillRect/>
            </a:stretch>
          </p:blipFill>
          <p:spPr>
            <a:xfrm>
              <a:off x="859340" y="4910497"/>
              <a:ext cx="1017091" cy="600738"/>
            </a:xfrm>
            <a:prstGeom prst="rect">
              <a:avLst/>
            </a:prstGeom>
          </p:spPr>
        </p:pic>
        <p:grpSp>
          <p:nvGrpSpPr>
            <p:cNvPr id="21" name="Group 20"/>
            <p:cNvGrpSpPr>
              <a:grpSpLocks noChangeAspect="1"/>
            </p:cNvGrpSpPr>
            <p:nvPr/>
          </p:nvGrpSpPr>
          <p:grpSpPr>
            <a:xfrm rot="1606470">
              <a:off x="5115805" y="5223299"/>
              <a:ext cx="634743" cy="575872"/>
              <a:chOff x="6420582" y="2813381"/>
              <a:chExt cx="1091869" cy="990600"/>
            </a:xfrm>
          </p:grpSpPr>
          <p:sp>
            <p:nvSpPr>
              <p:cNvPr id="22" name="Oval 21"/>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3" name="Down Arrow 22"/>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4" name="Down Arrow 23"/>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5" name="Down Arrow 24"/>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44712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IPv6 addressing</a:t>
            </a:r>
          </a:p>
        </p:txBody>
      </p:sp>
      <p:sp>
        <p:nvSpPr>
          <p:cNvPr id="3" name="Text Placeholder 2"/>
          <p:cNvSpPr>
            <a:spLocks noGrp="1"/>
          </p:cNvSpPr>
          <p:nvPr>
            <p:ph type="body" idx="1"/>
          </p:nvPr>
        </p:nvSpPr>
        <p:spPr/>
        <p:txBody>
          <a:bodyPr/>
          <a:lstStyle/>
          <a:p>
            <a:r>
              <a:rPr lang="en-US" dirty="0"/>
              <a:t>Why use IPv6?
Differences between IPv4 and IPv6
Overview of IPv6 addressing
IPv6 address structure
Types of IPv6 addresses
Autoconfiguration options for IPv6</a:t>
            </a:r>
          </a:p>
        </p:txBody>
      </p:sp>
    </p:spTree>
    <p:custDataLst>
      <p:tags r:id="rId1"/>
    </p:custDataLst>
    <p:extLst>
      <p:ext uri="{BB962C8B-B14F-4D97-AF65-F5344CB8AC3E}">
        <p14:creationId xmlns:p14="http://schemas.microsoft.com/office/powerpoint/2010/main" val="3274313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06c495c0-081d-4f32-a3ab-4da6453f52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ISATAP?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configure ISATAP by:</a:t>
            </a:r>
          </a:p>
          <a:p>
            <a:pPr lvl="0"/>
            <a:r>
              <a:rPr lang="en-US" kern="0" dirty="0">
                <a:solidFill>
                  <a:srgbClr val="000000"/>
                </a:solidFill>
              </a:rPr>
              <a:t>Configuring an ISATAP host record in DNS</a:t>
            </a:r>
          </a:p>
          <a:p>
            <a:pPr lvl="0"/>
            <a:r>
              <a:rPr lang="en-US" kern="0" dirty="0">
                <a:solidFill>
                  <a:srgbClr val="000000"/>
                </a:solidFill>
              </a:rPr>
              <a:t>Configuring a hosts file</a:t>
            </a:r>
          </a:p>
          <a:p>
            <a:pPr lvl="0"/>
            <a:r>
              <a:rPr lang="en-US" kern="0" dirty="0">
                <a:solidFill>
                  <a:srgbClr val="000000"/>
                </a:solidFill>
              </a:rPr>
              <a:t>Using the Windows PowerShell cmdlet </a:t>
            </a:r>
            <a:r>
              <a:rPr lang="en-US" b="1" kern="0" dirty="0">
                <a:solidFill>
                  <a:srgbClr val="000000"/>
                </a:solidFill>
              </a:rPr>
              <a:t>Set‑NetIsatapConfiguration ‑Router x.x.x.x</a:t>
            </a:r>
          </a:p>
          <a:p>
            <a:pPr lvl="0"/>
            <a:r>
              <a:rPr lang="en-US" kern="0" dirty="0">
                <a:solidFill>
                  <a:srgbClr val="000000"/>
                </a:solidFill>
              </a:rPr>
              <a:t>Using the command </a:t>
            </a:r>
            <a:r>
              <a:rPr lang="en-US" b="1" kern="0" dirty="0">
                <a:solidFill>
                  <a:srgbClr val="000000"/>
                </a:solidFill>
              </a:rPr>
              <a:t>Netsh Interface IPv6 ISATAP Set Router x.x.x.x</a:t>
            </a:r>
          </a:p>
          <a:p>
            <a:pPr lvl="0"/>
            <a:r>
              <a:rPr lang="en-US" kern="0" dirty="0">
                <a:solidFill>
                  <a:srgbClr val="000000"/>
                </a:solidFill>
              </a:rPr>
              <a:t>Configuring the ISATAP </a:t>
            </a:r>
            <a:r>
              <a:rPr lang="en-US" i="1" kern="0" dirty="0">
                <a:solidFill>
                  <a:srgbClr val="000000"/>
                </a:solidFill>
              </a:rPr>
              <a:t>Router Name </a:t>
            </a:r>
            <a:r>
              <a:rPr lang="en-US" kern="0" dirty="0">
                <a:solidFill>
                  <a:srgbClr val="000000"/>
                </a:solidFill>
              </a:rPr>
              <a:t>Group Policy setting</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013" y="615043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655" y="61504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0542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4f6572d4-0b14-47c4-b8ed-747ae21cee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6to4?</a:t>
            </a:r>
          </a:p>
        </p:txBody>
      </p:sp>
      <p:sp>
        <p:nvSpPr>
          <p:cNvPr id="4" name="TextBox 3"/>
          <p:cNvSpPr txBox="1"/>
          <p:nvPr/>
        </p:nvSpPr>
        <p:spPr>
          <a:xfrm>
            <a:off x="622137" y="930454"/>
            <a:ext cx="7965603" cy="1892826"/>
          </a:xfrm>
          <a:prstGeom prst="rect">
            <a:avLst/>
          </a:prstGeom>
          <a:noFill/>
        </p:spPr>
        <p:txBody>
          <a:bodyPr wrap="square" lIns="0" tIns="0" rIns="0" rtlCol="0">
            <a:spAutoFit/>
          </a:bodyPr>
          <a:lstStyle/>
          <a:p>
            <a:pPr marL="273050" lvl="0" indent="-273050" fontAlgn="base">
              <a:spcBef>
                <a:spcPct val="0"/>
              </a:spcBef>
              <a:spcAft>
                <a:spcPct val="0"/>
              </a:spcAft>
              <a:buClr>
                <a:srgbClr val="0070C0"/>
              </a:buClr>
              <a:buFont typeface="Arial" pitchFamily="34" charset="0"/>
              <a:buChar char="•"/>
            </a:pPr>
            <a:r>
              <a:rPr lang="en-US" sz="2400" dirty="0">
                <a:solidFill>
                  <a:srgbClr val="000000"/>
                </a:solidFill>
                <a:latin typeface="Segoe UI" pitchFamily="34" charset="0"/>
                <a:ea typeface="Segoe UI" pitchFamily="34" charset="0"/>
                <a:cs typeface="Segoe UI" pitchFamily="34" charset="0"/>
              </a:rPr>
              <a:t>Provides IPv6 connectivity over the IPv4 Internet</a:t>
            </a:r>
          </a:p>
          <a:p>
            <a:pPr marL="273050" lvl="0" indent="-273050" fontAlgn="base">
              <a:spcBef>
                <a:spcPct val="0"/>
              </a:spcBef>
              <a:spcAft>
                <a:spcPct val="0"/>
              </a:spcAft>
              <a:buClr>
                <a:srgbClr val="0070C0"/>
              </a:buClr>
              <a:buFont typeface="Arial" pitchFamily="34" charset="0"/>
              <a:buChar char="•"/>
            </a:pPr>
            <a:r>
              <a:rPr lang="en-US" sz="2400" dirty="0">
                <a:solidFill>
                  <a:srgbClr val="000000"/>
                </a:solidFill>
                <a:latin typeface="Segoe UI" pitchFamily="34" charset="0"/>
                <a:ea typeface="Segoe UI" pitchFamily="34" charset="0"/>
                <a:cs typeface="Segoe UI" pitchFamily="34" charset="0"/>
              </a:rPr>
              <a:t>Works between sites or from host to site</a:t>
            </a:r>
          </a:p>
          <a:p>
            <a:pPr marL="273050" lvl="0" indent="-273050" fontAlgn="base">
              <a:spcBef>
                <a:spcPct val="0"/>
              </a:spcBef>
              <a:spcAft>
                <a:spcPct val="0"/>
              </a:spcAft>
              <a:buClr>
                <a:srgbClr val="0070C0"/>
              </a:buClr>
              <a:buFont typeface="Arial" pitchFamily="34" charset="0"/>
              <a:buChar char="•"/>
            </a:pPr>
            <a:r>
              <a:rPr lang="en-US" sz="2400" dirty="0">
                <a:solidFill>
                  <a:srgbClr val="000000"/>
                </a:solidFill>
                <a:latin typeface="Segoe UI" pitchFamily="34" charset="0"/>
                <a:ea typeface="Segoe UI" pitchFamily="34" charset="0"/>
                <a:cs typeface="Segoe UI" pitchFamily="34" charset="0"/>
              </a:rPr>
              <a:t>Is not suitable for scenarios using NAT</a:t>
            </a:r>
          </a:p>
          <a:p>
            <a:pPr marL="273050" lvl="0" indent="-273050" fontAlgn="base">
              <a:spcBef>
                <a:spcPct val="0"/>
              </a:spcBef>
              <a:spcAft>
                <a:spcPct val="0"/>
              </a:spcAft>
              <a:buClr>
                <a:srgbClr val="0070C0"/>
              </a:buClr>
              <a:buFont typeface="Arial" pitchFamily="34" charset="0"/>
              <a:buChar char="•"/>
            </a:pPr>
            <a:r>
              <a:rPr lang="en-US" sz="2400" dirty="0">
                <a:solidFill>
                  <a:srgbClr val="000000"/>
                </a:solidFill>
                <a:latin typeface="Segoe UI" pitchFamily="34" charset="0"/>
                <a:ea typeface="Segoe UI" pitchFamily="34" charset="0"/>
                <a:cs typeface="Segoe UI" pitchFamily="34" charset="0"/>
              </a:rPr>
              <a:t>Uses the following network address format:</a:t>
            </a:r>
          </a:p>
          <a:p>
            <a:pPr lvl="1" fontAlgn="base">
              <a:spcBef>
                <a:spcPct val="0"/>
              </a:spcBef>
              <a:spcAft>
                <a:spcPct val="0"/>
              </a:spcAft>
            </a:pPr>
            <a:r>
              <a:rPr lang="en-US" sz="2400" spc="120" dirty="0">
                <a:solidFill>
                  <a:srgbClr val="000000"/>
                </a:solidFill>
                <a:latin typeface="Segoe UI" pitchFamily="34" charset="0"/>
                <a:ea typeface="Segoe UI" pitchFamily="34" charset="0"/>
                <a:cs typeface="Segoe UI" pitchFamily="34" charset="0"/>
              </a:rPr>
              <a:t>2002:</a:t>
            </a:r>
            <a:r>
              <a:rPr lang="en-US" sz="2400" i="1" spc="120" dirty="0">
                <a:solidFill>
                  <a:srgbClr val="000000"/>
                </a:solidFill>
                <a:latin typeface="Segoe UI" pitchFamily="34" charset="0"/>
                <a:ea typeface="Segoe UI" pitchFamily="34" charset="0"/>
                <a:cs typeface="Segoe UI" pitchFamily="34" charset="0"/>
              </a:rPr>
              <a:t>WWXX:YYZZ:Subnet_ID</a:t>
            </a:r>
            <a:r>
              <a:rPr lang="en-US" sz="2400" spc="120" dirty="0">
                <a:solidFill>
                  <a:srgbClr val="000000"/>
                </a:solidFill>
                <a:latin typeface="Segoe UI" pitchFamily="34" charset="0"/>
                <a:ea typeface="Segoe UI" pitchFamily="34" charset="0"/>
                <a:cs typeface="Segoe UI" pitchFamily="34" charset="0"/>
              </a:rPr>
              <a:t>::/64 </a:t>
            </a:r>
          </a:p>
        </p:txBody>
      </p:sp>
      <p:sp>
        <p:nvSpPr>
          <p:cNvPr id="5" name="TextBox 4"/>
          <p:cNvSpPr txBox="1"/>
          <p:nvPr/>
        </p:nvSpPr>
        <p:spPr>
          <a:xfrm>
            <a:off x="447041" y="3229371"/>
            <a:ext cx="2969076" cy="3046988"/>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To enable a 6to4 router:</a:t>
            </a:r>
          </a:p>
          <a:p>
            <a:pPr marL="342900" lvl="0" indent="-3429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Enable ICS</a:t>
            </a:r>
          </a:p>
          <a:p>
            <a:pPr marL="342900" lvl="0" indent="-3429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Use Windows PowerShell cmdlets</a:t>
            </a:r>
          </a:p>
          <a:p>
            <a:pPr marL="342900" lvl="0" indent="-342900" fontAlgn="base">
              <a:spcBef>
                <a:spcPct val="0"/>
              </a:spcBef>
              <a:spcAft>
                <a:spcPct val="0"/>
              </a:spcAft>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Segoe UI" panose="020B0502040204020203" pitchFamily="34" charset="0"/>
                <a:cs typeface="Segoe UI" panose="020B0502040204020203" pitchFamily="34" charset="0"/>
              </a:rPr>
              <a:t>Use Netsh command</a:t>
            </a:r>
          </a:p>
        </p:txBody>
      </p:sp>
      <p:grpSp>
        <p:nvGrpSpPr>
          <p:cNvPr id="6" name="Group 5" descr="The illustration depicts two networks that are connected to the Internet. Each router is connected to the Internet by a 6to4 router. Clients on each network are able to use both IPv6 and IPv4."/>
          <p:cNvGrpSpPr/>
          <p:nvPr/>
        </p:nvGrpSpPr>
        <p:grpSpPr>
          <a:xfrm>
            <a:off x="3617131" y="2750615"/>
            <a:ext cx="5109619" cy="3875701"/>
            <a:chOff x="3617131" y="2750615"/>
            <a:chExt cx="5109619" cy="3875701"/>
          </a:xfrm>
        </p:grpSpPr>
        <p:sp>
          <p:nvSpPr>
            <p:cNvPr id="7" name="Rectangle 22" descr="&quot;&quot;"/>
            <p:cNvSpPr>
              <a:spLocks noChangeArrowheads="1"/>
            </p:cNvSpPr>
            <p:nvPr/>
          </p:nvSpPr>
          <p:spPr bwMode="auto">
            <a:xfrm>
              <a:off x="5544004" y="3266793"/>
              <a:ext cx="1375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lnSpc>
                  <a:spcPct val="90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6to4 router</a:t>
              </a:r>
            </a:p>
            <a:p>
              <a:pPr lvl="0" fontAlgn="base">
                <a:lnSpc>
                  <a:spcPct val="90000"/>
                </a:lnSpc>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IPv6/IPv4</a:t>
              </a:r>
            </a:p>
          </p:txBody>
        </p:sp>
        <p:sp>
          <p:nvSpPr>
            <p:cNvPr id="8" name="Rectangle 23" descr="&quot;&quot;"/>
            <p:cNvSpPr>
              <a:spLocks noChangeArrowheads="1"/>
            </p:cNvSpPr>
            <p:nvPr/>
          </p:nvSpPr>
          <p:spPr bwMode="auto">
            <a:xfrm>
              <a:off x="4905517" y="4937776"/>
              <a:ext cx="1375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lnSpc>
                  <a:spcPct val="90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6to4 router</a:t>
              </a:r>
            </a:p>
            <a:p>
              <a:pPr lvl="0" fontAlgn="base">
                <a:lnSpc>
                  <a:spcPct val="90000"/>
                </a:lnSpc>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IPv6/IPv4</a:t>
              </a:r>
            </a:p>
          </p:txBody>
        </p:sp>
        <p:sp>
          <p:nvSpPr>
            <p:cNvPr id="9" name="Rectangle 24" descr="&quot;&quot;"/>
            <p:cNvSpPr>
              <a:spLocks noChangeArrowheads="1"/>
            </p:cNvSpPr>
            <p:nvPr/>
          </p:nvSpPr>
          <p:spPr bwMode="auto">
            <a:xfrm>
              <a:off x="7431630" y="4188221"/>
              <a:ext cx="1048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IPv6/IPv4</a:t>
              </a:r>
            </a:p>
          </p:txBody>
        </p:sp>
        <p:sp>
          <p:nvSpPr>
            <p:cNvPr id="10" name="Rectangle 9" descr="&quot;&quot;"/>
            <p:cNvSpPr>
              <a:spLocks noChangeArrowheads="1"/>
            </p:cNvSpPr>
            <p:nvPr/>
          </p:nvSpPr>
          <p:spPr bwMode="auto">
            <a:xfrm>
              <a:off x="7185039" y="5758566"/>
              <a:ext cx="1048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IPv6/IPv4</a:t>
              </a:r>
            </a:p>
          </p:txBody>
        </p:sp>
        <p:sp>
          <p:nvSpPr>
            <p:cNvPr id="11" name="Line 45" descr="&quot;&quot;"/>
            <p:cNvSpPr>
              <a:spLocks noChangeShapeType="1"/>
            </p:cNvSpPr>
            <p:nvPr/>
          </p:nvSpPr>
          <p:spPr bwMode="auto">
            <a:xfrm rot="5400000" flipH="1">
              <a:off x="3938178" y="5028377"/>
              <a:ext cx="1077913" cy="11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2" name="Line 49" descr="&quot;&quot;"/>
            <p:cNvSpPr>
              <a:spLocks noChangeShapeType="1"/>
            </p:cNvSpPr>
            <p:nvPr/>
          </p:nvSpPr>
          <p:spPr bwMode="auto">
            <a:xfrm flipH="1">
              <a:off x="4071938" y="5592030"/>
              <a:ext cx="328984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3" name="Line 50" descr="&quot;&quot;"/>
            <p:cNvSpPr>
              <a:spLocks noChangeShapeType="1"/>
            </p:cNvSpPr>
            <p:nvPr/>
          </p:nvSpPr>
          <p:spPr bwMode="auto">
            <a:xfrm rot="5400000" flipH="1">
              <a:off x="6475955" y="5853144"/>
              <a:ext cx="584200" cy="95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4" name="Line 52" descr="&quot;&quot;"/>
            <p:cNvSpPr>
              <a:spLocks noChangeShapeType="1"/>
            </p:cNvSpPr>
            <p:nvPr/>
          </p:nvSpPr>
          <p:spPr bwMode="auto">
            <a:xfrm flipH="1">
              <a:off x="5064668" y="4147918"/>
              <a:ext cx="227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5" name="Line 53" descr="&quot;&quot;"/>
            <p:cNvSpPr>
              <a:spLocks noChangeShapeType="1"/>
            </p:cNvSpPr>
            <p:nvPr/>
          </p:nvSpPr>
          <p:spPr bwMode="auto">
            <a:xfrm flipH="1">
              <a:off x="7345905" y="3778646"/>
              <a:ext cx="468313" cy="1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6" name="Line 54" descr="&quot;&quot;"/>
            <p:cNvSpPr>
              <a:spLocks noChangeShapeType="1"/>
            </p:cNvSpPr>
            <p:nvPr/>
          </p:nvSpPr>
          <p:spPr bwMode="auto">
            <a:xfrm rot="5400000" flipH="1">
              <a:off x="6685505" y="4254896"/>
              <a:ext cx="1325563" cy="111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17" name="AutoShape 59" descr="&quot;&quot;"/>
            <p:cNvSpPr>
              <a:spLocks noChangeArrowheads="1"/>
            </p:cNvSpPr>
            <p:nvPr/>
          </p:nvSpPr>
          <p:spPr bwMode="auto">
            <a:xfrm>
              <a:off x="3623287" y="4575023"/>
              <a:ext cx="1569084" cy="266670"/>
            </a:xfrm>
            <a:prstGeom prst="roundRect">
              <a:avLst>
                <a:gd name="adj" fmla="val 4167"/>
              </a:avLst>
            </a:prstGeom>
            <a:solidFill>
              <a:schemeClr val="bg1"/>
            </a:solidFill>
            <a:ln w="9525" algn="ctr">
              <a:noFill/>
              <a:round/>
              <a:headEnd/>
              <a:tailEnd/>
            </a:ln>
            <a:effectLst/>
          </p:spPr>
          <p:txBody>
            <a:bodyPr wrap="none" lIns="0" tIns="0" rIns="0" bIns="0" anchor="ctr">
              <a:spAutoFit/>
            </a:bodyPr>
            <a:lstStyle/>
            <a:p>
              <a:pPr lvl="0" fontAlgn="base">
                <a:lnSpc>
                  <a:spcPct val="85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IPv4 Internet</a:t>
              </a:r>
            </a:p>
          </p:txBody>
        </p:sp>
        <p:pic>
          <p:nvPicPr>
            <p:cNvPr id="18" name="Picture 17"/>
            <p:cNvPicPr>
              <a:picLocks noChangeAspect="1"/>
            </p:cNvPicPr>
            <p:nvPr/>
          </p:nvPicPr>
          <p:blipFill>
            <a:blip r:embed="rId4"/>
            <a:stretch>
              <a:fillRect/>
            </a:stretch>
          </p:blipFill>
          <p:spPr>
            <a:xfrm>
              <a:off x="7640706" y="3410958"/>
              <a:ext cx="1086044" cy="641465"/>
            </a:xfrm>
            <a:prstGeom prst="rect">
              <a:avLst/>
            </a:prstGeom>
          </p:spPr>
        </p:pic>
        <p:pic>
          <p:nvPicPr>
            <p:cNvPr id="19" name="Picture 18"/>
            <p:cNvPicPr>
              <a:picLocks noChangeAspect="1"/>
            </p:cNvPicPr>
            <p:nvPr/>
          </p:nvPicPr>
          <p:blipFill>
            <a:blip r:embed="rId4"/>
            <a:stretch>
              <a:fillRect/>
            </a:stretch>
          </p:blipFill>
          <p:spPr>
            <a:xfrm>
              <a:off x="6105755" y="5984851"/>
              <a:ext cx="1086044" cy="641465"/>
            </a:xfrm>
            <a:prstGeom prst="rect">
              <a:avLst/>
            </a:prstGeom>
          </p:spPr>
        </p:pic>
        <p:grpSp>
          <p:nvGrpSpPr>
            <p:cNvPr id="20" name="Group 4"/>
            <p:cNvGrpSpPr>
              <a:grpSpLocks noChangeAspect="1"/>
            </p:cNvGrpSpPr>
            <p:nvPr/>
          </p:nvGrpSpPr>
          <p:grpSpPr bwMode="auto">
            <a:xfrm>
              <a:off x="3617131" y="2750615"/>
              <a:ext cx="1676105" cy="2020626"/>
              <a:chOff x="1780" y="1364"/>
              <a:chExt cx="793" cy="956"/>
            </a:xfrm>
          </p:grpSpPr>
          <p:sp>
            <p:nvSpPr>
              <p:cNvPr id="33"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4"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5"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6"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7"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8"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9"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0"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1"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2"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3"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4"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5"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6"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7"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8"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5"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7"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8"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9"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0"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1"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2"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3"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4"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5"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6"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7"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21" name="Group 20"/>
            <p:cNvGrpSpPr>
              <a:grpSpLocks noChangeAspect="1"/>
            </p:cNvGrpSpPr>
            <p:nvPr/>
          </p:nvGrpSpPr>
          <p:grpSpPr>
            <a:xfrm rot="1606470">
              <a:off x="4139173" y="4888330"/>
              <a:ext cx="675922" cy="613231"/>
              <a:chOff x="6420582" y="2813381"/>
              <a:chExt cx="1091869" cy="990600"/>
            </a:xfrm>
          </p:grpSpPr>
          <p:sp>
            <p:nvSpPr>
              <p:cNvPr id="28" name="Oval 27"/>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Down Arrow 28"/>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Down Arrow 29"/>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1" name="Down Arrow 30"/>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2" name="Down Arrow 31"/>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22" name="Group 21"/>
            <p:cNvGrpSpPr>
              <a:grpSpLocks noChangeAspect="1"/>
            </p:cNvGrpSpPr>
            <p:nvPr/>
          </p:nvGrpSpPr>
          <p:grpSpPr>
            <a:xfrm rot="1606470">
              <a:off x="5872589" y="3824470"/>
              <a:ext cx="675922" cy="613231"/>
              <a:chOff x="6420582" y="2813381"/>
              <a:chExt cx="1091869" cy="990600"/>
            </a:xfrm>
          </p:grpSpPr>
          <p:sp>
            <p:nvSpPr>
              <p:cNvPr id="23" name="Oval 22"/>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 name="Down Arrow 23"/>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Down Arrow 24"/>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Down Arrow 25"/>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7" name="Down Arrow 26"/>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Tree>
    <p:custDataLst>
      <p:tags r:id="rId1"/>
    </p:custDataLst>
    <p:extLst>
      <p:ext uri="{BB962C8B-B14F-4D97-AF65-F5344CB8AC3E}">
        <p14:creationId xmlns:p14="http://schemas.microsoft.com/office/powerpoint/2010/main" val="2087184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be4bf2f-a31b-4b74-8e24-843fadaf0c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Teredo?</a:t>
            </a:r>
          </a:p>
        </p:txBody>
      </p:sp>
      <p:sp>
        <p:nvSpPr>
          <p:cNvPr id="4" name="TextBox 3"/>
          <p:cNvSpPr txBox="1"/>
          <p:nvPr/>
        </p:nvSpPr>
        <p:spPr>
          <a:xfrm>
            <a:off x="395513" y="815468"/>
            <a:ext cx="4868537" cy="5632311"/>
          </a:xfrm>
          <a:prstGeom prst="rect">
            <a:avLst/>
          </a:prstGeom>
          <a:noFill/>
        </p:spPr>
        <p:txBody>
          <a:bodyPr wrap="square" rtlCol="0">
            <a:spAutoFit/>
          </a:bodyPr>
          <a:lstStyle/>
          <a:p>
            <a:pPr marL="174625" lvl="0" indent="-174625"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Teredo:</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Enables IPv6 connectivity over the IPv4 Internet through NAT</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Requires a Teredo server to initiate communication</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Can be configured with the  cmdlet </a:t>
            </a:r>
            <a:br>
              <a:rPr lang="en-US" sz="2200" dirty="0">
                <a:solidFill>
                  <a:srgbClr val="000000"/>
                </a:solidFill>
                <a:latin typeface="Segoe UI" pitchFamily="34" charset="0"/>
                <a:ea typeface="Segoe UI" pitchFamily="34" charset="0"/>
                <a:cs typeface="Segoe UI" pitchFamily="34" charset="0"/>
              </a:rPr>
            </a:br>
            <a:r>
              <a:rPr lang="en-US" sz="2200" b="1" dirty="0">
                <a:solidFill>
                  <a:srgbClr val="000000"/>
                </a:solidFill>
                <a:latin typeface="Segoe UI" pitchFamily="34" charset="0"/>
                <a:ea typeface="Segoe UI" pitchFamily="34" charset="0"/>
                <a:cs typeface="Segoe UI" pitchFamily="34" charset="0"/>
              </a:rPr>
              <a:t>Set-NetTeredoConfiguration</a:t>
            </a:r>
            <a:endParaRPr lang="en-US" sz="2200" dirty="0">
              <a:solidFill>
                <a:srgbClr val="000000"/>
              </a:solidFill>
              <a:latin typeface="Segoe UI" pitchFamily="34" charset="0"/>
              <a:ea typeface="Segoe UI" pitchFamily="34" charset="0"/>
              <a:cs typeface="Segoe UI" pitchFamily="34" charset="0"/>
            </a:endParaRPr>
          </a:p>
          <a:p>
            <a:pPr marL="174625" lvl="0" indent="-174625" fontAlgn="base">
              <a:spcBef>
                <a:spcPct val="0"/>
              </a:spcBef>
              <a:spcAft>
                <a:spcPct val="0"/>
              </a:spcAft>
              <a:buFont typeface="Arial" pitchFamily="34" charset="0"/>
              <a:buChar char="•"/>
            </a:pPr>
            <a:endParaRPr lang="en-US" sz="24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Teredo address structure:</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2001::/32 (32 bits)</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Teredo server IPv4 address (32 bits)</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Options (16 bits)</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Obscured external port (16 bits)</a:t>
            </a:r>
          </a:p>
          <a:p>
            <a:pPr marL="174625" lvl="0" indent="-174625" fontAlgn="base">
              <a:spcBef>
                <a:spcPct val="0"/>
              </a:spcBef>
              <a:spcAft>
                <a:spcPct val="0"/>
              </a:spcAft>
              <a:buClr>
                <a:srgbClr val="0070C0"/>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Obscured external IP address </a:t>
            </a:r>
            <a:br>
              <a:rPr lang="en-US" sz="2200" dirty="0">
                <a:solidFill>
                  <a:srgbClr val="000000"/>
                </a:solidFill>
                <a:latin typeface="Segoe UI" pitchFamily="34" charset="0"/>
                <a:ea typeface="Segoe UI" pitchFamily="34" charset="0"/>
                <a:cs typeface="Segoe UI" pitchFamily="34" charset="0"/>
              </a:rPr>
            </a:br>
            <a:r>
              <a:rPr lang="en-US" sz="2200" dirty="0">
                <a:solidFill>
                  <a:srgbClr val="000000"/>
                </a:solidFill>
                <a:latin typeface="Segoe UI" pitchFamily="34" charset="0"/>
                <a:ea typeface="Segoe UI" pitchFamily="34" charset="0"/>
                <a:cs typeface="Segoe UI" pitchFamily="34" charset="0"/>
              </a:rPr>
              <a:t>(32 bits)</a:t>
            </a:r>
          </a:p>
          <a:p>
            <a:pPr marL="174625" lvl="0" indent="-174625" fontAlgn="base">
              <a:spcBef>
                <a:spcPct val="0"/>
              </a:spcBef>
              <a:spcAft>
                <a:spcPct val="0"/>
              </a:spcAft>
              <a:buFont typeface="Arial" pitchFamily="34" charset="0"/>
              <a:buChar char="•"/>
            </a:pPr>
            <a:endParaRPr lang="en-US" sz="2400" b="1" dirty="0">
              <a:solidFill>
                <a:srgbClr val="000000"/>
              </a:solidFill>
              <a:latin typeface="Segoe UI" pitchFamily="34" charset="0"/>
              <a:ea typeface="Segoe UI" pitchFamily="34" charset="0"/>
              <a:cs typeface="Segoe UI" pitchFamily="34" charset="0"/>
            </a:endParaRPr>
          </a:p>
        </p:txBody>
      </p:sp>
      <p:grpSp>
        <p:nvGrpSpPr>
          <p:cNvPr id="5" name="Group 4" descr="The illustration depicts two networks that are connected to the IPv4 Internet. The routers connecting each network to the Internet are performing NAT. The clients on the network are Teredo clients. A Teredo server is also connected to the IPv4 Internet.&#10;&#10;"/>
          <p:cNvGrpSpPr/>
          <p:nvPr/>
        </p:nvGrpSpPr>
        <p:grpSpPr>
          <a:xfrm>
            <a:off x="4793448" y="1067533"/>
            <a:ext cx="4076231" cy="5380246"/>
            <a:chOff x="4595328" y="534842"/>
            <a:chExt cx="4076231" cy="5380246"/>
          </a:xfrm>
        </p:grpSpPr>
        <p:grpSp>
          <p:nvGrpSpPr>
            <p:cNvPr id="6" name="Group 5" descr="&quot;&quot;"/>
            <p:cNvGrpSpPr/>
            <p:nvPr/>
          </p:nvGrpSpPr>
          <p:grpSpPr>
            <a:xfrm>
              <a:off x="7076381" y="3388208"/>
              <a:ext cx="1395110" cy="2142796"/>
              <a:chOff x="7042273" y="3388208"/>
              <a:chExt cx="1395110" cy="2142796"/>
            </a:xfrm>
          </p:grpSpPr>
          <p:sp>
            <p:nvSpPr>
              <p:cNvPr id="68" name="Line 104" descr="&quot;&quot;"/>
              <p:cNvSpPr>
                <a:spLocks noChangeShapeType="1"/>
              </p:cNvSpPr>
              <p:nvPr/>
            </p:nvSpPr>
            <p:spPr bwMode="auto">
              <a:xfrm rot="16200000">
                <a:off x="7030836" y="4190757"/>
                <a:ext cx="1617331" cy="1223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69" name="Line 105" descr="&quot;&quot;"/>
              <p:cNvSpPr>
                <a:spLocks noChangeShapeType="1"/>
              </p:cNvSpPr>
              <p:nvPr/>
            </p:nvSpPr>
            <p:spPr bwMode="auto">
              <a:xfrm>
                <a:off x="7042273" y="5005540"/>
                <a:ext cx="1395110" cy="12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70" name="Line 106" descr="&quot;&quot;"/>
              <p:cNvSpPr>
                <a:spLocks noChangeShapeType="1"/>
              </p:cNvSpPr>
              <p:nvPr/>
            </p:nvSpPr>
            <p:spPr bwMode="auto">
              <a:xfrm rot="16200000">
                <a:off x="7282896" y="5264591"/>
                <a:ext cx="525463" cy="73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grpSp>
        <p:sp>
          <p:nvSpPr>
            <p:cNvPr id="7" name="Rectangle 6" descr="&quot;&quot;"/>
            <p:cNvSpPr>
              <a:spLocks noChangeArrowheads="1"/>
            </p:cNvSpPr>
            <p:nvPr/>
          </p:nvSpPr>
          <p:spPr bwMode="auto">
            <a:xfrm flipH="1">
              <a:off x="6239940" y="5344648"/>
              <a:ext cx="12723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lnSpc>
                  <a:spcPct val="80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Teredo client</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descr="&quot;&quot;"/>
            <p:cNvSpPr>
              <a:spLocks noChangeArrowheads="1"/>
            </p:cNvSpPr>
            <p:nvPr/>
          </p:nvSpPr>
          <p:spPr bwMode="auto">
            <a:xfrm flipH="1">
              <a:off x="6011179" y="2991791"/>
              <a:ext cx="5159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NAT</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9" name="Group 8"/>
            <p:cNvGrpSpPr/>
            <p:nvPr/>
          </p:nvGrpSpPr>
          <p:grpSpPr>
            <a:xfrm>
              <a:off x="5327482" y="2436293"/>
              <a:ext cx="2446454" cy="1193800"/>
              <a:chOff x="5616070" y="2788718"/>
              <a:chExt cx="2446454" cy="1193800"/>
            </a:xfrm>
          </p:grpSpPr>
          <p:sp>
            <p:nvSpPr>
              <p:cNvPr id="65" name="Line 108" descr="&quot;&quot;"/>
              <p:cNvSpPr>
                <a:spLocks noChangeShapeType="1"/>
              </p:cNvSpPr>
              <p:nvPr/>
            </p:nvSpPr>
            <p:spPr bwMode="auto">
              <a:xfrm>
                <a:off x="6014429" y="3157018"/>
                <a:ext cx="204809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66" name="Line 109" descr="&quot;&quot;"/>
              <p:cNvSpPr>
                <a:spLocks noChangeShapeType="1"/>
              </p:cNvSpPr>
              <p:nvPr/>
            </p:nvSpPr>
            <p:spPr bwMode="auto">
              <a:xfrm>
                <a:off x="5616070" y="2950643"/>
                <a:ext cx="391739" cy="1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sp>
            <p:nvSpPr>
              <p:cNvPr id="67" name="Line 110" descr="&quot;&quot;"/>
              <p:cNvSpPr>
                <a:spLocks noChangeShapeType="1"/>
              </p:cNvSpPr>
              <p:nvPr/>
            </p:nvSpPr>
            <p:spPr bwMode="auto">
              <a:xfrm rot="16200000">
                <a:off x="5413111" y="3381200"/>
                <a:ext cx="1193800" cy="88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sz="2000" b="1" dirty="0">
                  <a:solidFill>
                    <a:srgbClr val="000000"/>
                  </a:solidFill>
                  <a:latin typeface="Segoe UI" panose="020B0502040204020203" pitchFamily="34" charset="0"/>
                  <a:cs typeface="Segoe UI" panose="020B0502040204020203" pitchFamily="34" charset="0"/>
                </a:endParaRPr>
              </a:p>
            </p:txBody>
          </p:sp>
        </p:grpSp>
        <p:sp>
          <p:nvSpPr>
            <p:cNvPr id="10" name="Rectangle 117" descr="&quot;&quot;"/>
            <p:cNvSpPr>
              <a:spLocks noChangeArrowheads="1"/>
            </p:cNvSpPr>
            <p:nvPr/>
          </p:nvSpPr>
          <p:spPr bwMode="auto">
            <a:xfrm flipH="1">
              <a:off x="6878260" y="4304703"/>
              <a:ext cx="5159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lIns="0" tIns="0" rIns="0" bIns="0">
              <a:spAutoFit/>
            </a:bodyPr>
            <a:lstStyle/>
            <a:p>
              <a:pPr lvl="0" fontAlgn="base">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NAT</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33" descr="&quot;&quot;"/>
            <p:cNvSpPr>
              <a:spLocks noChangeArrowheads="1"/>
            </p:cNvSpPr>
            <p:nvPr/>
          </p:nvSpPr>
          <p:spPr bwMode="auto">
            <a:xfrm flipH="1">
              <a:off x="6215184" y="1163821"/>
              <a:ext cx="11427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lIns="0" tIns="0" rIns="0" bIns="0">
              <a:spAutoFit/>
            </a:bodyPr>
            <a:lstStyle/>
            <a:p>
              <a:pPr lvl="0" algn="ctr" fontAlgn="base">
                <a:lnSpc>
                  <a:spcPct val="85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Teredo server</a:t>
              </a:r>
            </a:p>
          </p:txBody>
        </p:sp>
        <p:sp>
          <p:nvSpPr>
            <p:cNvPr id="12" name="Line 110" descr="&quot;&quot;"/>
            <p:cNvSpPr>
              <a:spLocks noChangeShapeType="1"/>
            </p:cNvSpPr>
            <p:nvPr/>
          </p:nvSpPr>
          <p:spPr bwMode="auto">
            <a:xfrm rot="16200000">
              <a:off x="7048666" y="2226920"/>
              <a:ext cx="1193800" cy="88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pPr lvl="0" fontAlgn="base">
                <a:spcBef>
                  <a:spcPct val="0"/>
                </a:spcBef>
                <a:spcAft>
                  <a:spcPct val="0"/>
                </a:spcAft>
              </a:pPr>
              <a:endParaRPr lang="en-GB" b="1" dirty="0">
                <a:solidFill>
                  <a:srgbClr val="000000"/>
                </a:solidFill>
                <a:latin typeface="Segoe UI" panose="020B0502040204020203" pitchFamily="34" charset="0"/>
                <a:cs typeface="Segoe UI" panose="020B0502040204020203" pitchFamily="34" charset="0"/>
              </a:endParaRPr>
            </a:p>
          </p:txBody>
        </p:sp>
        <p:sp>
          <p:nvSpPr>
            <p:cNvPr id="13" name="AutoShape 123" descr="&quot;&quot;"/>
            <p:cNvSpPr>
              <a:spLocks noChangeArrowheads="1"/>
            </p:cNvSpPr>
            <p:nvPr/>
          </p:nvSpPr>
          <p:spPr bwMode="auto">
            <a:xfrm flipH="1">
              <a:off x="6878260" y="3444877"/>
              <a:ext cx="1793299" cy="377834"/>
            </a:xfrm>
            <a:prstGeom prst="roundRect">
              <a:avLst>
                <a:gd name="adj" fmla="val 4167"/>
              </a:avLst>
            </a:prstGeom>
            <a:solidFill>
              <a:schemeClr val="bg1"/>
            </a:solidFill>
            <a:ln w="9525" algn="ctr">
              <a:solidFill>
                <a:srgbClr val="4D4D4D"/>
              </a:solidFill>
              <a:round/>
              <a:headEnd/>
              <a:tailEnd/>
            </a:ln>
            <a:effectLst/>
          </p:spPr>
          <p:txBody>
            <a:bodyPr wrap="square" lIns="72000" tIns="72000" rIns="72000" bIns="36000" anchor="ctr">
              <a:spAutoFit/>
            </a:bodyPr>
            <a:lstStyle/>
            <a:p>
              <a:pPr lvl="0" fontAlgn="base">
                <a:lnSpc>
                  <a:spcPct val="85000"/>
                </a:lnSpc>
                <a:spcBef>
                  <a:spcPct val="0"/>
                </a:spcBef>
                <a:spcAft>
                  <a:spcPct val="0"/>
                </a:spcAft>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IPv4 Internet</a:t>
              </a:r>
            </a:p>
          </p:txBody>
        </p:sp>
        <p:pic>
          <p:nvPicPr>
            <p:cNvPr id="14" name="Picture 13"/>
            <p:cNvPicPr>
              <a:picLocks noChangeAspect="1"/>
            </p:cNvPicPr>
            <p:nvPr/>
          </p:nvPicPr>
          <p:blipFill>
            <a:blip r:embed="rId4"/>
            <a:stretch>
              <a:fillRect/>
            </a:stretch>
          </p:blipFill>
          <p:spPr>
            <a:xfrm>
              <a:off x="7369535" y="534842"/>
              <a:ext cx="619953" cy="1166969"/>
            </a:xfrm>
            <a:prstGeom prst="rect">
              <a:avLst/>
            </a:prstGeom>
          </p:spPr>
        </p:pic>
        <p:pic>
          <p:nvPicPr>
            <p:cNvPr id="15" name="Picture 14"/>
            <p:cNvPicPr>
              <a:picLocks noChangeAspect="1"/>
            </p:cNvPicPr>
            <p:nvPr/>
          </p:nvPicPr>
          <p:blipFill>
            <a:blip r:embed="rId5"/>
            <a:stretch>
              <a:fillRect/>
            </a:stretch>
          </p:blipFill>
          <p:spPr>
            <a:xfrm>
              <a:off x="4595328" y="2386884"/>
              <a:ext cx="997725" cy="589300"/>
            </a:xfrm>
            <a:prstGeom prst="rect">
              <a:avLst/>
            </a:prstGeom>
          </p:spPr>
        </p:pic>
        <p:pic>
          <p:nvPicPr>
            <p:cNvPr id="16" name="Picture 15"/>
            <p:cNvPicPr>
              <a:picLocks noChangeAspect="1"/>
            </p:cNvPicPr>
            <p:nvPr/>
          </p:nvPicPr>
          <p:blipFill>
            <a:blip r:embed="rId5"/>
            <a:stretch>
              <a:fillRect/>
            </a:stretch>
          </p:blipFill>
          <p:spPr>
            <a:xfrm>
              <a:off x="7394409" y="5325788"/>
              <a:ext cx="997725" cy="589300"/>
            </a:xfrm>
            <a:prstGeom prst="rect">
              <a:avLst/>
            </a:prstGeom>
          </p:spPr>
        </p:pic>
        <p:grpSp>
          <p:nvGrpSpPr>
            <p:cNvPr id="17" name="Group 4"/>
            <p:cNvGrpSpPr>
              <a:grpSpLocks noChangeAspect="1"/>
            </p:cNvGrpSpPr>
            <p:nvPr/>
          </p:nvGrpSpPr>
          <p:grpSpPr bwMode="auto">
            <a:xfrm>
              <a:off x="7109041" y="1999844"/>
              <a:ext cx="1329790" cy="1603126"/>
              <a:chOff x="1780" y="1364"/>
              <a:chExt cx="793" cy="956"/>
            </a:xfrm>
          </p:grpSpPr>
          <p:sp>
            <p:nvSpPr>
              <p:cNvPr id="30"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8" name="Group 17"/>
            <p:cNvGrpSpPr>
              <a:grpSpLocks noChangeAspect="1"/>
            </p:cNvGrpSpPr>
            <p:nvPr/>
          </p:nvGrpSpPr>
          <p:grpSpPr>
            <a:xfrm rot="1606470">
              <a:off x="5915633" y="2414414"/>
              <a:ext cx="674688" cy="612112"/>
              <a:chOff x="6420582" y="2813381"/>
              <a:chExt cx="1091869" cy="990600"/>
            </a:xfrm>
          </p:grpSpPr>
          <p:sp>
            <p:nvSpPr>
              <p:cNvPr id="25" name="Oval 24"/>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Down Arrow 27"/>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Down Arrow 28"/>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a:grpSpLocks noChangeAspect="1"/>
            </p:cNvGrpSpPr>
            <p:nvPr/>
          </p:nvGrpSpPr>
          <p:grpSpPr>
            <a:xfrm rot="1606470">
              <a:off x="7536267" y="4120319"/>
              <a:ext cx="674688" cy="612112"/>
              <a:chOff x="6420582" y="2813381"/>
              <a:chExt cx="1091869" cy="990600"/>
            </a:xfrm>
          </p:grpSpPr>
          <p:sp>
            <p:nvSpPr>
              <p:cNvPr id="20" name="Oval 19"/>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1" name="Down Arrow 20"/>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2" name="Down Arrow 21"/>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3" name="Down Arrow 22"/>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4" name="Down Arrow 23"/>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75448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ba377ec-4ecf-4eea-8280-5be89e0ddc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PortProxy?</a:t>
            </a:r>
          </a:p>
        </p:txBody>
      </p:sp>
      <p:sp>
        <p:nvSpPr>
          <p:cNvPr id="4" name="Content Placeholder 1"/>
          <p:cNvSpPr txBox="1">
            <a:spLocks/>
          </p:cNvSpPr>
          <p:nvPr/>
        </p:nvSpPr>
        <p:spPr>
          <a:xfrm>
            <a:off x="426724" y="87158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Use PortProxy to:</a:t>
            </a:r>
          </a:p>
          <a:p>
            <a:pPr marL="228600" indent="-228600">
              <a:buClr>
                <a:srgbClr val="006699"/>
              </a:buClr>
              <a:buFontTx/>
              <a:buChar char="•"/>
            </a:pPr>
            <a:r>
              <a:rPr lang="en-US" sz="2400" kern="0" dirty="0">
                <a:solidFill>
                  <a:srgbClr val="000000"/>
                </a:solidFill>
              </a:rPr>
              <a:t>Provide IPv6-only hosts with access to IPv4-only applications</a:t>
            </a:r>
          </a:p>
          <a:p>
            <a:pPr marL="228600" indent="-228600">
              <a:buClr>
                <a:srgbClr val="006699"/>
              </a:buClr>
              <a:buFontTx/>
              <a:buChar char="•"/>
            </a:pPr>
            <a:r>
              <a:rPr lang="en-US" sz="2400" kern="0" dirty="0">
                <a:solidFill>
                  <a:srgbClr val="000000"/>
                </a:solidFill>
              </a:rPr>
              <a:t>Provide access between IPv4-only and IPv6-only hosts</a:t>
            </a:r>
          </a:p>
          <a:p>
            <a:pPr marL="0" lvl="0" indent="0">
              <a:buNone/>
            </a:pPr>
            <a:r>
              <a:rPr lang="en-US" kern="0" dirty="0">
                <a:solidFill>
                  <a:srgbClr val="000000"/>
                </a:solidFill>
              </a:rPr>
              <a:t>Limitations of PortProxy:</a:t>
            </a:r>
          </a:p>
          <a:p>
            <a:pPr marL="228600" indent="-228600">
              <a:buClr>
                <a:srgbClr val="006699"/>
              </a:buClr>
              <a:buFontTx/>
              <a:buChar char="•"/>
            </a:pPr>
            <a:r>
              <a:rPr lang="en-US" sz="2400" kern="0" dirty="0">
                <a:solidFill>
                  <a:srgbClr val="000000"/>
                </a:solidFill>
              </a:rPr>
              <a:t>Only TCP applications</a:t>
            </a:r>
          </a:p>
          <a:p>
            <a:pPr marL="228600" indent="-228600">
              <a:buClr>
                <a:srgbClr val="006699"/>
              </a:buClr>
              <a:buFontTx/>
              <a:buChar char="•"/>
            </a:pPr>
            <a:r>
              <a:rPr lang="en-US" sz="2400" kern="0" dirty="0">
                <a:solidFill>
                  <a:srgbClr val="000000"/>
                </a:solidFill>
              </a:rPr>
              <a:t>Cannot change embedded address information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993071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1c5a94bb-5a69-4f77-8e3f-64f6749ffc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transitioning to IPv6-only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To transition from IPv4 to IPv6, you must:</a:t>
            </a:r>
          </a:p>
          <a:p>
            <a:pPr lvl="0">
              <a:spcBef>
                <a:spcPts val="1200"/>
              </a:spcBef>
            </a:pPr>
            <a:r>
              <a:rPr lang="en-US" kern="0" dirty="0">
                <a:solidFill>
                  <a:srgbClr val="000000"/>
                </a:solidFill>
              </a:rPr>
              <a:t>Update applications to support IPv6</a:t>
            </a:r>
          </a:p>
          <a:p>
            <a:pPr lvl="0">
              <a:spcBef>
                <a:spcPts val="1200"/>
              </a:spcBef>
            </a:pPr>
            <a:r>
              <a:rPr lang="en-US" kern="0" dirty="0">
                <a:solidFill>
                  <a:srgbClr val="000000"/>
                </a:solidFill>
              </a:rPr>
              <a:t>Update routing infrastructure to support IPv6</a:t>
            </a:r>
          </a:p>
          <a:p>
            <a:pPr lvl="0">
              <a:spcBef>
                <a:spcPts val="1200"/>
              </a:spcBef>
            </a:pPr>
            <a:r>
              <a:rPr lang="en-US" kern="0" dirty="0">
                <a:solidFill>
                  <a:srgbClr val="000000"/>
                </a:solidFill>
              </a:rPr>
              <a:t>Update devices to support IPv6</a:t>
            </a:r>
          </a:p>
          <a:p>
            <a:pPr lvl="0">
              <a:spcBef>
                <a:spcPts val="1200"/>
              </a:spcBef>
            </a:pPr>
            <a:r>
              <a:rPr lang="en-US" kern="0" dirty="0">
                <a:solidFill>
                  <a:srgbClr val="000000"/>
                </a:solidFill>
              </a:rPr>
              <a:t>Update DNS with records for IPv6</a:t>
            </a:r>
          </a:p>
          <a:p>
            <a:pPr lvl="0">
              <a:spcBef>
                <a:spcPts val="1200"/>
              </a:spcBef>
            </a:pPr>
            <a:r>
              <a:rPr lang="en-US" kern="0" dirty="0">
                <a:solidFill>
                  <a:srgbClr val="000000"/>
                </a:solidFill>
              </a:rPr>
              <a:t>Upgrade hosts to IPv4/IPv6 nodes</a:t>
            </a:r>
          </a:p>
        </p:txBody>
      </p:sp>
    </p:spTree>
    <p:custDataLst>
      <p:tags r:id="rId1"/>
    </p:custDataLst>
    <p:extLst>
      <p:ext uri="{BB962C8B-B14F-4D97-AF65-F5344CB8AC3E}">
        <p14:creationId xmlns:p14="http://schemas.microsoft.com/office/powerpoint/2010/main" val="738674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043aabf-6241-416e-9157-25ca219d3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and evaluating IPv6 transition technologies</a:t>
            </a:r>
          </a:p>
        </p:txBody>
      </p:sp>
      <p:sp>
        <p:nvSpPr>
          <p:cNvPr id="3" name="Text Placeholder 2"/>
          <p:cNvSpPr>
            <a:spLocks noGrp="1"/>
          </p:cNvSpPr>
          <p:nvPr>
            <p:ph type="body" idx="1"/>
          </p:nvPr>
        </p:nvSpPr>
        <p:spPr>
          <a:xfrm>
            <a:off x="458788" y="935871"/>
            <a:ext cx="8119156" cy="5147356"/>
          </a:xfrm>
        </p:spPr>
        <p:txBody>
          <a:bodyPr/>
          <a:lstStyle/>
          <a:p>
            <a:r>
              <a:rPr lang="en-US" sz="2000" dirty="0"/>
              <a:t>Exercise 1: Reviewing the default IPv6 configuration
Exercise 2: Implementing DHCPv6
Exercise 3: Configuring network integration by using ISATAP
Exercise 4: Configuring native IPv6 connectivity
Exercise 5: Configuring 6to4 Connectivity</a:t>
            </a:r>
          </a:p>
        </p:txBody>
      </p:sp>
      <p:sp>
        <p:nvSpPr>
          <p:cNvPr id="4" name="TextBox 3"/>
          <p:cNvSpPr txBox="1"/>
          <p:nvPr/>
        </p:nvSpPr>
        <p:spPr>
          <a:xfrm>
            <a:off x="458788" y="2818549"/>
            <a:ext cx="2083776" cy="369332"/>
          </a:xfrm>
          <a:prstGeom prst="rect">
            <a:avLst/>
          </a:prstGeom>
          <a:noFill/>
        </p:spPr>
        <p:txBody>
          <a:bodyPr vert="horz" wrap="none" rtlCol="0">
            <a:spAutoFit/>
          </a:bodyPr>
          <a:lstStyle/>
          <a:p>
            <a:r>
              <a:rPr lang="en-US" dirty="0">
                <a:latin typeface="Segoe UI" panose="020B0502040204020203" pitchFamily="34" charset="0"/>
              </a:rPr>
              <a:t>Logon Information</a:t>
            </a:r>
          </a:p>
        </p:txBody>
      </p:sp>
      <p:sp>
        <p:nvSpPr>
          <p:cNvPr id="5" name="TextBox 4"/>
          <p:cNvSpPr txBox="1"/>
          <p:nvPr/>
        </p:nvSpPr>
        <p:spPr>
          <a:xfrm>
            <a:off x="458788" y="3138589"/>
            <a:ext cx="5530104" cy="3139321"/>
          </a:xfrm>
          <a:prstGeom prst="rect">
            <a:avLst/>
          </a:prstGeom>
          <a:noFill/>
        </p:spPr>
        <p:txBody>
          <a:bodyPr vert="horz" wrap="none" rtlCol="0">
            <a:spAutoFit/>
          </a:bodyPr>
          <a:lstStyle/>
          <a:p>
            <a:r>
              <a:rPr lang="en-US" b="0" i="0" u="none" strike="noStrike" baseline="0" dirty="0">
                <a:latin typeface="Segoe UI" panose="020B0502040204020203" pitchFamily="34" charset="0"/>
              </a:rPr>
              <a:t>Virtual machines: 		</a:t>
            </a:r>
            <a:r>
              <a:rPr lang="en-US" b="1" i="0" u="none" strike="noStrike" baseline="0" dirty="0">
                <a:latin typeface="Segoe UI" panose="020B0502040204020203" pitchFamily="34" charset="0"/>
              </a:rPr>
              <a:t>20741B‑LON‑DC1</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20741B-LON-SVR1</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20741B‑EU‑RTR</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20741B-TOR-SVR1</a:t>
            </a:r>
            <a:r>
              <a:rPr lang="en-US" b="0" i="0" u="none" strike="noStrike" baseline="0" dirty="0">
                <a:latin typeface="Segoe UI" panose="020B0502040204020203" pitchFamily="34" charset="0"/>
              </a:rPr>
              <a:t> </a:t>
            </a:r>
          </a:p>
          <a:p>
            <a:r>
              <a:rPr lang="en-US" b="1" i="0" u="none" strike="noStrike" baseline="0" dirty="0">
                <a:latin typeface="Segoe UI" panose="020B0502040204020203" pitchFamily="34" charset="0"/>
              </a:rPr>
              <a:t>			20741B-LON-CL1</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User name: 		</a:t>
            </a:r>
            <a:r>
              <a:rPr lang="en-US" b="1" i="0" u="none" strike="noStrike" baseline="0" dirty="0">
                <a:latin typeface="Segoe UI" panose="020B0502040204020203" pitchFamily="34" charset="0"/>
              </a:rPr>
              <a:t>Adatum\Administrator</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Password: 		</a:t>
            </a:r>
            <a:r>
              <a:rPr lang="en-US" b="1" i="0" u="none" strike="noStrike" baseline="0" dirty="0">
                <a:latin typeface="Segoe UI" panose="020B0502040204020203" pitchFamily="34" charset="0"/>
              </a:rPr>
              <a:t>Pa55w.rd</a:t>
            </a:r>
            <a:endParaRPr lang="en-US" b="0" i="0" u="none" strike="noStrike" baseline="0" dirty="0">
              <a:latin typeface="Segoe UI" panose="020B0502040204020203" pitchFamily="34" charset="0"/>
            </a:endParaRPr>
          </a:p>
          <a:p>
            <a:endParaRPr lang="en-US" b="1" i="0" u="none" strike="noStrike" baseline="0" dirty="0">
              <a:latin typeface="Segoe UI" panose="020B0502040204020203" pitchFamily="34" charset="0"/>
            </a:endParaRPr>
          </a:p>
          <a:p>
            <a:r>
              <a:rPr lang="en-US" b="0" i="0" u="none" strike="noStrike" baseline="0" dirty="0">
                <a:latin typeface="Segoe UI" panose="020B0502040204020203" pitchFamily="34" charset="0"/>
              </a:rPr>
              <a:t>Virtual machine: 		</a:t>
            </a:r>
            <a:r>
              <a:rPr lang="en-US" b="1" i="0" u="none" strike="noStrike" baseline="0" dirty="0">
                <a:latin typeface="Segoe UI" panose="020B0502040204020203" pitchFamily="34" charset="0"/>
              </a:rPr>
              <a:t>20741B-INET1</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User name: 		</a:t>
            </a:r>
            <a:r>
              <a:rPr lang="en-US" b="1" i="0" u="none" strike="noStrike" baseline="0" dirty="0">
                <a:latin typeface="Segoe UI" panose="020B0502040204020203" pitchFamily="34" charset="0"/>
              </a:rPr>
              <a:t>Administrator</a:t>
            </a:r>
            <a:endParaRPr lang="en-US" b="0" i="0" u="none" strike="noStrike" baseline="0" dirty="0">
              <a:latin typeface="Segoe UI" panose="020B0502040204020203" pitchFamily="34" charset="0"/>
            </a:endParaRPr>
          </a:p>
          <a:p>
            <a:r>
              <a:rPr lang="en-US" b="0" i="0" u="none" strike="noStrike" baseline="0" dirty="0">
                <a:latin typeface="Segoe UI" panose="020B0502040204020203" pitchFamily="34" charset="0"/>
              </a:rPr>
              <a:t>Password: 		</a:t>
            </a:r>
            <a:r>
              <a:rPr lang="en-US" b="1" i="0" u="none" strike="noStrike" baseline="0" dirty="0">
                <a:latin typeface="Segoe UI" panose="020B0502040204020203" pitchFamily="34" charset="0"/>
              </a:rPr>
              <a:t>Pa55w.rd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a:latin typeface="Segoe UI" panose="020B0502040204020203" pitchFamily="34" charset="0"/>
              </a:rPr>
              <a:t>Estimated Time: 75 minutes</a:t>
            </a:r>
          </a:p>
        </p:txBody>
      </p:sp>
    </p:spTree>
    <p:custDataLst>
      <p:tags r:id="rId1"/>
    </p:custDataLst>
    <p:extLst>
      <p:ext uri="{BB962C8B-B14F-4D97-AF65-F5344CB8AC3E}">
        <p14:creationId xmlns:p14="http://schemas.microsoft.com/office/powerpoint/2010/main" val="977519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889407"/>
            <a:ext cx="8119156" cy="3400931"/>
          </a:xfrm>
          <a:prstGeom prst="rect">
            <a:avLst/>
          </a:prstGeom>
          <a:noFill/>
        </p:spPr>
        <p:txBody>
          <a:bodyPr vert="horz" wrap="square" rtlCol="0">
            <a:spAutoFit/>
          </a:bodyPr>
          <a:lstStyle/>
          <a:p>
            <a:pPr>
              <a:spcBef>
                <a:spcPts val="600"/>
              </a:spcBef>
              <a:spcAft>
                <a:spcPts val="800"/>
              </a:spcAft>
            </a:pPr>
            <a:r>
              <a:rPr lang="en-CA" dirty="0">
                <a:effectLst/>
                <a:latin typeface="Segoe UI" panose="020B0502040204020203" pitchFamily="34" charset="0"/>
                <a:ea typeface="Calibri" panose="020F0502020204030204" pitchFamily="34" charset="0"/>
                <a:cs typeface="Times New Roman" panose="02020603050405020304" pitchFamily="18" charset="0"/>
              </a:rPr>
              <a:t>Several key applications that A. Datum Corporation uses have recently implemented IPv6 support. As a result, IT management at A. Datum is considering implementing IPv6 on its internal network. To test various IPv6/IPv4 integration strategies, A. Datum has implemented a test network environment between the three main company locations. You need to configure and test the network connectivity by using various integration technologies.</a:t>
            </a:r>
            <a:endParaRPr lang="en-US" dirty="0">
              <a:effectLst/>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dirty="0">
                <a:effectLst/>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800"/>
              </a:spcAft>
            </a:pPr>
            <a:r>
              <a:rPr lang="en-US" dirty="0">
                <a:effectLst/>
                <a:latin typeface="Segoe UI" panose="020B0502040204020203" pitchFamily="34" charset="0"/>
                <a:ea typeface="Calibri" panose="020F0502020204030204" pitchFamily="34" charset="0"/>
                <a:cs typeface="Times New Roman" panose="02020603050405020304" pitchFamily="18" charset="0"/>
              </a:rPr>
              <a:t> </a:t>
            </a:r>
          </a:p>
          <a:p>
            <a:pPr>
              <a:spcBef>
                <a:spcPts val="600"/>
              </a:spcBef>
              <a:spcAft>
                <a:spcPts val="1000"/>
              </a:spcAft>
            </a:pPr>
            <a:endParaRPr lang="en-US" dirty="0">
              <a:effectLst/>
              <a:latin typeface="Segoe UI" panose="020B0502040204020203"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833" y="2969665"/>
            <a:ext cx="4738583" cy="3555218"/>
          </a:xfrm>
          <a:prstGeom prst="rect">
            <a:avLst/>
          </a:prstGeom>
        </p:spPr>
      </p:pic>
    </p:spTree>
    <p:custDataLst>
      <p:tags r:id="rId1"/>
    </p:custDataLst>
    <p:extLst>
      <p:ext uri="{BB962C8B-B14F-4D97-AF65-F5344CB8AC3E}">
        <p14:creationId xmlns:p14="http://schemas.microsoft.com/office/powerpoint/2010/main" val="89557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7548c948-aae6-478c-b0fb-026cdbc204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Did you configure IPv6 statically or dynamically in this lab?
Why did you not need to configure EURTR with the IPv4 address of the ISATAP router?</a:t>
            </a:r>
          </a:p>
        </p:txBody>
      </p:sp>
    </p:spTree>
    <p:custDataLst>
      <p:tags r:id="rId1"/>
    </p:custDataLst>
    <p:extLst>
      <p:ext uri="{BB962C8B-B14F-4D97-AF65-F5344CB8AC3E}">
        <p14:creationId xmlns:p14="http://schemas.microsoft.com/office/powerpoint/2010/main" val="311270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Practices</a:t>
            </a:r>
          </a:p>
        </p:txBody>
      </p:sp>
    </p:spTree>
    <p:custDataLst>
      <p:tags r:id="rId1"/>
    </p:custDataLst>
    <p:extLst>
      <p:ext uri="{BB962C8B-B14F-4D97-AF65-F5344CB8AC3E}">
        <p14:creationId xmlns:p14="http://schemas.microsoft.com/office/powerpoint/2010/main" val="1530233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745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fb255d93-5db5-49da-8a2c-f7b561d70f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IPv6?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Organizations should consider using IPv6 </a:t>
            </a:r>
            <a:br>
              <a:rPr lang="en-US" kern="0" dirty="0">
                <a:solidFill>
                  <a:srgbClr val="000000"/>
                </a:solidFill>
              </a:rPr>
            </a:br>
            <a:r>
              <a:rPr lang="en-US" kern="0" dirty="0">
                <a:solidFill>
                  <a:srgbClr val="000000"/>
                </a:solidFill>
              </a:rPr>
              <a:t>because of:</a:t>
            </a:r>
          </a:p>
          <a:p>
            <a:pPr marL="173736" lvl="1"/>
            <a:r>
              <a:rPr lang="en-US" kern="0" dirty="0">
                <a:solidFill>
                  <a:srgbClr val="000000"/>
                </a:solidFill>
              </a:rPr>
              <a:t>The exponential growth of the Internet and the impending exhaustion of the IPv4 address space</a:t>
            </a:r>
          </a:p>
          <a:p>
            <a:pPr marL="173736" lvl="1"/>
            <a:r>
              <a:rPr lang="en-US" kern="0" dirty="0">
                <a:solidFill>
                  <a:srgbClr val="000000"/>
                </a:solidFill>
              </a:rPr>
              <a:t>The growth of the Internet and the ability of Internet backbone routers to maintain large routing tables</a:t>
            </a:r>
          </a:p>
          <a:p>
            <a:pPr marL="173736" lvl="1"/>
            <a:r>
              <a:rPr lang="en-US" kern="0" dirty="0">
                <a:solidFill>
                  <a:srgbClr val="000000"/>
                </a:solidFill>
              </a:rPr>
              <a:t>The need for simpler configuration</a:t>
            </a:r>
          </a:p>
          <a:p>
            <a:pPr marL="173736" lvl="1"/>
            <a:r>
              <a:rPr lang="en-US" kern="0" dirty="0">
                <a:solidFill>
                  <a:srgbClr val="000000"/>
                </a:solidFill>
              </a:rPr>
              <a:t>The requirement for security at the IP layer</a:t>
            </a:r>
          </a:p>
          <a:p>
            <a:pPr marL="173736" lvl="1"/>
            <a:r>
              <a:rPr lang="en-US" kern="0" dirty="0">
                <a:solidFill>
                  <a:srgbClr val="000000"/>
                </a:solidFill>
              </a:rPr>
              <a:t>The need for better support for real-time delivery of data (also known as Quality of Service)</a:t>
            </a: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22571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IPv4 and IPv6</a:t>
            </a:r>
          </a:p>
        </p:txBody>
      </p:sp>
      <p:sp>
        <p:nvSpPr>
          <p:cNvPr id="4" name="Rectangle 3" descr="&quot;&quot;"/>
          <p:cNvSpPr/>
          <p:nvPr/>
        </p:nvSpPr>
        <p:spPr bwMode="auto">
          <a:xfrm>
            <a:off x="6855231" y="1723763"/>
            <a:ext cx="1432909" cy="139871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CA" sz="1000" dirty="0">
                <a:solidFill>
                  <a:srgbClr val="000000"/>
                </a:solidFill>
                <a:latin typeface="Segoe UI" pitchFamily="34" charset="0"/>
              </a:rPr>
              <a:t>Placeholder</a:t>
            </a:r>
            <a:r>
              <a:rPr lang="en-CA" sz="1000" dirty="0">
                <a:solidFill>
                  <a:srgbClr val="000000"/>
                </a:solidFill>
                <a:effectLst>
                  <a:outerShdw blurRad="38100" dist="38100" dir="2700000" algn="tl">
                    <a:srgbClr val="000000">
                      <a:alpha val="43137"/>
                    </a:srgbClr>
                  </a:outerShdw>
                </a:effectLst>
                <a:latin typeface="Segoe UI" pitchFamily="34" charset="0"/>
              </a:rPr>
              <a:t> </a:t>
            </a:r>
            <a:r>
              <a:rPr lang="en-CA" sz="1000" dirty="0">
                <a:solidFill>
                  <a:srgbClr val="000000"/>
                </a:solidFill>
                <a:latin typeface="Segoe UI" pitchFamily="34" charset="0"/>
              </a:rPr>
              <a:t>to ensure the table gets published correctly. This should sit </a:t>
            </a:r>
            <a:r>
              <a:rPr lang="en-CA" sz="1000" b="1" dirty="0">
                <a:solidFill>
                  <a:srgbClr val="000000"/>
                </a:solidFill>
                <a:latin typeface="Segoe UI" pitchFamily="34" charset="0"/>
              </a:rPr>
              <a:t>behind</a:t>
            </a:r>
            <a:r>
              <a:rPr lang="en-CA" sz="1000" dirty="0">
                <a:solidFill>
                  <a:srgbClr val="000000"/>
                </a:solidFill>
                <a:latin typeface="Segoe UI" pitchFamily="34" charset="0"/>
              </a:rPr>
              <a:t> the table and </a:t>
            </a:r>
            <a:r>
              <a:rPr lang="en-CA" sz="1000" b="1" dirty="0">
                <a:solidFill>
                  <a:srgbClr val="000000"/>
                </a:solidFill>
                <a:latin typeface="Segoe UI" pitchFamily="34" charset="0"/>
              </a:rPr>
              <a:t>not be visible</a:t>
            </a:r>
            <a:r>
              <a:rPr lang="en-CA" sz="1000" dirty="0">
                <a:solidFill>
                  <a:srgbClr val="000000"/>
                </a:solidFill>
                <a:latin typeface="Segoe UI" pitchFamily="34" charset="0"/>
              </a:rPr>
              <a:t>.</a:t>
            </a:r>
          </a:p>
        </p:txBody>
      </p:sp>
      <p:graphicFrame>
        <p:nvGraphicFramePr>
          <p:cNvPr id="5" name="table"/>
          <p:cNvGraphicFramePr>
            <a:graphicFrameLocks/>
          </p:cNvGraphicFramePr>
          <p:nvPr>
            <p:extLst>
              <p:ext uri="{D42A27DB-BD31-4B8C-83A1-F6EECF244321}">
                <p14:modId xmlns:p14="http://schemas.microsoft.com/office/powerpoint/2010/main" val="3786657522"/>
              </p:ext>
            </p:extLst>
          </p:nvPr>
        </p:nvGraphicFramePr>
        <p:xfrm>
          <a:off x="328474" y="905473"/>
          <a:ext cx="8407885" cy="5184540"/>
        </p:xfrm>
        <a:graphic>
          <a:graphicData uri="http://schemas.openxmlformats.org/drawingml/2006/table">
            <a:tbl>
              <a:tblPr firstRow="1" bandRow="1">
                <a:tableStyleId>{9DCAF9ED-07DC-4A11-8D7F-57B35C25682E}</a:tableStyleId>
              </a:tblPr>
              <a:tblGrid>
                <a:gridCol w="2436174">
                  <a:extLst>
                    <a:ext uri="{9D8B030D-6E8A-4147-A177-3AD203B41FA5}">
                      <a16:colId xmlns:a16="http://schemas.microsoft.com/office/drawing/2014/main" val="20000"/>
                    </a:ext>
                  </a:extLst>
                </a:gridCol>
                <a:gridCol w="2725445">
                  <a:extLst>
                    <a:ext uri="{9D8B030D-6E8A-4147-A177-3AD203B41FA5}">
                      <a16:colId xmlns:a16="http://schemas.microsoft.com/office/drawing/2014/main" val="20001"/>
                    </a:ext>
                  </a:extLst>
                </a:gridCol>
                <a:gridCol w="3246266">
                  <a:extLst>
                    <a:ext uri="{9D8B030D-6E8A-4147-A177-3AD203B41FA5}">
                      <a16:colId xmlns:a16="http://schemas.microsoft.com/office/drawing/2014/main" val="20002"/>
                    </a:ext>
                  </a:extLst>
                </a:gridCol>
              </a:tblGrid>
              <a:tr h="377440">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solidFill>
                            <a:schemeClr val="tx1"/>
                          </a:solidFill>
                          <a:effectLst/>
                          <a:latin typeface="Segoe UI" pitchFamily="34" charset="0"/>
                          <a:cs typeface="Segoe UI" pitchFamily="34" charset="0"/>
                        </a:rPr>
                        <a:t>Feature</a:t>
                      </a:r>
                      <a:endParaRPr kumimoji="0" lang="en-US" sz="21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solidFill>
                            <a:schemeClr val="tx1"/>
                          </a:solidFill>
                          <a:effectLst/>
                          <a:latin typeface="Segoe UI" pitchFamily="34" charset="0"/>
                          <a:cs typeface="Segoe UI" pitchFamily="34" charset="0"/>
                        </a:rPr>
                        <a:t>IPv4</a:t>
                      </a:r>
                      <a:endParaRPr kumimoji="0" lang="en-US" sz="21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solidFill>
                            <a:schemeClr val="tx1"/>
                          </a:solidFill>
                          <a:effectLst/>
                          <a:latin typeface="Segoe UI" pitchFamily="34" charset="0"/>
                          <a:cs typeface="Segoe UI" pitchFamily="34" charset="0"/>
                        </a:rPr>
                        <a:t>IPv6</a:t>
                      </a:r>
                      <a:endParaRPr kumimoji="0" lang="en-US" sz="21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7440">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Fragmentation</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Performed by routers and sending host</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Performed only by the  sending host</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7169">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Address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resolution</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Broadcast ARP request frames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Multicast Neighbor Solicitation messages </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69">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Manage multicast group membership</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IGMP</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Multicast Listener Discovery</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21679">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Router Discovery </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ICMP Router Discovery (optional)</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ICMPv6 Router Solicitation and Router Advertisement (required)</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7111">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DNS host records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A records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AAAA records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7169">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DNS reverse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lookup zones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IN-ADDR.ARPA</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IP6.ARPA</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24975">
                <a:tc>
                  <a:txBody>
                    <a:bodyPr/>
                    <a:lstStyle/>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Minimum </a:t>
                      </a:r>
                    </a:p>
                    <a:p>
                      <a:pPr marL="0" marR="0" lvl="0" indent="0" algn="l" defTabSz="914400" rtl="0" eaLnBrk="1" fontAlgn="base" latinLnBrk="0" hangingPunct="1">
                        <a:lnSpc>
                          <a:spcPct val="90000"/>
                        </a:lnSpc>
                        <a:spcBef>
                          <a:spcPts val="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packet size</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36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576 bytes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2100" u="none" strike="noStrike" cap="none" normalizeH="0" baseline="0" dirty="0">
                          <a:ln>
                            <a:noFill/>
                          </a:ln>
                          <a:effectLst/>
                          <a:latin typeface="Segoe UI" pitchFamily="34" charset="0"/>
                          <a:cs typeface="Segoe UI" pitchFamily="34" charset="0"/>
                        </a:rPr>
                        <a:t>1280 bytes</a:t>
                      </a:r>
                      <a:endParaRPr kumimoji="0" lang="en-US" sz="21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72000" marR="72000" marT="54000" marB="54000" anchor="ctr" horzOverflow="overflow">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4051604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091c6ebc-99bc-4c6f-8e1e-f09107b009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IPv6 addressing</a:t>
            </a:r>
          </a:p>
        </p:txBody>
      </p:sp>
      <p:sp>
        <p:nvSpPr>
          <p:cNvPr id="4" name="Content Placeholder 2"/>
          <p:cNvSpPr txBox="1">
            <a:spLocks/>
          </p:cNvSpPr>
          <p:nvPr/>
        </p:nvSpPr>
        <p:spPr>
          <a:xfrm>
            <a:off x="458788" y="813951"/>
            <a:ext cx="812434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ct val="0"/>
              </a:spcBef>
              <a:buSzTx/>
            </a:pPr>
            <a:r>
              <a:rPr lang="en-US" sz="2400" dirty="0">
                <a:solidFill>
                  <a:srgbClr val="000000"/>
                </a:solidFill>
              </a:rPr>
              <a:t>128-bit address in binary:</a:t>
            </a:r>
          </a:p>
          <a:p>
            <a:pPr marL="284163" lvl="1" indent="0">
              <a:buNone/>
            </a:pPr>
            <a:r>
              <a:rPr lang="en-US" kern="0" dirty="0">
                <a:solidFill>
                  <a:srgbClr val="000000"/>
                </a:solidFill>
              </a:rPr>
              <a:t>00100000000000010000110110111000</a:t>
            </a:r>
          </a:p>
          <a:p>
            <a:pPr marL="284163" lvl="1" indent="0">
              <a:buNone/>
            </a:pPr>
            <a:r>
              <a:rPr lang="en-US" kern="0" dirty="0">
                <a:solidFill>
                  <a:srgbClr val="000000"/>
                </a:solidFill>
              </a:rPr>
              <a:t>00000000000000000010110101001100 00000001110011000000000011011101</a:t>
            </a:r>
          </a:p>
          <a:p>
            <a:pPr marL="284163" lvl="1" indent="0">
              <a:buNone/>
            </a:pPr>
            <a:r>
              <a:rPr lang="en-US" kern="0" dirty="0">
                <a:solidFill>
                  <a:srgbClr val="000000"/>
                </a:solidFill>
              </a:rPr>
              <a:t>00010001001000100001001000110100</a:t>
            </a:r>
          </a:p>
          <a:p>
            <a:pPr lvl="0">
              <a:spcBef>
                <a:spcPts val="1200"/>
              </a:spcBef>
              <a:buSzTx/>
            </a:pPr>
            <a:r>
              <a:rPr lang="en-US" sz="2400" dirty="0">
                <a:solidFill>
                  <a:srgbClr val="000000"/>
                </a:solidFill>
              </a:rPr>
              <a:t>128-bit address divided into 16-bit blocks:</a:t>
            </a:r>
          </a:p>
          <a:p>
            <a:pPr marL="266700" lvl="0" indent="0">
              <a:spcBef>
                <a:spcPct val="0"/>
              </a:spcBef>
              <a:buClr>
                <a:srgbClr val="006699"/>
              </a:buClr>
              <a:buSzTx/>
              <a:buNone/>
            </a:pPr>
            <a:r>
              <a:rPr lang="en-US" sz="2400" spc="120" dirty="0">
                <a:solidFill>
                  <a:srgbClr val="FF0000"/>
                </a:solidFill>
              </a:rPr>
              <a:t>0010000000000001</a:t>
            </a:r>
            <a:r>
              <a:rPr lang="en-US" sz="2400" spc="120" dirty="0">
                <a:solidFill>
                  <a:srgbClr val="FFFFFF"/>
                </a:solidFill>
              </a:rPr>
              <a:t> </a:t>
            </a:r>
            <a:r>
              <a:rPr lang="en-US" sz="2400" spc="120" dirty="0">
                <a:solidFill>
                  <a:srgbClr val="00B050"/>
                </a:solidFill>
              </a:rPr>
              <a:t>0000110110111000</a:t>
            </a:r>
            <a:r>
              <a:rPr lang="en-US" sz="2400" spc="120" dirty="0">
                <a:solidFill>
                  <a:srgbClr val="FFFFFF"/>
                </a:solidFill>
              </a:rPr>
              <a:t>  </a:t>
            </a:r>
            <a:r>
              <a:rPr lang="en-US" sz="2400" spc="120" dirty="0">
                <a:solidFill>
                  <a:srgbClr val="FFC000"/>
                </a:solidFill>
              </a:rPr>
              <a:t>0000000000000000</a:t>
            </a:r>
            <a:r>
              <a:rPr lang="en-US" sz="2400" spc="120" dirty="0">
                <a:solidFill>
                  <a:srgbClr val="FFFFFF"/>
                </a:solidFill>
              </a:rPr>
              <a:t> </a:t>
            </a:r>
            <a:r>
              <a:rPr lang="en-US" sz="2400" spc="120" dirty="0">
                <a:solidFill>
                  <a:srgbClr val="FF33CC"/>
                </a:solidFill>
              </a:rPr>
              <a:t>0010110101001100</a:t>
            </a:r>
            <a:r>
              <a:rPr lang="en-US" sz="2400" spc="120" dirty="0">
                <a:solidFill>
                  <a:srgbClr val="FFFFFF"/>
                </a:solidFill>
              </a:rPr>
              <a:t>   </a:t>
            </a:r>
            <a:r>
              <a:rPr lang="en-US" sz="2400" spc="120" dirty="0">
                <a:solidFill>
                  <a:srgbClr val="000000"/>
                </a:solidFill>
              </a:rPr>
              <a:t>0000000111001100 0000000011011101   0001000100100010 0001001000110100 </a:t>
            </a:r>
          </a:p>
          <a:p>
            <a:pPr lvl="0">
              <a:spcBef>
                <a:spcPts val="1200"/>
              </a:spcBef>
              <a:buSzTx/>
            </a:pPr>
            <a:r>
              <a:rPr lang="en-US" sz="2400" dirty="0">
                <a:solidFill>
                  <a:srgbClr val="000000"/>
                </a:solidFill>
              </a:rPr>
              <a:t>Each 16-bit block converted to hexadecimal (base 16):</a:t>
            </a:r>
          </a:p>
          <a:p>
            <a:pPr marL="266700" lvl="0" indent="0">
              <a:spcBef>
                <a:spcPct val="0"/>
              </a:spcBef>
              <a:buClr>
                <a:srgbClr val="006699"/>
              </a:buClr>
              <a:buSzTx/>
              <a:buNone/>
            </a:pPr>
            <a:r>
              <a:rPr lang="en-US" sz="2400" kern="0" dirty="0">
                <a:solidFill>
                  <a:srgbClr val="FF0000"/>
                </a:solidFill>
              </a:rPr>
              <a:t>2001</a:t>
            </a:r>
            <a:r>
              <a:rPr lang="en-US" sz="2400" kern="0" dirty="0">
                <a:solidFill>
                  <a:srgbClr val="000000"/>
                </a:solidFill>
              </a:rPr>
              <a:t>:</a:t>
            </a:r>
            <a:r>
              <a:rPr lang="en-US" sz="2400" spc="120" dirty="0">
                <a:solidFill>
                  <a:srgbClr val="00B050"/>
                </a:solidFill>
              </a:rPr>
              <a:t>0DB8</a:t>
            </a:r>
            <a:r>
              <a:rPr lang="en-US" sz="2400" kern="0" dirty="0">
                <a:solidFill>
                  <a:srgbClr val="000000"/>
                </a:solidFill>
              </a:rPr>
              <a:t>:</a:t>
            </a:r>
            <a:r>
              <a:rPr lang="en-US" sz="2400" spc="120" dirty="0">
                <a:solidFill>
                  <a:srgbClr val="FFC000"/>
                </a:solidFill>
              </a:rPr>
              <a:t>0000</a:t>
            </a:r>
            <a:r>
              <a:rPr lang="en-US" sz="2400" kern="0" dirty="0">
                <a:solidFill>
                  <a:srgbClr val="000000"/>
                </a:solidFill>
              </a:rPr>
              <a:t>:</a:t>
            </a:r>
            <a:r>
              <a:rPr lang="en-US" sz="2400" spc="120" dirty="0">
                <a:solidFill>
                  <a:srgbClr val="FF33CC"/>
                </a:solidFill>
              </a:rPr>
              <a:t>2D4C</a:t>
            </a:r>
            <a:r>
              <a:rPr lang="en-US" sz="2400" kern="0" dirty="0">
                <a:solidFill>
                  <a:srgbClr val="000000"/>
                </a:solidFill>
              </a:rPr>
              <a:t>:01CC:00DD:1122:1234</a:t>
            </a:r>
          </a:p>
          <a:p>
            <a:pPr lvl="0">
              <a:spcBef>
                <a:spcPts val="1200"/>
              </a:spcBef>
              <a:buSzTx/>
            </a:pPr>
            <a:r>
              <a:rPr lang="en-US" sz="2400" dirty="0">
                <a:solidFill>
                  <a:srgbClr val="000000"/>
                </a:solidFill>
              </a:rPr>
              <a:t>Further simplified by removing leading zeros:</a:t>
            </a:r>
          </a:p>
          <a:p>
            <a:pPr marL="266700" lvl="0" indent="0">
              <a:spcBef>
                <a:spcPct val="0"/>
              </a:spcBef>
              <a:buClr>
                <a:srgbClr val="006699"/>
              </a:buClr>
              <a:buSzTx/>
              <a:buNone/>
            </a:pPr>
            <a:r>
              <a:rPr lang="en-US" sz="2400" spc="120" dirty="0">
                <a:solidFill>
                  <a:srgbClr val="FF0000"/>
                </a:solidFill>
              </a:rPr>
              <a:t>2001</a:t>
            </a:r>
            <a:r>
              <a:rPr lang="en-US" sz="2400" spc="120" dirty="0">
                <a:solidFill>
                  <a:srgbClr val="000000"/>
                </a:solidFill>
              </a:rPr>
              <a:t>:</a:t>
            </a:r>
            <a:r>
              <a:rPr lang="en-US" sz="2400" spc="120" dirty="0">
                <a:solidFill>
                  <a:srgbClr val="00B050"/>
                </a:solidFill>
              </a:rPr>
              <a:t>DB8</a:t>
            </a:r>
            <a:r>
              <a:rPr lang="en-US" sz="2400" spc="120" dirty="0">
                <a:solidFill>
                  <a:srgbClr val="000000"/>
                </a:solidFill>
              </a:rPr>
              <a:t>:</a:t>
            </a:r>
            <a:r>
              <a:rPr lang="en-US" sz="2400" spc="120" dirty="0">
                <a:solidFill>
                  <a:srgbClr val="FFC000"/>
                </a:solidFill>
              </a:rPr>
              <a:t>0</a:t>
            </a:r>
            <a:r>
              <a:rPr lang="en-US" sz="2400" spc="120" dirty="0">
                <a:solidFill>
                  <a:srgbClr val="000000"/>
                </a:solidFill>
              </a:rPr>
              <a:t>:</a:t>
            </a:r>
            <a:r>
              <a:rPr lang="en-US" sz="2400" spc="120" dirty="0">
                <a:solidFill>
                  <a:srgbClr val="FF33CC"/>
                </a:solidFill>
              </a:rPr>
              <a:t>2D4C</a:t>
            </a:r>
            <a:r>
              <a:rPr lang="en-US" sz="2400" spc="120" dirty="0">
                <a:solidFill>
                  <a:srgbClr val="000000"/>
                </a:solidFill>
              </a:rPr>
              <a:t>:1CC:DD:1122:1234</a:t>
            </a:r>
          </a:p>
          <a:p>
            <a:pPr lvl="0"/>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1621390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df9b36e-31a4-4a13-9d84-ea1376291a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address structure</a:t>
            </a:r>
          </a:p>
        </p:txBody>
      </p:sp>
      <p:sp>
        <p:nvSpPr>
          <p:cNvPr id="4" name="Content Placeholder 2"/>
          <p:cNvSpPr txBox="1">
            <a:spLocks/>
          </p:cNvSpPr>
          <p:nvPr/>
        </p:nvSpPr>
        <p:spPr>
          <a:xfrm>
            <a:off x="458787" y="919821"/>
            <a:ext cx="8391597" cy="9729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The number of network bits is defined by the prefix</a:t>
            </a:r>
          </a:p>
          <a:p>
            <a:pPr lvl="0"/>
            <a:r>
              <a:rPr lang="en-US" sz="2600" kern="0" dirty="0">
                <a:solidFill>
                  <a:srgbClr val="000000"/>
                </a:solidFill>
              </a:rPr>
              <a:t>Each host has 64 bits allocated to the interface identifier</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45908733"/>
              </p:ext>
            </p:extLst>
          </p:nvPr>
        </p:nvGraphicFramePr>
        <p:xfrm>
          <a:off x="530184" y="2255519"/>
          <a:ext cx="8195065" cy="4054809"/>
        </p:xfrm>
        <a:graphic>
          <a:graphicData uri="http://schemas.openxmlformats.org/drawingml/2006/table">
            <a:tbl>
              <a:tblPr>
                <a:tableStyleId>{9DCAF9ED-07DC-4A11-8D7F-57B35C25682E}</a:tableStyleId>
              </a:tblPr>
              <a:tblGrid>
                <a:gridCol w="2727366">
                  <a:extLst>
                    <a:ext uri="{9D8B030D-6E8A-4147-A177-3AD203B41FA5}">
                      <a16:colId xmlns:a16="http://schemas.microsoft.com/office/drawing/2014/main" val="20000"/>
                    </a:ext>
                  </a:extLst>
                </a:gridCol>
                <a:gridCol w="2673350">
                  <a:extLst>
                    <a:ext uri="{9D8B030D-6E8A-4147-A177-3AD203B41FA5}">
                      <a16:colId xmlns:a16="http://schemas.microsoft.com/office/drawing/2014/main" val="20001"/>
                    </a:ext>
                  </a:extLst>
                </a:gridCol>
                <a:gridCol w="2794349">
                  <a:extLst>
                    <a:ext uri="{9D8B030D-6E8A-4147-A177-3AD203B41FA5}">
                      <a16:colId xmlns:a16="http://schemas.microsoft.com/office/drawing/2014/main" val="20002"/>
                    </a:ext>
                  </a:extLst>
                </a:gridCol>
              </a:tblGrid>
              <a:tr h="960121">
                <a:tc>
                  <a:txBody>
                    <a:bodyPr/>
                    <a:lstStyle/>
                    <a:p>
                      <a:pPr marL="0" marR="0" algn="l">
                        <a:lnSpc>
                          <a:spcPct val="100000"/>
                        </a:lnSpc>
                        <a:spcBef>
                          <a:spcPts val="0"/>
                        </a:spcBef>
                        <a:spcAft>
                          <a:spcPts val="0"/>
                        </a:spcAft>
                      </a:pPr>
                      <a:r>
                        <a:rPr lang="en-US" sz="2600" b="1" dirty="0">
                          <a:latin typeface="Segoe UI" pitchFamily="34" charset="0"/>
                          <a:cs typeface="Segoe UI" pitchFamily="34" charset="0"/>
                        </a:rPr>
                        <a:t>Type of address</a:t>
                      </a:r>
                      <a:endParaRPr lang="en-US" sz="2600" b="1"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b="1" dirty="0">
                          <a:latin typeface="Segoe UI" pitchFamily="34" charset="0"/>
                          <a:cs typeface="Segoe UI" pitchFamily="34" charset="0"/>
                        </a:rPr>
                        <a:t>IPv4 address</a:t>
                      </a:r>
                      <a:endParaRPr lang="en-US" sz="2600" b="1"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b="1" dirty="0">
                          <a:latin typeface="Segoe UI" pitchFamily="34" charset="0"/>
                          <a:cs typeface="Segoe UI" pitchFamily="34" charset="0"/>
                        </a:rPr>
                        <a:t>IPv6 address</a:t>
                      </a:r>
                      <a:endParaRPr lang="en-US" sz="2600" b="1"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0"/>
                  </a:ext>
                </a:extLst>
              </a:tr>
              <a:tr h="550396">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Unspecified</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0.0.0.0</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550396">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Loopback</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127.0.0.1</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::1</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570841">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Autoconfigured</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169.254.0.0/16</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FE80::/64</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872659">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Broadcast </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255.255.255.255</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Uses multicasts instead</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r h="550396">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Multicast </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224.0.0.0/4</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2600" dirty="0">
                          <a:latin typeface="Segoe UI" pitchFamily="34" charset="0"/>
                          <a:cs typeface="Segoe UI" pitchFamily="34" charset="0"/>
                        </a:rPr>
                        <a:t>FF00::/8</a:t>
                      </a:r>
                      <a:endParaRPr lang="en-US" sz="2600" dirty="0">
                        <a:latin typeface="Segoe UI" pitchFamily="34" charset="0"/>
                        <a:ea typeface="Segoe UI" pitchFamily="34" charset="0"/>
                        <a:cs typeface="Segoe UI" pitchFamily="34" charset="0"/>
                      </a:endParaRPr>
                    </a:p>
                  </a:txBody>
                  <a:tcPr marL="68580" marR="68580" marT="0" marB="0" anchor="ct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04955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78065e88-5729-4538-8f2d-2e43f868b2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IPv6 addresses</a:t>
            </a:r>
          </a:p>
        </p:txBody>
      </p:sp>
      <p:sp>
        <p:nvSpPr>
          <p:cNvPr id="4" name="Content Placeholder 2"/>
          <p:cNvSpPr txBox="1">
            <a:spLocks/>
          </p:cNvSpPr>
          <p:nvPr/>
        </p:nvSpPr>
        <p:spPr>
          <a:xfrm>
            <a:off x="344362" y="1059192"/>
            <a:ext cx="8531414" cy="5613982"/>
          </a:xfrm>
          <a:prstGeom prst="rect">
            <a:avLst/>
          </a:prstGeom>
        </p:spPr>
        <p:style>
          <a:lnRef idx="2">
            <a:schemeClr val="accent1"/>
          </a:lnRef>
          <a:fillRef idx="1">
            <a:schemeClr val="lt1"/>
          </a:fillRef>
          <a:effectRef idx="0">
            <a:schemeClr val="accent1"/>
          </a:effectRef>
          <a:fontRef idx="minor">
            <a:schemeClr val="dk1"/>
          </a:fontRef>
        </p:style>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dk1"/>
                </a:solidFill>
                <a:latin typeface="+mn-lt"/>
                <a:ea typeface="+mn-ea"/>
                <a:cs typeface="+mn-cs"/>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dk1"/>
                </a:solidFill>
                <a:latin typeface="+mn-lt"/>
                <a:ea typeface="+mn-ea"/>
                <a:cs typeface="+mn-cs"/>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dk1"/>
                </a:solidFill>
                <a:latin typeface="+mn-lt"/>
                <a:ea typeface="+mn-ea"/>
                <a:cs typeface="+mn-cs"/>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dk1"/>
                </a:solidFill>
                <a:latin typeface="+mn-lt"/>
                <a:ea typeface="+mn-ea"/>
                <a:cs typeface="+mn-cs"/>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dk1"/>
                </a:solidFill>
                <a:latin typeface="+mn-lt"/>
                <a:ea typeface="+mn-ea"/>
                <a:cs typeface="+mn-cs"/>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dk1"/>
                </a:solidFill>
                <a:latin typeface="+mn-lt"/>
                <a:ea typeface="+mn-ea"/>
                <a:cs typeface="+mn-cs"/>
              </a:defRPr>
            </a:lvl9pPr>
          </a:lstStyle>
          <a:p>
            <a:pPr marL="0" lvl="0" indent="0">
              <a:spcBef>
                <a:spcPts val="0"/>
              </a:spcBef>
              <a:buNone/>
            </a:pPr>
            <a:r>
              <a:rPr lang="en-US" kern="0" dirty="0">
                <a:solidFill>
                  <a:srgbClr val="000000"/>
                </a:solidFill>
                <a:latin typeface="Segoe UI" pitchFamily="34" charset="0"/>
                <a:ea typeface="Segoe UI" pitchFamily="34" charset="0"/>
                <a:cs typeface="Segoe UI" pitchFamily="34" charset="0"/>
              </a:rPr>
              <a:t>IPv6 supports three types of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Unicast</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Multicast</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Anycast</a:t>
            </a:r>
          </a:p>
          <a:p>
            <a:pPr lvl="1">
              <a:spcBef>
                <a:spcPts val="0"/>
              </a:spcBef>
            </a:pPr>
            <a:endParaRPr lang="en-US" kern="0" dirty="0">
              <a:solidFill>
                <a:srgbClr val="000000"/>
              </a:solidFill>
              <a:latin typeface="Segoe UI" pitchFamily="34" charset="0"/>
              <a:ea typeface="Segoe UI" pitchFamily="34" charset="0"/>
              <a:cs typeface="Segoe UI" pitchFamily="34" charset="0"/>
            </a:endParaRPr>
          </a:p>
          <a:p>
            <a:pPr marL="0" lvl="0" indent="0">
              <a:spcBef>
                <a:spcPts val="0"/>
              </a:spcBef>
              <a:buNone/>
            </a:pPr>
            <a:r>
              <a:rPr lang="en-US" kern="0" dirty="0">
                <a:solidFill>
                  <a:srgbClr val="000000"/>
                </a:solidFill>
                <a:latin typeface="Segoe UI" pitchFamily="34" charset="0"/>
                <a:ea typeface="Segoe UI" pitchFamily="34" charset="0"/>
                <a:cs typeface="Segoe UI" pitchFamily="34" charset="0"/>
              </a:rPr>
              <a:t>The following are types of unicast IPv6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Global unicast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Unique local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Link-local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Site-local addresses:</a:t>
            </a:r>
          </a:p>
          <a:p>
            <a:pPr marL="365760" lvl="2">
              <a:spcBef>
                <a:spcPts val="0"/>
              </a:spcBef>
            </a:pPr>
            <a:r>
              <a:rPr lang="en-US" kern="0" dirty="0">
                <a:solidFill>
                  <a:srgbClr val="000000"/>
                </a:solidFill>
                <a:latin typeface="Segoe UI" pitchFamily="34" charset="0"/>
                <a:ea typeface="Segoe UI" pitchFamily="34" charset="0"/>
                <a:cs typeface="Segoe UI" pitchFamily="34" charset="0"/>
              </a:rPr>
              <a:t>Formerly deprecated in RFC 3879</a:t>
            </a:r>
          </a:p>
          <a:p>
            <a:pPr marL="365760" lvl="2">
              <a:spcBef>
                <a:spcPts val="0"/>
              </a:spcBef>
            </a:pPr>
            <a:r>
              <a:rPr lang="en-US" kern="0" dirty="0">
                <a:solidFill>
                  <a:srgbClr val="000000"/>
                </a:solidFill>
                <a:latin typeface="Segoe UI" pitchFamily="34" charset="0"/>
                <a:ea typeface="Segoe UI" pitchFamily="34" charset="0"/>
                <a:cs typeface="Segoe UI" pitchFamily="34" charset="0"/>
              </a:rPr>
              <a:t>Superseded by unique local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Special addresses</a:t>
            </a:r>
          </a:p>
          <a:p>
            <a:pPr marL="173736" lvl="1">
              <a:spcBef>
                <a:spcPts val="0"/>
              </a:spcBef>
            </a:pPr>
            <a:r>
              <a:rPr lang="en-US" kern="0" dirty="0">
                <a:solidFill>
                  <a:srgbClr val="000000"/>
                </a:solidFill>
                <a:latin typeface="Segoe UI" pitchFamily="34" charset="0"/>
                <a:ea typeface="Segoe UI" pitchFamily="34" charset="0"/>
                <a:cs typeface="Segoe UI" pitchFamily="34" charset="0"/>
              </a:rPr>
              <a:t>Compatibility or transition addresses</a:t>
            </a:r>
          </a:p>
          <a:p>
            <a:pPr lvl="0">
              <a:spcBef>
                <a:spcPts val="0"/>
              </a:spcBef>
            </a:pPr>
            <a:endParaRPr lang="en-US" kern="0" dirty="0">
              <a:solidFill>
                <a:srgbClr val="000000"/>
              </a:solidFill>
              <a:latin typeface="Segoe UI" pitchFamily="34" charset="0"/>
              <a:ea typeface="Segoe UI" pitchFamily="34" charset="0"/>
              <a:cs typeface="Segoe UI" pitchFamily="34" charset="0"/>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55" y="636989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297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a9b044af-8998-4d12-b4a6-c2b1a93b8c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IPv6 addresses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kern="0" dirty="0">
                <a:solidFill>
                  <a:srgbClr val="000000"/>
                </a:solidFill>
              </a:rPr>
              <a:t>Global unicast addresses:</a:t>
            </a:r>
          </a:p>
          <a:p>
            <a:pPr marL="530352" lvl="2"/>
            <a:r>
              <a:rPr lang="en-US" kern="0" dirty="0">
                <a:solidFill>
                  <a:srgbClr val="000000"/>
                </a:solidFill>
              </a:rPr>
              <a:t>Are routable on the IPv6 Internet</a:t>
            </a:r>
          </a:p>
          <a:p>
            <a:pPr marL="530352" lvl="2"/>
            <a:r>
              <a:rPr lang="en-US" kern="0" dirty="0">
                <a:solidFill>
                  <a:srgbClr val="000000"/>
                </a:solidFill>
              </a:rPr>
              <a:t>Allocate 16 bits for internal subnetting</a:t>
            </a:r>
          </a:p>
          <a:p>
            <a:pPr marL="530352" lvl="2"/>
            <a:r>
              <a:rPr lang="en-US" kern="0" dirty="0">
                <a:solidFill>
                  <a:srgbClr val="000000"/>
                </a:solidFill>
              </a:rPr>
              <a:t>Begin with 2 or 3 (2000::/3)</a:t>
            </a:r>
          </a:p>
          <a:p>
            <a:pPr lvl="0"/>
            <a:endParaRPr lang="en-US" kern="0" dirty="0">
              <a:solidFill>
                <a:srgbClr val="000000"/>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55" y="645523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The illustration of how the bits in a global unicast address are allocated to different purposes.&#10;• The first 3 bits are 001. This signifies that it is a global unicast address.&#10;• The next 45 bits are the global routing prefix that is assigned to top-level ISPs.&#10;• The next 16 bits are used by organizations to subnet within their organization.&#10;• The final 64 bits are the client interface ID that identifies individual computers on a network.&#10;"/>
          <p:cNvGrpSpPr/>
          <p:nvPr/>
        </p:nvGrpSpPr>
        <p:grpSpPr>
          <a:xfrm>
            <a:off x="295096" y="2677000"/>
            <a:ext cx="8541262" cy="3491571"/>
            <a:chOff x="1851434" y="2423159"/>
            <a:chExt cx="8541262" cy="3491571"/>
          </a:xfrm>
        </p:grpSpPr>
        <p:cxnSp>
          <p:nvCxnSpPr>
            <p:cNvPr id="7" name="Straight Connector 6"/>
            <p:cNvCxnSpPr/>
            <p:nvPr/>
          </p:nvCxnSpPr>
          <p:spPr>
            <a:xfrm flipV="1">
              <a:off x="9167815" y="4383148"/>
              <a:ext cx="0" cy="365776"/>
            </a:xfrm>
            <a:prstGeom prst="line">
              <a:avLst/>
            </a:prstGeom>
            <a:noFill/>
            <a:ln w="38100" cap="flat" cmpd="sng" algn="ctr">
              <a:solidFill>
                <a:srgbClr val="6DC2E9"/>
              </a:solidFill>
              <a:prstDash val="solid"/>
              <a:miter lim="800000"/>
            </a:ln>
            <a:effectLst/>
          </p:spPr>
        </p:cxnSp>
        <p:cxnSp>
          <p:nvCxnSpPr>
            <p:cNvPr id="8" name="Straight Connector 7"/>
            <p:cNvCxnSpPr/>
            <p:nvPr/>
          </p:nvCxnSpPr>
          <p:spPr>
            <a:xfrm flipV="1">
              <a:off x="6848740" y="4383148"/>
              <a:ext cx="0" cy="365776"/>
            </a:xfrm>
            <a:prstGeom prst="line">
              <a:avLst/>
            </a:prstGeom>
            <a:noFill/>
            <a:ln w="38100" cap="flat" cmpd="sng" algn="ctr">
              <a:solidFill>
                <a:srgbClr val="6DC2E9"/>
              </a:solidFill>
              <a:prstDash val="solid"/>
              <a:miter lim="800000"/>
            </a:ln>
            <a:effectLst/>
          </p:spPr>
        </p:cxnSp>
        <p:cxnSp>
          <p:nvCxnSpPr>
            <p:cNvPr id="9" name="Straight Connector 8"/>
            <p:cNvCxnSpPr/>
            <p:nvPr/>
          </p:nvCxnSpPr>
          <p:spPr>
            <a:xfrm flipV="1">
              <a:off x="4385105" y="4383148"/>
              <a:ext cx="0" cy="365776"/>
            </a:xfrm>
            <a:prstGeom prst="line">
              <a:avLst/>
            </a:prstGeom>
            <a:noFill/>
            <a:ln w="38100" cap="flat" cmpd="sng" algn="ctr">
              <a:solidFill>
                <a:srgbClr val="6DC2E9"/>
              </a:solidFill>
              <a:prstDash val="solid"/>
              <a:miter lim="800000"/>
            </a:ln>
            <a:effectLst/>
          </p:spPr>
        </p:cxnSp>
        <p:cxnSp>
          <p:nvCxnSpPr>
            <p:cNvPr id="10" name="Straight Connector 9"/>
            <p:cNvCxnSpPr/>
            <p:nvPr/>
          </p:nvCxnSpPr>
          <p:spPr>
            <a:xfrm flipV="1">
              <a:off x="2459447" y="4383148"/>
              <a:ext cx="0" cy="365776"/>
            </a:xfrm>
            <a:prstGeom prst="line">
              <a:avLst/>
            </a:prstGeom>
            <a:noFill/>
            <a:ln w="38100" cap="flat" cmpd="sng" algn="ctr">
              <a:solidFill>
                <a:srgbClr val="6DC2E9"/>
              </a:solidFill>
              <a:prstDash val="solid"/>
              <a:miter lim="800000"/>
            </a:ln>
            <a:effectLst/>
          </p:spPr>
        </p:cxnSp>
        <p:sp>
          <p:nvSpPr>
            <p:cNvPr id="11" name="Rectangle 10"/>
            <p:cNvSpPr/>
            <p:nvPr/>
          </p:nvSpPr>
          <p:spPr>
            <a:xfrm>
              <a:off x="7720806" y="3575405"/>
              <a:ext cx="2605881" cy="804926"/>
            </a:xfrm>
            <a:prstGeom prst="rect">
              <a:avLst/>
            </a:prstGeom>
            <a:solidFill>
              <a:srgbClr val="FFFC9E"/>
            </a:solidFill>
            <a:ln w="12700" cap="flat" cmpd="sng" algn="ctr">
              <a:noFill/>
              <a:prstDash val="solid"/>
              <a:miter lim="800000"/>
            </a:ln>
            <a:effectLst/>
          </p:spPr>
          <p:txBody>
            <a:bodyPr rtlCol="0" anchor="ctr"/>
            <a:lstStyle/>
            <a:p>
              <a:pPr lvl="0" algn="ctr">
                <a:defRPr/>
              </a:pPr>
              <a:endParaRPr lang="en-US" kern="0" dirty="0">
                <a:solidFill>
                  <a:prstClr val="white"/>
                </a:solidFill>
                <a:latin typeface="Calibri" panose="020F0502020204030204"/>
                <a:cs typeface="Arial" charset="0"/>
              </a:endParaRPr>
            </a:p>
          </p:txBody>
        </p:sp>
        <p:sp>
          <p:nvSpPr>
            <p:cNvPr id="12" name="Content Placeholder 2"/>
            <p:cNvSpPr txBox="1">
              <a:spLocks/>
            </p:cNvSpPr>
            <p:nvPr/>
          </p:nvSpPr>
          <p:spPr>
            <a:xfrm>
              <a:off x="2036422" y="2423159"/>
              <a:ext cx="8119156" cy="33611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defRPr/>
              </a:pPr>
              <a:endParaRPr lang="en-US" dirty="0">
                <a:solidFill>
                  <a:prstClr val="black"/>
                </a:solidFill>
                <a:latin typeface="Segoe UI" panose="020B0502040204020203" pitchFamily="34" charset="0"/>
                <a:cs typeface="Segoe UI" panose="020B0502040204020203" pitchFamily="34" charset="0"/>
              </a:endParaRPr>
            </a:p>
          </p:txBody>
        </p:sp>
        <p:cxnSp>
          <p:nvCxnSpPr>
            <p:cNvPr id="13" name="Straight Arrow Connector 12"/>
            <p:cNvCxnSpPr/>
            <p:nvPr/>
          </p:nvCxnSpPr>
          <p:spPr>
            <a:xfrm flipH="1">
              <a:off x="1957389" y="2795588"/>
              <a:ext cx="1609724" cy="1"/>
            </a:xfrm>
            <a:prstGeom prst="straightConnector1">
              <a:avLst/>
            </a:prstGeom>
            <a:noFill/>
            <a:ln w="38100" cap="flat" cmpd="sng" algn="ctr">
              <a:solidFill>
                <a:srgbClr val="FF0000"/>
              </a:solidFill>
              <a:prstDash val="solid"/>
              <a:miter lim="800000"/>
              <a:tailEnd type="triangle"/>
            </a:ln>
            <a:effectLst/>
          </p:spPr>
        </p:cxnSp>
        <p:cxnSp>
          <p:nvCxnSpPr>
            <p:cNvPr id="14" name="Straight Arrow Connector 13"/>
            <p:cNvCxnSpPr/>
            <p:nvPr/>
          </p:nvCxnSpPr>
          <p:spPr>
            <a:xfrm>
              <a:off x="4556760" y="2795588"/>
              <a:ext cx="1271588" cy="0"/>
            </a:xfrm>
            <a:prstGeom prst="straightConnector1">
              <a:avLst/>
            </a:prstGeom>
            <a:noFill/>
            <a:ln w="38100" cap="flat" cmpd="sng" algn="ctr">
              <a:solidFill>
                <a:srgbClr val="FF0000"/>
              </a:solidFill>
              <a:prstDash val="solid"/>
              <a:miter lim="800000"/>
              <a:tailEnd type="triangle"/>
            </a:ln>
            <a:effectLst/>
          </p:spPr>
        </p:cxnSp>
        <p:cxnSp>
          <p:nvCxnSpPr>
            <p:cNvPr id="15" name="Straight Arrow Connector 14"/>
            <p:cNvCxnSpPr/>
            <p:nvPr/>
          </p:nvCxnSpPr>
          <p:spPr>
            <a:xfrm flipH="1">
              <a:off x="7324724" y="3253499"/>
              <a:ext cx="1123950" cy="0"/>
            </a:xfrm>
            <a:prstGeom prst="straightConnector1">
              <a:avLst/>
            </a:prstGeom>
            <a:noFill/>
            <a:ln w="38100" cap="flat" cmpd="sng" algn="ctr">
              <a:solidFill>
                <a:srgbClr val="FF0000"/>
              </a:solidFill>
              <a:prstDash val="solid"/>
              <a:miter lim="800000"/>
              <a:tailEnd type="triangle"/>
            </a:ln>
            <a:effectLst/>
          </p:spPr>
        </p:cxnSp>
        <p:cxnSp>
          <p:nvCxnSpPr>
            <p:cNvPr id="16" name="Straight Arrow Connector 15"/>
            <p:cNvCxnSpPr/>
            <p:nvPr/>
          </p:nvCxnSpPr>
          <p:spPr>
            <a:xfrm>
              <a:off x="9120191" y="3248736"/>
              <a:ext cx="1123950" cy="0"/>
            </a:xfrm>
            <a:prstGeom prst="straightConnector1">
              <a:avLst/>
            </a:prstGeom>
            <a:noFill/>
            <a:ln w="38100" cap="flat" cmpd="sng" algn="ctr">
              <a:solidFill>
                <a:srgbClr val="FF0000"/>
              </a:solidFill>
              <a:prstDash val="solid"/>
              <a:miter lim="800000"/>
              <a:tailEnd type="triangle"/>
            </a:ln>
            <a:effectLst/>
          </p:spPr>
        </p:cxnSp>
        <p:cxnSp>
          <p:nvCxnSpPr>
            <p:cNvPr id="17" name="Straight Connector 16"/>
            <p:cNvCxnSpPr/>
            <p:nvPr/>
          </p:nvCxnSpPr>
          <p:spPr>
            <a:xfrm>
              <a:off x="1927225" y="2625725"/>
              <a:ext cx="0" cy="901700"/>
            </a:xfrm>
            <a:prstGeom prst="line">
              <a:avLst/>
            </a:prstGeom>
            <a:noFill/>
            <a:ln w="38100" cap="flat" cmpd="sng" algn="ctr">
              <a:solidFill>
                <a:srgbClr val="FF0000"/>
              </a:solidFill>
              <a:prstDash val="solid"/>
              <a:miter lim="800000"/>
            </a:ln>
            <a:effectLst/>
          </p:spPr>
        </p:cxnSp>
        <p:cxnSp>
          <p:nvCxnSpPr>
            <p:cNvPr id="18" name="Straight Connector 17"/>
            <p:cNvCxnSpPr/>
            <p:nvPr/>
          </p:nvCxnSpPr>
          <p:spPr>
            <a:xfrm>
              <a:off x="2668586" y="2997200"/>
              <a:ext cx="0" cy="514350"/>
            </a:xfrm>
            <a:prstGeom prst="line">
              <a:avLst/>
            </a:prstGeom>
            <a:noFill/>
            <a:ln w="38100" cap="flat" cmpd="sng" algn="ctr">
              <a:solidFill>
                <a:srgbClr val="FF0000"/>
              </a:solidFill>
              <a:prstDash val="solid"/>
              <a:miter lim="800000"/>
            </a:ln>
            <a:effectLst/>
          </p:spPr>
        </p:cxnSp>
        <p:cxnSp>
          <p:nvCxnSpPr>
            <p:cNvPr id="19" name="Straight Connector 18"/>
            <p:cNvCxnSpPr/>
            <p:nvPr/>
          </p:nvCxnSpPr>
          <p:spPr>
            <a:xfrm>
              <a:off x="5834062" y="2597150"/>
              <a:ext cx="0" cy="930275"/>
            </a:xfrm>
            <a:prstGeom prst="line">
              <a:avLst/>
            </a:prstGeom>
            <a:noFill/>
            <a:ln w="38100" cap="flat" cmpd="sng" algn="ctr">
              <a:solidFill>
                <a:srgbClr val="FF0000"/>
              </a:solidFill>
              <a:prstDash val="solid"/>
              <a:miter lim="800000"/>
            </a:ln>
            <a:effectLst/>
          </p:spPr>
        </p:cxnSp>
        <p:cxnSp>
          <p:nvCxnSpPr>
            <p:cNvPr id="20" name="Straight Connector 19"/>
            <p:cNvCxnSpPr/>
            <p:nvPr/>
          </p:nvCxnSpPr>
          <p:spPr>
            <a:xfrm>
              <a:off x="7299800" y="2974975"/>
              <a:ext cx="0" cy="536575"/>
            </a:xfrm>
            <a:prstGeom prst="line">
              <a:avLst/>
            </a:prstGeom>
            <a:noFill/>
            <a:ln w="38100" cap="flat" cmpd="sng" algn="ctr">
              <a:solidFill>
                <a:srgbClr val="FF0000"/>
              </a:solidFill>
              <a:prstDash val="solid"/>
              <a:miter lim="800000"/>
            </a:ln>
            <a:effectLst/>
          </p:spPr>
        </p:cxnSp>
        <p:cxnSp>
          <p:nvCxnSpPr>
            <p:cNvPr id="21" name="Straight Connector 20"/>
            <p:cNvCxnSpPr/>
            <p:nvPr/>
          </p:nvCxnSpPr>
          <p:spPr>
            <a:xfrm>
              <a:off x="10287000" y="2997200"/>
              <a:ext cx="0" cy="530225"/>
            </a:xfrm>
            <a:prstGeom prst="line">
              <a:avLst/>
            </a:prstGeom>
            <a:noFill/>
            <a:ln w="38100" cap="flat" cmpd="sng" algn="ctr">
              <a:solidFill>
                <a:srgbClr val="FF0000"/>
              </a:solidFill>
              <a:prstDash val="solid"/>
              <a:miter lim="800000"/>
            </a:ln>
            <a:effectLst/>
          </p:spPr>
        </p:cxnSp>
        <p:sp>
          <p:nvSpPr>
            <p:cNvPr id="22" name="TextBox 21"/>
            <p:cNvSpPr txBox="1"/>
            <p:nvPr/>
          </p:nvSpPr>
          <p:spPr>
            <a:xfrm>
              <a:off x="3544892" y="2635864"/>
              <a:ext cx="1136648" cy="830997"/>
            </a:xfrm>
            <a:prstGeom prst="rect">
              <a:avLst/>
            </a:prstGeom>
            <a:noFill/>
          </p:spPr>
          <p:txBody>
            <a:bodyPr wrap="square" rtlCol="0">
              <a:spAutoFit/>
            </a:bodyPr>
            <a:lstStyle/>
            <a:p>
              <a:pPr lvl="0">
                <a:defRPr/>
              </a:pPr>
              <a:r>
                <a:rPr lang="en-US" sz="2400" kern="0" dirty="0">
                  <a:solidFill>
                    <a:prstClr val="black"/>
                  </a:solidFill>
                  <a:latin typeface="Segoe UI" panose="020B0502040204020203" pitchFamily="34" charset="0"/>
                  <a:cs typeface="Segoe UI" panose="020B0502040204020203" pitchFamily="34" charset="0"/>
                </a:rPr>
                <a:t>48 bits</a:t>
              </a:r>
            </a:p>
            <a:p>
              <a:pPr lvl="0">
                <a:defRPr/>
              </a:pPr>
              <a:r>
                <a:rPr lang="en-US" sz="2400" kern="0" dirty="0">
                  <a:solidFill>
                    <a:prstClr val="black"/>
                  </a:solidFill>
                  <a:latin typeface="Segoe UI" panose="020B0502040204020203" pitchFamily="34" charset="0"/>
                  <a:cs typeface="Segoe UI" panose="020B0502040204020203" pitchFamily="34" charset="0"/>
                </a:rPr>
                <a:t>45 bits</a:t>
              </a:r>
            </a:p>
          </p:txBody>
        </p:sp>
        <p:sp>
          <p:nvSpPr>
            <p:cNvPr id="23" name="TextBox 22"/>
            <p:cNvSpPr txBox="1"/>
            <p:nvPr/>
          </p:nvSpPr>
          <p:spPr>
            <a:xfrm>
              <a:off x="6159503" y="2668928"/>
              <a:ext cx="841375" cy="830997"/>
            </a:xfrm>
            <a:prstGeom prst="rect">
              <a:avLst/>
            </a:prstGeom>
            <a:noFill/>
          </p:spPr>
          <p:txBody>
            <a:bodyPr wrap="square" rtlCol="0">
              <a:spAutoFit/>
            </a:bodyPr>
            <a:lstStyle/>
            <a:p>
              <a:pPr lvl="0" algn="ctr">
                <a:defRPr/>
              </a:pPr>
              <a:r>
                <a:rPr lang="en-US" sz="2400" kern="0" dirty="0">
                  <a:solidFill>
                    <a:prstClr val="black"/>
                  </a:solidFill>
                  <a:latin typeface="Segoe UI" panose="020B0502040204020203" pitchFamily="34" charset="0"/>
                  <a:cs typeface="Segoe UI" panose="020B0502040204020203" pitchFamily="34" charset="0"/>
                </a:rPr>
                <a:t>16</a:t>
              </a:r>
            </a:p>
            <a:p>
              <a:pPr lvl="0" algn="ctr">
                <a:defRPr/>
              </a:pPr>
              <a:r>
                <a:rPr lang="en-US" sz="2400" kern="0" dirty="0">
                  <a:solidFill>
                    <a:prstClr val="black"/>
                  </a:solidFill>
                  <a:latin typeface="Segoe UI" panose="020B0502040204020203" pitchFamily="34" charset="0"/>
                  <a:cs typeface="Segoe UI" panose="020B0502040204020203" pitchFamily="34" charset="0"/>
                </a:rPr>
                <a:t>bits</a:t>
              </a:r>
            </a:p>
          </p:txBody>
        </p:sp>
        <p:sp>
          <p:nvSpPr>
            <p:cNvPr id="24" name="TextBox 23"/>
            <p:cNvSpPr txBox="1"/>
            <p:nvPr/>
          </p:nvSpPr>
          <p:spPr>
            <a:xfrm>
              <a:off x="8376446" y="2704567"/>
              <a:ext cx="795334" cy="830997"/>
            </a:xfrm>
            <a:prstGeom prst="rect">
              <a:avLst/>
            </a:prstGeom>
            <a:noFill/>
          </p:spPr>
          <p:txBody>
            <a:bodyPr wrap="square" rtlCol="0">
              <a:spAutoFit/>
            </a:bodyPr>
            <a:lstStyle/>
            <a:p>
              <a:pPr lvl="0" algn="ctr">
                <a:defRPr/>
              </a:pPr>
              <a:r>
                <a:rPr lang="en-US" sz="2400" kern="0" dirty="0">
                  <a:solidFill>
                    <a:prstClr val="black"/>
                  </a:solidFill>
                  <a:latin typeface="Segoe UI" panose="020B0502040204020203" pitchFamily="34" charset="0"/>
                  <a:cs typeface="Segoe UI" panose="020B0502040204020203" pitchFamily="34" charset="0"/>
                </a:rPr>
                <a:t>64</a:t>
              </a:r>
            </a:p>
            <a:p>
              <a:pPr lvl="0" algn="ctr">
                <a:defRPr/>
              </a:pPr>
              <a:r>
                <a:rPr lang="en-US" sz="2400" kern="0" dirty="0">
                  <a:solidFill>
                    <a:prstClr val="black"/>
                  </a:solidFill>
                  <a:latin typeface="Segoe UI" panose="020B0502040204020203" pitchFamily="34" charset="0"/>
                  <a:cs typeface="Segoe UI" panose="020B0502040204020203" pitchFamily="34" charset="0"/>
                </a:rPr>
                <a:t>bits</a:t>
              </a:r>
            </a:p>
          </p:txBody>
        </p:sp>
        <p:sp>
          <p:nvSpPr>
            <p:cNvPr id="25" name="Rectangle 24"/>
            <p:cNvSpPr/>
            <p:nvPr/>
          </p:nvSpPr>
          <p:spPr>
            <a:xfrm>
              <a:off x="1903412" y="3567652"/>
              <a:ext cx="8423275" cy="812679"/>
            </a:xfrm>
            <a:prstGeom prst="rect">
              <a:avLst/>
            </a:prstGeom>
            <a:noFill/>
            <a:ln w="12700" cap="flat" cmpd="sng" algn="ctr">
              <a:solidFill>
                <a:sysClr val="windowText" lastClr="000000">
                  <a:lumMod val="65000"/>
                  <a:lumOff val="35000"/>
                </a:sysClr>
              </a:solidFill>
              <a:prstDash val="solid"/>
              <a:miter lim="800000"/>
            </a:ln>
            <a:effectLst/>
          </p:spPr>
          <p:txBody>
            <a:bodyPr rtlCol="0" anchor="ctr"/>
            <a:lstStyle/>
            <a:p>
              <a:pPr lvl="0" algn="ctr">
                <a:defRPr/>
              </a:pPr>
              <a:endParaRPr lang="en-US" kern="0" dirty="0">
                <a:solidFill>
                  <a:prstClr val="white"/>
                </a:solidFill>
                <a:latin typeface="Calibri" panose="020F0502020204030204"/>
                <a:cs typeface="Arial" charset="0"/>
              </a:endParaRPr>
            </a:p>
          </p:txBody>
        </p:sp>
        <p:sp>
          <p:nvSpPr>
            <p:cNvPr id="26" name="TextBox 25"/>
            <p:cNvSpPr txBox="1"/>
            <p:nvPr/>
          </p:nvSpPr>
          <p:spPr>
            <a:xfrm>
              <a:off x="2056309" y="3686291"/>
              <a:ext cx="769441" cy="523220"/>
            </a:xfrm>
            <a:prstGeom prst="rect">
              <a:avLst/>
            </a:prstGeom>
            <a:noFill/>
          </p:spPr>
          <p:txBody>
            <a:bodyPr wrap="square" rtlCol="0">
              <a:spAutoFit/>
            </a:bodyPr>
            <a:lstStyle/>
            <a:p>
              <a:pPr lvl="0">
                <a:defRPr/>
              </a:pPr>
              <a:r>
                <a:rPr lang="en-US" sz="2800" kern="0" dirty="0">
                  <a:solidFill>
                    <a:prstClr val="black"/>
                  </a:solidFill>
                  <a:latin typeface="Segoe UI" panose="020B0502040204020203" pitchFamily="34" charset="0"/>
                  <a:cs typeface="Segoe UI" panose="020B0502040204020203" pitchFamily="34" charset="0"/>
                </a:rPr>
                <a:t>001</a:t>
              </a:r>
            </a:p>
          </p:txBody>
        </p:sp>
        <p:sp>
          <p:nvSpPr>
            <p:cNvPr id="27" name="TextBox 26"/>
            <p:cNvSpPr txBox="1"/>
            <p:nvPr/>
          </p:nvSpPr>
          <p:spPr>
            <a:xfrm>
              <a:off x="2953791" y="3500458"/>
              <a:ext cx="2735808" cy="954107"/>
            </a:xfrm>
            <a:prstGeom prst="rect">
              <a:avLst/>
            </a:prstGeom>
            <a:noFill/>
          </p:spPr>
          <p:txBody>
            <a:bodyPr wrap="square" rtlCol="0">
              <a:spAutoFit/>
            </a:bodyPr>
            <a:lstStyle/>
            <a:p>
              <a:pPr lvl="0" algn="ctr">
                <a:defRPr/>
              </a:pPr>
              <a:r>
                <a:rPr lang="en-US" sz="2800" kern="0" dirty="0">
                  <a:solidFill>
                    <a:prstClr val="black"/>
                  </a:solidFill>
                  <a:latin typeface="Segoe UI" panose="020B0502040204020203" pitchFamily="34" charset="0"/>
                  <a:cs typeface="Segoe UI" panose="020B0502040204020203" pitchFamily="34" charset="0"/>
                </a:rPr>
                <a:t>Global routing prefix</a:t>
              </a:r>
            </a:p>
          </p:txBody>
        </p:sp>
        <p:sp>
          <p:nvSpPr>
            <p:cNvPr id="28" name="TextBox 27"/>
            <p:cNvSpPr txBox="1"/>
            <p:nvPr/>
          </p:nvSpPr>
          <p:spPr>
            <a:xfrm>
              <a:off x="5441950" y="3506808"/>
              <a:ext cx="2735808" cy="954107"/>
            </a:xfrm>
            <a:prstGeom prst="rect">
              <a:avLst/>
            </a:prstGeom>
            <a:noFill/>
          </p:spPr>
          <p:txBody>
            <a:bodyPr wrap="square" rtlCol="0">
              <a:spAutoFit/>
            </a:bodyPr>
            <a:lstStyle/>
            <a:p>
              <a:pPr lvl="0" algn="ctr">
                <a:defRPr/>
              </a:pPr>
              <a:r>
                <a:rPr lang="en-US" sz="2800" kern="0" dirty="0">
                  <a:solidFill>
                    <a:prstClr val="black"/>
                  </a:solidFill>
                  <a:latin typeface="Segoe UI" panose="020B0502040204020203" pitchFamily="34" charset="0"/>
                  <a:cs typeface="Segoe UI" panose="020B0502040204020203" pitchFamily="34" charset="0"/>
                </a:rPr>
                <a:t>Subnet</a:t>
              </a:r>
            </a:p>
            <a:p>
              <a:pPr lvl="0" algn="ctr">
                <a:defRPr/>
              </a:pPr>
              <a:r>
                <a:rPr lang="en-US" sz="2800" kern="0" dirty="0">
                  <a:solidFill>
                    <a:prstClr val="black"/>
                  </a:solidFill>
                  <a:latin typeface="Segoe UI" panose="020B0502040204020203" pitchFamily="34" charset="0"/>
                  <a:cs typeface="Segoe UI" panose="020B0502040204020203" pitchFamily="34" charset="0"/>
                </a:rPr>
                <a:t>ID</a:t>
              </a:r>
            </a:p>
          </p:txBody>
        </p:sp>
        <p:sp>
          <p:nvSpPr>
            <p:cNvPr id="29" name="TextBox 28"/>
            <p:cNvSpPr txBox="1"/>
            <p:nvPr/>
          </p:nvSpPr>
          <p:spPr>
            <a:xfrm>
              <a:off x="7656888" y="3696055"/>
              <a:ext cx="2735808" cy="523220"/>
            </a:xfrm>
            <a:prstGeom prst="rect">
              <a:avLst/>
            </a:prstGeom>
            <a:noFill/>
          </p:spPr>
          <p:txBody>
            <a:bodyPr wrap="square" rtlCol="0">
              <a:spAutoFit/>
            </a:bodyPr>
            <a:lstStyle/>
            <a:p>
              <a:pPr lvl="0" algn="ctr">
                <a:defRPr/>
              </a:pPr>
              <a:r>
                <a:rPr lang="en-US" sz="2800" kern="0" dirty="0">
                  <a:solidFill>
                    <a:prstClr val="black"/>
                  </a:solidFill>
                  <a:latin typeface="Segoe UI" panose="020B0502040204020203" pitchFamily="34" charset="0"/>
                  <a:cs typeface="Segoe UI" panose="020B0502040204020203" pitchFamily="34" charset="0"/>
                </a:rPr>
                <a:t>Interface ID</a:t>
              </a:r>
            </a:p>
          </p:txBody>
        </p:sp>
        <p:cxnSp>
          <p:nvCxnSpPr>
            <p:cNvPr id="30" name="Straight Connector 29"/>
            <p:cNvCxnSpPr/>
            <p:nvPr/>
          </p:nvCxnSpPr>
          <p:spPr>
            <a:xfrm>
              <a:off x="3005547" y="3575405"/>
              <a:ext cx="0" cy="804926"/>
            </a:xfrm>
            <a:prstGeom prst="line">
              <a:avLst/>
            </a:prstGeom>
            <a:noFill/>
            <a:ln w="12700" cap="flat" cmpd="sng" algn="ctr">
              <a:solidFill>
                <a:sysClr val="windowText" lastClr="000000">
                  <a:lumMod val="65000"/>
                  <a:lumOff val="35000"/>
                </a:sysClr>
              </a:solidFill>
              <a:prstDash val="solid"/>
              <a:miter lim="800000"/>
            </a:ln>
            <a:effectLst/>
          </p:spPr>
        </p:cxnSp>
        <p:cxnSp>
          <p:nvCxnSpPr>
            <p:cNvPr id="31" name="Straight Connector 30"/>
            <p:cNvCxnSpPr/>
            <p:nvPr/>
          </p:nvCxnSpPr>
          <p:spPr>
            <a:xfrm>
              <a:off x="5841206" y="3568698"/>
              <a:ext cx="0" cy="804926"/>
            </a:xfrm>
            <a:prstGeom prst="line">
              <a:avLst/>
            </a:prstGeom>
            <a:noFill/>
            <a:ln w="12700" cap="flat" cmpd="sng" algn="ctr">
              <a:solidFill>
                <a:sysClr val="windowText" lastClr="000000">
                  <a:lumMod val="65000"/>
                  <a:lumOff val="35000"/>
                </a:sysClr>
              </a:solidFill>
              <a:prstDash val="solid"/>
              <a:miter lim="800000"/>
            </a:ln>
            <a:effectLst/>
          </p:spPr>
        </p:cxnSp>
        <p:cxnSp>
          <p:nvCxnSpPr>
            <p:cNvPr id="32" name="Straight Connector 31"/>
            <p:cNvCxnSpPr/>
            <p:nvPr/>
          </p:nvCxnSpPr>
          <p:spPr>
            <a:xfrm>
              <a:off x="7720806" y="3571874"/>
              <a:ext cx="0" cy="804926"/>
            </a:xfrm>
            <a:prstGeom prst="line">
              <a:avLst/>
            </a:prstGeom>
            <a:noFill/>
            <a:ln w="12700" cap="flat" cmpd="sng" algn="ctr">
              <a:solidFill>
                <a:sysClr val="windowText" lastClr="000000">
                  <a:lumMod val="65000"/>
                  <a:lumOff val="35000"/>
                </a:sysClr>
              </a:solidFill>
              <a:prstDash val="solid"/>
              <a:miter lim="800000"/>
            </a:ln>
            <a:effectLst/>
          </p:spPr>
        </p:cxnSp>
        <p:cxnSp>
          <p:nvCxnSpPr>
            <p:cNvPr id="33" name="Straight Arrow Connector 32"/>
            <p:cNvCxnSpPr/>
            <p:nvPr/>
          </p:nvCxnSpPr>
          <p:spPr>
            <a:xfrm flipH="1" flipV="1">
              <a:off x="5846921" y="3261436"/>
              <a:ext cx="429419" cy="876"/>
            </a:xfrm>
            <a:prstGeom prst="straightConnector1">
              <a:avLst/>
            </a:prstGeom>
            <a:noFill/>
            <a:ln w="38100" cap="flat" cmpd="sng" algn="ctr">
              <a:solidFill>
                <a:srgbClr val="FF0000"/>
              </a:solidFill>
              <a:prstDash val="solid"/>
              <a:miter lim="800000"/>
              <a:tailEnd type="triangle"/>
            </a:ln>
            <a:effectLst/>
          </p:spPr>
        </p:cxnSp>
        <p:cxnSp>
          <p:nvCxnSpPr>
            <p:cNvPr id="34" name="Straight Arrow Connector 33"/>
            <p:cNvCxnSpPr/>
            <p:nvPr/>
          </p:nvCxnSpPr>
          <p:spPr>
            <a:xfrm>
              <a:off x="6905625" y="3260632"/>
              <a:ext cx="367717" cy="3979"/>
            </a:xfrm>
            <a:prstGeom prst="straightConnector1">
              <a:avLst/>
            </a:prstGeom>
            <a:noFill/>
            <a:ln w="38100" cap="flat" cmpd="sng" algn="ctr">
              <a:solidFill>
                <a:srgbClr val="FF0000"/>
              </a:solidFill>
              <a:prstDash val="solid"/>
              <a:miter lim="800000"/>
              <a:tailEnd type="triangle"/>
            </a:ln>
            <a:effectLst/>
          </p:spPr>
        </p:cxnSp>
        <p:cxnSp>
          <p:nvCxnSpPr>
            <p:cNvPr id="35" name="Straight Arrow Connector 34"/>
            <p:cNvCxnSpPr/>
            <p:nvPr/>
          </p:nvCxnSpPr>
          <p:spPr>
            <a:xfrm flipH="1" flipV="1">
              <a:off x="2683124" y="3258647"/>
              <a:ext cx="914151" cy="1985"/>
            </a:xfrm>
            <a:prstGeom prst="straightConnector1">
              <a:avLst/>
            </a:prstGeom>
            <a:noFill/>
            <a:ln w="38100" cap="flat" cmpd="sng" algn="ctr">
              <a:solidFill>
                <a:srgbClr val="FF0000"/>
              </a:solidFill>
              <a:prstDash val="solid"/>
              <a:miter lim="800000"/>
              <a:tailEnd type="triangle"/>
            </a:ln>
            <a:effectLst/>
          </p:spPr>
        </p:cxnSp>
        <p:cxnSp>
          <p:nvCxnSpPr>
            <p:cNvPr id="36" name="Straight Arrow Connector 35"/>
            <p:cNvCxnSpPr/>
            <p:nvPr/>
          </p:nvCxnSpPr>
          <p:spPr>
            <a:xfrm>
              <a:off x="4593590" y="3260632"/>
              <a:ext cx="1215231" cy="1588"/>
            </a:xfrm>
            <a:prstGeom prst="straightConnector1">
              <a:avLst/>
            </a:prstGeom>
            <a:noFill/>
            <a:ln w="38100" cap="flat" cmpd="sng" algn="ctr">
              <a:solidFill>
                <a:srgbClr val="FF0000"/>
              </a:solidFill>
              <a:prstDash val="solid"/>
              <a:miter lim="800000"/>
              <a:tailEnd type="triangle"/>
            </a:ln>
            <a:effectLst/>
          </p:spPr>
        </p:cxnSp>
        <p:sp>
          <p:nvSpPr>
            <p:cNvPr id="37" name="Rounded Rectangle 36"/>
            <p:cNvSpPr/>
            <p:nvPr/>
          </p:nvSpPr>
          <p:spPr>
            <a:xfrm>
              <a:off x="1851434" y="4739400"/>
              <a:ext cx="1216025" cy="1175330"/>
            </a:xfrm>
            <a:prstGeom prst="roundRect">
              <a:avLst>
                <a:gd name="adj" fmla="val 5837"/>
              </a:avLst>
            </a:prstGeom>
            <a:solidFill>
              <a:srgbClr val="6DC2E9"/>
            </a:solidFill>
            <a:ln w="12700" cap="flat" cmpd="sng" algn="ctr">
              <a:noFill/>
              <a:prstDash val="solid"/>
              <a:miter lim="800000"/>
            </a:ln>
            <a:effectLst/>
          </p:spPr>
          <p:txBody>
            <a:bodyPr rtlCol="0" anchor="ctr"/>
            <a:lstStyle/>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Prefix</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managed</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by IANA</a:t>
              </a:r>
            </a:p>
          </p:txBody>
        </p:sp>
        <p:sp>
          <p:nvSpPr>
            <p:cNvPr id="38" name="Rounded Rectangle 37"/>
            <p:cNvSpPr/>
            <p:nvPr/>
          </p:nvSpPr>
          <p:spPr>
            <a:xfrm>
              <a:off x="3613046" y="4739400"/>
              <a:ext cx="1544118" cy="1175330"/>
            </a:xfrm>
            <a:prstGeom prst="roundRect">
              <a:avLst>
                <a:gd name="adj" fmla="val 5837"/>
              </a:avLst>
            </a:prstGeom>
            <a:solidFill>
              <a:srgbClr val="6DC2E9"/>
            </a:solidFill>
            <a:ln w="12700" cap="flat" cmpd="sng" algn="ctr">
              <a:solidFill>
                <a:sysClr val="window" lastClr="FFFFFF"/>
              </a:solidFill>
              <a:prstDash val="solid"/>
              <a:miter lim="800000"/>
            </a:ln>
            <a:effectLst/>
          </p:spPr>
          <p:txBody>
            <a:bodyPr rtlCol="0" anchor="ctr"/>
            <a:lstStyle/>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Prefix</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assigned to</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top-level</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ISPs</a:t>
              </a:r>
            </a:p>
          </p:txBody>
        </p:sp>
        <p:sp>
          <p:nvSpPr>
            <p:cNvPr id="39" name="Rounded Rectangle 38"/>
            <p:cNvSpPr/>
            <p:nvPr/>
          </p:nvSpPr>
          <p:spPr>
            <a:xfrm>
              <a:off x="5967150" y="4739400"/>
              <a:ext cx="1763181" cy="1175330"/>
            </a:xfrm>
            <a:prstGeom prst="roundRect">
              <a:avLst>
                <a:gd name="adj" fmla="val 5837"/>
              </a:avLst>
            </a:prstGeom>
            <a:solidFill>
              <a:srgbClr val="6DC2E9"/>
            </a:solidFill>
            <a:ln w="12700" cap="flat" cmpd="sng" algn="ctr">
              <a:solidFill>
                <a:sysClr val="window" lastClr="FFFFFF"/>
              </a:solidFill>
              <a:prstDash val="solid"/>
              <a:miter lim="800000"/>
            </a:ln>
            <a:effectLst/>
          </p:spPr>
          <p:txBody>
            <a:bodyPr rtlCol="0" anchor="ctr"/>
            <a:lstStyle/>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Subnet bits</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for</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organizations</a:t>
              </a:r>
            </a:p>
          </p:txBody>
        </p:sp>
        <p:sp>
          <p:nvSpPr>
            <p:cNvPr id="40" name="Rounded Rectangle 39"/>
            <p:cNvSpPr/>
            <p:nvPr/>
          </p:nvSpPr>
          <p:spPr>
            <a:xfrm>
              <a:off x="8286225" y="4739400"/>
              <a:ext cx="1763181" cy="1175330"/>
            </a:xfrm>
            <a:prstGeom prst="roundRect">
              <a:avLst>
                <a:gd name="adj" fmla="val 5837"/>
              </a:avLst>
            </a:prstGeom>
            <a:solidFill>
              <a:srgbClr val="6DC2E9"/>
            </a:solidFill>
            <a:ln w="12700" cap="flat" cmpd="sng" algn="ctr">
              <a:solidFill>
                <a:sysClr val="window" lastClr="FFFFFF"/>
              </a:solidFill>
              <a:prstDash val="solid"/>
              <a:miter lim="800000"/>
            </a:ln>
            <a:effectLst/>
          </p:spPr>
          <p:txBody>
            <a:bodyPr rtlCol="0" anchor="ctr"/>
            <a:lstStyle/>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Client</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interface</a:t>
              </a:r>
            </a:p>
            <a:p>
              <a:pPr lvl="0" algn="ctr">
                <a:defRPr/>
              </a:pPr>
              <a:r>
                <a:rPr lang="en-US" kern="0" dirty="0">
                  <a:solidFill>
                    <a:prstClr val="black">
                      <a:lumMod val="95000"/>
                      <a:lumOff val="5000"/>
                    </a:prstClr>
                  </a:solidFill>
                  <a:latin typeface="Segoe UI" panose="020B0502040204020203" pitchFamily="34" charset="0"/>
                  <a:cs typeface="Segoe UI" panose="020B0502040204020203" pitchFamily="34" charset="0"/>
                </a:rPr>
                <a:t>ID</a:t>
              </a:r>
            </a:p>
          </p:txBody>
        </p:sp>
      </p:grpSp>
    </p:spTree>
    <p:custDataLst>
      <p:tags r:id="rId1"/>
    </p:custDataLst>
    <p:extLst>
      <p:ext uri="{BB962C8B-B14F-4D97-AF65-F5344CB8AC3E}">
        <p14:creationId xmlns:p14="http://schemas.microsoft.com/office/powerpoint/2010/main" val="19357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9"/>
  <p:tag name="ISPRING_RESOURCE_PATHS_HASH_PRESENTER" val="a2256293ba7b439916774b9ddd45aa3f5dd9eef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4550</Words>
  <Application>Microsoft Office PowerPoint</Application>
  <PresentationFormat>On-screen Show (4:3)</PresentationFormat>
  <Paragraphs>650</Paragraphs>
  <Slides>39</Slides>
  <Notes>39</Notes>
  <HiddenSlides>3</HiddenSlides>
  <MMClips>0</MMClips>
  <ScaleCrop>false</ScaleCrop>
  <HeadingPairs>
    <vt:vector size="6" baseType="variant">
      <vt:variant>
        <vt:lpstr>Fonts Used</vt:lpstr>
      </vt:variant>
      <vt:variant>
        <vt:i4>9</vt:i4>
      </vt:variant>
      <vt:variant>
        <vt:lpstr>Theme</vt:lpstr>
      </vt:variant>
      <vt:variant>
        <vt:i4>39</vt:i4>
      </vt:variant>
      <vt:variant>
        <vt:lpstr>Slide Titles</vt:lpstr>
      </vt:variant>
      <vt:variant>
        <vt:i4>39</vt:i4>
      </vt:variant>
    </vt:vector>
  </HeadingPairs>
  <TitlesOfParts>
    <vt:vector size="87" baseType="lpstr">
      <vt:lpstr>Verdana</vt:lpstr>
      <vt:lpstr>Segoe UI</vt:lpstr>
      <vt:lpstr>Arial Narrow</vt:lpstr>
      <vt:lpstr>Arial</vt:lpstr>
      <vt:lpstr>Courier New</vt:lpstr>
      <vt:lpstr>Times New Roman</vt:lpstr>
      <vt:lpstr>Symbol</vt:lpstr>
      <vt:lpstr>Wingdings</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37_NG_MOC_Core_ModuleNew2</vt:lpstr>
      <vt:lpstr>38_NG_MOC_Core_ModuleNew2</vt:lpstr>
      <vt:lpstr>39_NG_MOC_Core_ModuleNew2</vt:lpstr>
      <vt:lpstr>40_NG_MOC_Core_ModuleNew2</vt:lpstr>
      <vt:lpstr>41_NG_MOC_Core_ModuleNew2</vt:lpstr>
      <vt:lpstr>Module 3</vt:lpstr>
      <vt:lpstr>Module Overview</vt:lpstr>
      <vt:lpstr>Lesson 1: Overview of IPv6 addressing</vt:lpstr>
      <vt:lpstr>Why use IPv6?</vt:lpstr>
      <vt:lpstr>Differences between IPv4 and IPv6</vt:lpstr>
      <vt:lpstr>Overview of IPv6 addressing</vt:lpstr>
      <vt:lpstr>IPv6 address structure</vt:lpstr>
      <vt:lpstr>Types of IPv6 addresses</vt:lpstr>
      <vt:lpstr>Types of IPv6 addresses</vt:lpstr>
      <vt:lpstr>Types of IPv6 addresses</vt:lpstr>
      <vt:lpstr>Types of IPv6 addresses</vt:lpstr>
      <vt:lpstr>Autoconfiguration options for IPv6</vt:lpstr>
      <vt:lpstr>Lesson 2: Configuring an IPv6 host</vt:lpstr>
      <vt:lpstr>Configurable IPv6 settings</vt:lpstr>
      <vt:lpstr>Configurable IPv6 settings</vt:lpstr>
      <vt:lpstr>Configurable IPv6 settings</vt:lpstr>
      <vt:lpstr>Tools for configuring IPv6</vt:lpstr>
      <vt:lpstr>Demonstration: Configuring IPv6</vt:lpstr>
      <vt:lpstr>PowerPoint Presentation</vt:lpstr>
      <vt:lpstr>Using DHCPv6</vt:lpstr>
      <vt:lpstr>Demonstration: Configuring DHCP for IPv6</vt:lpstr>
      <vt:lpstr>PowerPoint Presentation</vt:lpstr>
      <vt:lpstr>Lesson 3: Implementing IPv6 and IPv4 coexistence</vt:lpstr>
      <vt:lpstr>What are node types?</vt:lpstr>
      <vt:lpstr>Options for IPv4 and IPv6 coexistence</vt:lpstr>
      <vt:lpstr>Considerations for planning a native IPv6 environment</vt:lpstr>
      <vt:lpstr>What is IPv6 over IPv4 tunneling?</vt:lpstr>
      <vt:lpstr>Lesson 4: Transitioning from IPv4 to IPv6</vt:lpstr>
      <vt:lpstr>What is ISATAP?</vt:lpstr>
      <vt:lpstr>What is ISATAP?</vt:lpstr>
      <vt:lpstr>What is 6to4?</vt:lpstr>
      <vt:lpstr>What is Teredo?</vt:lpstr>
      <vt:lpstr>What is PortProxy?</vt:lpstr>
      <vt:lpstr>Process for transitioning to IPv6-only networks</vt:lpstr>
      <vt:lpstr>Lab: Configuring and evaluating IPv6 transition technologies</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2017-01-18T20:14:52Z</dcterms:created>
  <dcterms:modified xsi:type="dcterms:W3CDTF">2020-01-28T14:31:28Z</dcterms:modified>
</cp:coreProperties>
</file>